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4"/>
    <p:sldMasterId id="2147483755" r:id="rId5"/>
  </p:sldMasterIdLst>
  <p:notesMasterIdLst>
    <p:notesMasterId r:id="rId126"/>
  </p:notesMasterIdLst>
  <p:sldIdLst>
    <p:sldId id="256" r:id="rId6"/>
    <p:sldId id="521" r:id="rId7"/>
    <p:sldId id="520" r:id="rId8"/>
    <p:sldId id="1231" r:id="rId9"/>
    <p:sldId id="1253" r:id="rId10"/>
    <p:sldId id="1257" r:id="rId11"/>
    <p:sldId id="519" r:id="rId12"/>
    <p:sldId id="1234" r:id="rId13"/>
    <p:sldId id="1223" r:id="rId14"/>
    <p:sldId id="523" r:id="rId15"/>
    <p:sldId id="1244" r:id="rId16"/>
    <p:sldId id="1245" r:id="rId17"/>
    <p:sldId id="1246" r:id="rId18"/>
    <p:sldId id="1247" r:id="rId19"/>
    <p:sldId id="1248" r:id="rId20"/>
    <p:sldId id="1249" r:id="rId21"/>
    <p:sldId id="1250" r:id="rId22"/>
    <p:sldId id="1238" r:id="rId23"/>
    <p:sldId id="1230" r:id="rId24"/>
    <p:sldId id="1236" r:id="rId25"/>
    <p:sldId id="1258" r:id="rId26"/>
    <p:sldId id="1237" r:id="rId27"/>
    <p:sldId id="1259" r:id="rId28"/>
    <p:sldId id="1270" r:id="rId29"/>
    <p:sldId id="1269" r:id="rId30"/>
    <p:sldId id="1271" r:id="rId31"/>
    <p:sldId id="1272" r:id="rId32"/>
    <p:sldId id="1279" r:id="rId33"/>
    <p:sldId id="1273" r:id="rId34"/>
    <p:sldId id="1282" r:id="rId35"/>
    <p:sldId id="1277" r:id="rId36"/>
    <p:sldId id="1284" r:id="rId37"/>
    <p:sldId id="1287" r:id="rId38"/>
    <p:sldId id="1291" r:id="rId39"/>
    <p:sldId id="1251" r:id="rId40"/>
    <p:sldId id="1293" r:id="rId41"/>
    <p:sldId id="1297" r:id="rId42"/>
    <p:sldId id="1292" r:id="rId43"/>
    <p:sldId id="1261" r:id="rId44"/>
    <p:sldId id="1299" r:id="rId45"/>
    <p:sldId id="1298" r:id="rId46"/>
    <p:sldId id="1262" r:id="rId47"/>
    <p:sldId id="1301" r:id="rId48"/>
    <p:sldId id="1300" r:id="rId49"/>
    <p:sldId id="1310" r:id="rId50"/>
    <p:sldId id="1314" r:id="rId51"/>
    <p:sldId id="1313" r:id="rId52"/>
    <p:sldId id="1320" r:id="rId53"/>
    <p:sldId id="1327" r:id="rId54"/>
    <p:sldId id="1322" r:id="rId55"/>
    <p:sldId id="1332" r:id="rId56"/>
    <p:sldId id="1329" r:id="rId57"/>
    <p:sldId id="1328" r:id="rId58"/>
    <p:sldId id="1335" r:id="rId59"/>
    <p:sldId id="1334" r:id="rId60"/>
    <p:sldId id="1336" r:id="rId61"/>
    <p:sldId id="1338" r:id="rId62"/>
    <p:sldId id="1337" r:id="rId63"/>
    <p:sldId id="1339" r:id="rId64"/>
    <p:sldId id="1340" r:id="rId65"/>
    <p:sldId id="1341" r:id="rId66"/>
    <p:sldId id="1342" r:id="rId67"/>
    <p:sldId id="1343" r:id="rId68"/>
    <p:sldId id="1344" r:id="rId69"/>
    <p:sldId id="1345" r:id="rId70"/>
    <p:sldId id="1346" r:id="rId71"/>
    <p:sldId id="1347" r:id="rId72"/>
    <p:sldId id="1348" r:id="rId73"/>
    <p:sldId id="1349" r:id="rId74"/>
    <p:sldId id="1350" r:id="rId75"/>
    <p:sldId id="1351" r:id="rId76"/>
    <p:sldId id="1352" r:id="rId77"/>
    <p:sldId id="1353" r:id="rId78"/>
    <p:sldId id="1358" r:id="rId79"/>
    <p:sldId id="1360" r:id="rId80"/>
    <p:sldId id="1359" r:id="rId81"/>
    <p:sldId id="1362" r:id="rId82"/>
    <p:sldId id="1363" r:id="rId83"/>
    <p:sldId id="1263" r:id="rId84"/>
    <p:sldId id="1354" r:id="rId85"/>
    <p:sldId id="1304" r:id="rId86"/>
    <p:sldId id="1307" r:id="rId87"/>
    <p:sldId id="1311" r:id="rId88"/>
    <p:sldId id="1312" r:id="rId89"/>
    <p:sldId id="1317" r:id="rId90"/>
    <p:sldId id="1318" r:id="rId91"/>
    <p:sldId id="1315" r:id="rId92"/>
    <p:sldId id="1316" r:id="rId93"/>
    <p:sldId id="1319" r:id="rId94"/>
    <p:sldId id="1321" r:id="rId95"/>
    <p:sldId id="1254" r:id="rId96"/>
    <p:sldId id="1274" r:id="rId97"/>
    <p:sldId id="1275" r:id="rId98"/>
    <p:sldId id="1278" r:id="rId99"/>
    <p:sldId id="1280" r:id="rId100"/>
    <p:sldId id="1281" r:id="rId101"/>
    <p:sldId id="1267" r:id="rId102"/>
    <p:sldId id="1255" r:id="rId103"/>
    <p:sldId id="1286" r:id="rId104"/>
    <p:sldId id="1361" r:id="rId105"/>
    <p:sldId id="1266" r:id="rId106"/>
    <p:sldId id="1283" r:id="rId107"/>
    <p:sldId id="1288" r:id="rId108"/>
    <p:sldId id="1294" r:id="rId109"/>
    <p:sldId id="1295" r:id="rId110"/>
    <p:sldId id="1296" r:id="rId111"/>
    <p:sldId id="1356" r:id="rId112"/>
    <p:sldId id="1355" r:id="rId113"/>
    <p:sldId id="1357" r:id="rId114"/>
    <p:sldId id="1256" r:id="rId115"/>
    <p:sldId id="1324" r:id="rId116"/>
    <p:sldId id="1326" r:id="rId117"/>
    <p:sldId id="1331" r:id="rId118"/>
    <p:sldId id="1333" r:id="rId119"/>
    <p:sldId id="1233" r:id="rId120"/>
    <p:sldId id="1243" r:id="rId121"/>
    <p:sldId id="1235" r:id="rId122"/>
    <p:sldId id="518" r:id="rId123"/>
    <p:sldId id="257" r:id="rId124"/>
    <p:sldId id="258" r:id="rId1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BF689C1-339E-4C5D-BECF-6F8D15A0B8EE}">
          <p14:sldIdLst>
            <p14:sldId id="256"/>
            <p14:sldId id="521"/>
            <p14:sldId id="520"/>
            <p14:sldId id="1231"/>
            <p14:sldId id="1253"/>
            <p14:sldId id="1257"/>
            <p14:sldId id="519"/>
            <p14:sldId id="1234"/>
            <p14:sldId id="1223"/>
            <p14:sldId id="523"/>
            <p14:sldId id="1244"/>
            <p14:sldId id="1245"/>
            <p14:sldId id="1246"/>
            <p14:sldId id="1247"/>
            <p14:sldId id="1248"/>
            <p14:sldId id="1249"/>
            <p14:sldId id="1250"/>
            <p14:sldId id="1238"/>
            <p14:sldId id="1230"/>
            <p14:sldId id="1236"/>
            <p14:sldId id="1258"/>
            <p14:sldId id="1237"/>
            <p14:sldId id="1259"/>
            <p14:sldId id="1270"/>
            <p14:sldId id="1269"/>
            <p14:sldId id="1271"/>
            <p14:sldId id="1272"/>
            <p14:sldId id="1279"/>
            <p14:sldId id="1273"/>
            <p14:sldId id="1282"/>
            <p14:sldId id="1277"/>
            <p14:sldId id="1284"/>
            <p14:sldId id="1287"/>
            <p14:sldId id="1291"/>
            <p14:sldId id="1251"/>
            <p14:sldId id="1293"/>
            <p14:sldId id="1297"/>
            <p14:sldId id="1292"/>
            <p14:sldId id="1261"/>
            <p14:sldId id="1299"/>
            <p14:sldId id="1298"/>
            <p14:sldId id="1262"/>
            <p14:sldId id="1301"/>
            <p14:sldId id="1300"/>
            <p14:sldId id="1310"/>
            <p14:sldId id="1314"/>
            <p14:sldId id="1313"/>
            <p14:sldId id="1320"/>
            <p14:sldId id="1327"/>
            <p14:sldId id="1322"/>
            <p14:sldId id="1332"/>
            <p14:sldId id="1329"/>
            <p14:sldId id="1328"/>
            <p14:sldId id="1335"/>
            <p14:sldId id="1334"/>
            <p14:sldId id="1336"/>
            <p14:sldId id="1338"/>
            <p14:sldId id="1337"/>
            <p14:sldId id="1339"/>
            <p14:sldId id="1340"/>
            <p14:sldId id="1341"/>
            <p14:sldId id="1342"/>
            <p14:sldId id="1343"/>
            <p14:sldId id="1344"/>
            <p14:sldId id="1345"/>
            <p14:sldId id="1346"/>
            <p14:sldId id="1347"/>
            <p14:sldId id="1348"/>
            <p14:sldId id="1349"/>
            <p14:sldId id="1350"/>
            <p14:sldId id="1351"/>
            <p14:sldId id="1352"/>
            <p14:sldId id="1353"/>
            <p14:sldId id="1358"/>
            <p14:sldId id="1360"/>
            <p14:sldId id="1359"/>
            <p14:sldId id="1362"/>
            <p14:sldId id="1363"/>
            <p14:sldId id="1263"/>
            <p14:sldId id="1354"/>
            <p14:sldId id="1304"/>
            <p14:sldId id="1307"/>
            <p14:sldId id="1311"/>
            <p14:sldId id="1312"/>
            <p14:sldId id="1317"/>
            <p14:sldId id="1318"/>
            <p14:sldId id="1315"/>
            <p14:sldId id="1316"/>
            <p14:sldId id="1319"/>
            <p14:sldId id="1321"/>
            <p14:sldId id="1254"/>
            <p14:sldId id="1274"/>
            <p14:sldId id="1275"/>
            <p14:sldId id="1278"/>
            <p14:sldId id="1280"/>
            <p14:sldId id="1281"/>
            <p14:sldId id="1267"/>
            <p14:sldId id="1255"/>
            <p14:sldId id="1286"/>
            <p14:sldId id="1361"/>
            <p14:sldId id="1266"/>
            <p14:sldId id="1283"/>
            <p14:sldId id="1288"/>
            <p14:sldId id="1294"/>
            <p14:sldId id="1295"/>
            <p14:sldId id="1296"/>
            <p14:sldId id="1356"/>
            <p14:sldId id="1355"/>
            <p14:sldId id="1357"/>
            <p14:sldId id="1256"/>
            <p14:sldId id="1324"/>
            <p14:sldId id="1326"/>
            <p14:sldId id="1331"/>
            <p14:sldId id="1333"/>
            <p14:sldId id="1233"/>
            <p14:sldId id="1243"/>
            <p14:sldId id="1235"/>
            <p14:sldId id="518"/>
            <p14:sldId id="257"/>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0000FF"/>
    <a:srgbClr val="F2E2BE"/>
    <a:srgbClr val="CCCCFF"/>
    <a:srgbClr val="009242"/>
    <a:srgbClr val="D7E4BD"/>
    <a:srgbClr val="EE5496"/>
    <a:srgbClr val="F79646"/>
    <a:srgbClr val="FFFFFF"/>
    <a:srgbClr val="FFA7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佈景主題樣式 2 - 輔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autoAdjust="0"/>
    <p:restoredTop sz="92488" autoAdjust="0"/>
  </p:normalViewPr>
  <p:slideViewPr>
    <p:cSldViewPr snapToGrid="0">
      <p:cViewPr>
        <p:scale>
          <a:sx n="75" d="100"/>
          <a:sy n="75" d="100"/>
        </p:scale>
        <p:origin x="990" y="7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501428-1B47-4445-BCE1-4CA6BB0B3C19}" type="datetimeFigureOut">
              <a:rPr lang="zh-TW" altLang="en-US" smtClean="0"/>
              <a:t>2024/6/19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E4D49-877D-46FB-9741-88BB57BD2A09}" type="slidenum">
              <a:rPr lang="zh-TW" altLang="en-US" smtClean="0"/>
              <a:t>‹#›</a:t>
            </a:fld>
            <a:endParaRPr lang="zh-TW" altLang="en-US"/>
          </a:p>
        </p:txBody>
      </p:sp>
    </p:spTree>
    <p:extLst>
      <p:ext uri="{BB962C8B-B14F-4D97-AF65-F5344CB8AC3E}">
        <p14:creationId xmlns:p14="http://schemas.microsoft.com/office/powerpoint/2010/main" val="904588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7637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28557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05013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4927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3453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3677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933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45043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8329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339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81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8338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8692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7313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401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748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960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199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926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37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670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459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408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382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898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800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608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089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976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24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054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23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246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36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828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6831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801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966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023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429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1767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584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50527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4288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98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670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832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645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327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6230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520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502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029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325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2291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295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785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437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456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793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2708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871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559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1320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6973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243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18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6393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2319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5673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2768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780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492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5505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0193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192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7841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657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6910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025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2195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7254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787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4248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8025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7322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8850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5340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99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1304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6887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6135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1134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5963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7827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8989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290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7040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6531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702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6013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6257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3291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8816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366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7642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786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138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2687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831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695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967" y="2290857"/>
            <a:ext cx="10290000" cy="1828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733">
                <a:latin typeface="Manrope"/>
                <a:ea typeface="Manrope"/>
                <a:cs typeface="Manrope"/>
                <a:sym typeface="Manrope"/>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3076900" y="3997657"/>
            <a:ext cx="6038400" cy="48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000"/>
              <a:buNone/>
              <a:defRPr sz="1867">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1" name="Google Shape;11;p2"/>
          <p:cNvSpPr/>
          <p:nvPr/>
        </p:nvSpPr>
        <p:spPr>
          <a:xfrm>
            <a:off x="1" y="-2038015"/>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2" y="-24112"/>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rot="10800000">
            <a:off x="1004589" y="4834831"/>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rot="10800000">
            <a:off x="951213" y="4855066"/>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50704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3"/>
          <p:cNvSpPr/>
          <p:nvPr/>
        </p:nvSpPr>
        <p:spPr>
          <a:xfrm rot="10800000" flipH="1">
            <a:off x="4" y="5747733"/>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13"/>
          <p:cNvSpPr/>
          <p:nvPr/>
        </p:nvSpPr>
        <p:spPr>
          <a:xfrm rot="10800000" flipH="1">
            <a:off x="2" y="5759602"/>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13"/>
          <p:cNvSpPr/>
          <p:nvPr/>
        </p:nvSpPr>
        <p:spPr>
          <a:xfrm flipH="1">
            <a:off x="6098193" y="-1097567"/>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3"/>
          <p:cNvSpPr/>
          <p:nvPr/>
        </p:nvSpPr>
        <p:spPr>
          <a:xfrm flipH="1">
            <a:off x="6063069" y="-6"/>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3543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14"/>
          <p:cNvSpPr txBox="1">
            <a:spLocks noGrp="1"/>
          </p:cNvSpPr>
          <p:nvPr>
            <p:ph type="title" idx="2"/>
          </p:nvPr>
        </p:nvSpPr>
        <p:spPr>
          <a:xfrm>
            <a:off x="960000" y="3266600"/>
            <a:ext cx="30740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91" name="Google Shape;91;p14"/>
          <p:cNvSpPr txBox="1">
            <a:spLocks noGrp="1"/>
          </p:cNvSpPr>
          <p:nvPr>
            <p:ph type="subTitle" idx="1"/>
          </p:nvPr>
        </p:nvSpPr>
        <p:spPr>
          <a:xfrm>
            <a:off x="960000" y="3669491"/>
            <a:ext cx="3074000" cy="16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2133"/>
              </a:spcBef>
              <a:spcAft>
                <a:spcPts val="0"/>
              </a:spcAft>
              <a:buSzPts val="1100"/>
              <a:buNone/>
              <a:defRPr sz="1467"/>
            </a:lvl3pPr>
            <a:lvl4pPr lvl="3" algn="ctr" rtl="0">
              <a:lnSpc>
                <a:spcPct val="100000"/>
              </a:lnSpc>
              <a:spcBef>
                <a:spcPts val="2133"/>
              </a:spcBef>
              <a:spcAft>
                <a:spcPts val="0"/>
              </a:spcAft>
              <a:buSzPts val="1100"/>
              <a:buNone/>
              <a:defRPr sz="1467"/>
            </a:lvl4pPr>
            <a:lvl5pPr lvl="4" algn="ctr" rtl="0">
              <a:lnSpc>
                <a:spcPct val="100000"/>
              </a:lnSpc>
              <a:spcBef>
                <a:spcPts val="2133"/>
              </a:spcBef>
              <a:spcAft>
                <a:spcPts val="0"/>
              </a:spcAft>
              <a:buSzPts val="1100"/>
              <a:buNone/>
              <a:defRPr sz="1467"/>
            </a:lvl5pPr>
            <a:lvl6pPr lvl="5" algn="ctr" rtl="0">
              <a:lnSpc>
                <a:spcPct val="100000"/>
              </a:lnSpc>
              <a:spcBef>
                <a:spcPts val="2133"/>
              </a:spcBef>
              <a:spcAft>
                <a:spcPts val="0"/>
              </a:spcAft>
              <a:buSzPts val="1100"/>
              <a:buNone/>
              <a:defRPr sz="1467"/>
            </a:lvl6pPr>
            <a:lvl7pPr lvl="6" algn="ctr" rtl="0">
              <a:lnSpc>
                <a:spcPct val="100000"/>
              </a:lnSpc>
              <a:spcBef>
                <a:spcPts val="2133"/>
              </a:spcBef>
              <a:spcAft>
                <a:spcPts val="0"/>
              </a:spcAft>
              <a:buSzPts val="1100"/>
              <a:buNone/>
              <a:defRPr sz="1467"/>
            </a:lvl7pPr>
            <a:lvl8pPr lvl="7" algn="ctr" rtl="0">
              <a:lnSpc>
                <a:spcPct val="100000"/>
              </a:lnSpc>
              <a:spcBef>
                <a:spcPts val="2133"/>
              </a:spcBef>
              <a:spcAft>
                <a:spcPts val="0"/>
              </a:spcAft>
              <a:buSzPts val="1100"/>
              <a:buNone/>
              <a:defRPr sz="1467"/>
            </a:lvl8pPr>
            <a:lvl9pPr lvl="8" algn="ctr" rtl="0">
              <a:lnSpc>
                <a:spcPct val="100000"/>
              </a:lnSpc>
              <a:spcBef>
                <a:spcPts val="2133"/>
              </a:spcBef>
              <a:spcAft>
                <a:spcPts val="2133"/>
              </a:spcAft>
              <a:buSzPts val="1100"/>
              <a:buNone/>
              <a:defRPr sz="1467"/>
            </a:lvl9pPr>
          </a:lstStyle>
          <a:p>
            <a:endParaRPr/>
          </a:p>
        </p:txBody>
      </p:sp>
      <p:sp>
        <p:nvSpPr>
          <p:cNvPr id="92" name="Google Shape;92;p14"/>
          <p:cNvSpPr txBox="1">
            <a:spLocks noGrp="1"/>
          </p:cNvSpPr>
          <p:nvPr>
            <p:ph type="title" idx="3"/>
          </p:nvPr>
        </p:nvSpPr>
        <p:spPr>
          <a:xfrm>
            <a:off x="4558957" y="3266600"/>
            <a:ext cx="30740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93" name="Google Shape;93;p14"/>
          <p:cNvSpPr txBox="1">
            <a:spLocks noGrp="1"/>
          </p:cNvSpPr>
          <p:nvPr>
            <p:ph type="subTitle" idx="4"/>
          </p:nvPr>
        </p:nvSpPr>
        <p:spPr>
          <a:xfrm>
            <a:off x="4558957" y="3669491"/>
            <a:ext cx="3074000" cy="16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2133"/>
              </a:spcBef>
              <a:spcAft>
                <a:spcPts val="0"/>
              </a:spcAft>
              <a:buSzPts val="1100"/>
              <a:buNone/>
              <a:defRPr sz="1467"/>
            </a:lvl3pPr>
            <a:lvl4pPr lvl="3" algn="ctr" rtl="0">
              <a:lnSpc>
                <a:spcPct val="100000"/>
              </a:lnSpc>
              <a:spcBef>
                <a:spcPts val="2133"/>
              </a:spcBef>
              <a:spcAft>
                <a:spcPts val="0"/>
              </a:spcAft>
              <a:buSzPts val="1100"/>
              <a:buNone/>
              <a:defRPr sz="1467"/>
            </a:lvl4pPr>
            <a:lvl5pPr lvl="4" algn="ctr" rtl="0">
              <a:lnSpc>
                <a:spcPct val="100000"/>
              </a:lnSpc>
              <a:spcBef>
                <a:spcPts val="2133"/>
              </a:spcBef>
              <a:spcAft>
                <a:spcPts val="0"/>
              </a:spcAft>
              <a:buSzPts val="1100"/>
              <a:buNone/>
              <a:defRPr sz="1467"/>
            </a:lvl5pPr>
            <a:lvl6pPr lvl="5" algn="ctr" rtl="0">
              <a:lnSpc>
                <a:spcPct val="100000"/>
              </a:lnSpc>
              <a:spcBef>
                <a:spcPts val="2133"/>
              </a:spcBef>
              <a:spcAft>
                <a:spcPts val="0"/>
              </a:spcAft>
              <a:buSzPts val="1100"/>
              <a:buNone/>
              <a:defRPr sz="1467"/>
            </a:lvl6pPr>
            <a:lvl7pPr lvl="6" algn="ctr" rtl="0">
              <a:lnSpc>
                <a:spcPct val="100000"/>
              </a:lnSpc>
              <a:spcBef>
                <a:spcPts val="2133"/>
              </a:spcBef>
              <a:spcAft>
                <a:spcPts val="0"/>
              </a:spcAft>
              <a:buSzPts val="1100"/>
              <a:buNone/>
              <a:defRPr sz="1467"/>
            </a:lvl7pPr>
            <a:lvl8pPr lvl="7" algn="ctr" rtl="0">
              <a:lnSpc>
                <a:spcPct val="100000"/>
              </a:lnSpc>
              <a:spcBef>
                <a:spcPts val="2133"/>
              </a:spcBef>
              <a:spcAft>
                <a:spcPts val="0"/>
              </a:spcAft>
              <a:buSzPts val="1100"/>
              <a:buNone/>
              <a:defRPr sz="1467"/>
            </a:lvl8pPr>
            <a:lvl9pPr lvl="8" algn="ctr" rtl="0">
              <a:lnSpc>
                <a:spcPct val="100000"/>
              </a:lnSpc>
              <a:spcBef>
                <a:spcPts val="2133"/>
              </a:spcBef>
              <a:spcAft>
                <a:spcPts val="2133"/>
              </a:spcAft>
              <a:buSzPts val="1100"/>
              <a:buNone/>
              <a:defRPr sz="1467"/>
            </a:lvl9pPr>
          </a:lstStyle>
          <a:p>
            <a:endParaRPr/>
          </a:p>
        </p:txBody>
      </p:sp>
      <p:sp>
        <p:nvSpPr>
          <p:cNvPr id="94" name="Google Shape;94;p14"/>
          <p:cNvSpPr txBox="1">
            <a:spLocks noGrp="1"/>
          </p:cNvSpPr>
          <p:nvPr>
            <p:ph type="title" idx="5"/>
          </p:nvPr>
        </p:nvSpPr>
        <p:spPr>
          <a:xfrm>
            <a:off x="8157923" y="3266600"/>
            <a:ext cx="30740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6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95" name="Google Shape;95;p14"/>
          <p:cNvSpPr txBox="1">
            <a:spLocks noGrp="1"/>
          </p:cNvSpPr>
          <p:nvPr>
            <p:ph type="subTitle" idx="6"/>
          </p:nvPr>
        </p:nvSpPr>
        <p:spPr>
          <a:xfrm>
            <a:off x="8157923" y="3669491"/>
            <a:ext cx="3074000" cy="16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2133"/>
              </a:spcBef>
              <a:spcAft>
                <a:spcPts val="0"/>
              </a:spcAft>
              <a:buSzPts val="1100"/>
              <a:buNone/>
              <a:defRPr sz="1467"/>
            </a:lvl3pPr>
            <a:lvl4pPr lvl="3" algn="ctr" rtl="0">
              <a:lnSpc>
                <a:spcPct val="100000"/>
              </a:lnSpc>
              <a:spcBef>
                <a:spcPts val="2133"/>
              </a:spcBef>
              <a:spcAft>
                <a:spcPts val="0"/>
              </a:spcAft>
              <a:buSzPts val="1100"/>
              <a:buNone/>
              <a:defRPr sz="1467"/>
            </a:lvl4pPr>
            <a:lvl5pPr lvl="4" algn="ctr" rtl="0">
              <a:lnSpc>
                <a:spcPct val="100000"/>
              </a:lnSpc>
              <a:spcBef>
                <a:spcPts val="2133"/>
              </a:spcBef>
              <a:spcAft>
                <a:spcPts val="0"/>
              </a:spcAft>
              <a:buSzPts val="1100"/>
              <a:buNone/>
              <a:defRPr sz="1467"/>
            </a:lvl5pPr>
            <a:lvl6pPr lvl="5" algn="ctr" rtl="0">
              <a:lnSpc>
                <a:spcPct val="100000"/>
              </a:lnSpc>
              <a:spcBef>
                <a:spcPts val="2133"/>
              </a:spcBef>
              <a:spcAft>
                <a:spcPts val="0"/>
              </a:spcAft>
              <a:buSzPts val="1100"/>
              <a:buNone/>
              <a:defRPr sz="1467"/>
            </a:lvl6pPr>
            <a:lvl7pPr lvl="6" algn="ctr" rtl="0">
              <a:lnSpc>
                <a:spcPct val="100000"/>
              </a:lnSpc>
              <a:spcBef>
                <a:spcPts val="2133"/>
              </a:spcBef>
              <a:spcAft>
                <a:spcPts val="0"/>
              </a:spcAft>
              <a:buSzPts val="1100"/>
              <a:buNone/>
              <a:defRPr sz="1467"/>
            </a:lvl7pPr>
            <a:lvl8pPr lvl="7" algn="ctr" rtl="0">
              <a:lnSpc>
                <a:spcPct val="100000"/>
              </a:lnSpc>
              <a:spcBef>
                <a:spcPts val="2133"/>
              </a:spcBef>
              <a:spcAft>
                <a:spcPts val="0"/>
              </a:spcAft>
              <a:buSzPts val="1100"/>
              <a:buNone/>
              <a:defRPr sz="1467"/>
            </a:lvl8pPr>
            <a:lvl9pPr lvl="8" algn="ctr" rtl="0">
              <a:lnSpc>
                <a:spcPct val="100000"/>
              </a:lnSpc>
              <a:spcBef>
                <a:spcPts val="2133"/>
              </a:spcBef>
              <a:spcAft>
                <a:spcPts val="2133"/>
              </a:spcAft>
              <a:buSzPts val="1100"/>
              <a:buNone/>
              <a:defRPr sz="1467"/>
            </a:lvl9pPr>
          </a:lstStyle>
          <a:p>
            <a:endParaRPr/>
          </a:p>
        </p:txBody>
      </p:sp>
      <p:sp>
        <p:nvSpPr>
          <p:cNvPr id="96" name="Google Shape;96;p14"/>
          <p:cNvSpPr txBox="1">
            <a:spLocks noGrp="1"/>
          </p:cNvSpPr>
          <p:nvPr>
            <p:ph type="title" idx="7" hasCustomPrompt="1"/>
          </p:nvPr>
        </p:nvSpPr>
        <p:spPr>
          <a:xfrm>
            <a:off x="960000" y="2283711"/>
            <a:ext cx="10972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7" name="Google Shape;97;p14"/>
          <p:cNvSpPr txBox="1">
            <a:spLocks noGrp="1"/>
          </p:cNvSpPr>
          <p:nvPr>
            <p:ph type="title" idx="8" hasCustomPrompt="1"/>
          </p:nvPr>
        </p:nvSpPr>
        <p:spPr>
          <a:xfrm>
            <a:off x="4558957" y="2283711"/>
            <a:ext cx="10972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8" name="Google Shape;98;p14"/>
          <p:cNvSpPr txBox="1">
            <a:spLocks noGrp="1"/>
          </p:cNvSpPr>
          <p:nvPr>
            <p:ph type="title" idx="9" hasCustomPrompt="1"/>
          </p:nvPr>
        </p:nvSpPr>
        <p:spPr>
          <a:xfrm>
            <a:off x="8157923" y="2283711"/>
            <a:ext cx="10972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333">
                <a:solidFill>
                  <a:schemeClr val="accent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99" name="Google Shape;99;p14"/>
          <p:cNvSpPr/>
          <p:nvPr/>
        </p:nvSpPr>
        <p:spPr>
          <a:xfrm rot="10800000" flipH="1">
            <a:off x="4" y="5747733"/>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14"/>
          <p:cNvSpPr/>
          <p:nvPr/>
        </p:nvSpPr>
        <p:spPr>
          <a:xfrm rot="10800000" flipH="1">
            <a:off x="2" y="5759602"/>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14"/>
          <p:cNvSpPr/>
          <p:nvPr/>
        </p:nvSpPr>
        <p:spPr>
          <a:xfrm flipH="1">
            <a:off x="6098193" y="-1097567"/>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4"/>
          <p:cNvSpPr/>
          <p:nvPr/>
        </p:nvSpPr>
        <p:spPr>
          <a:xfrm flipH="1">
            <a:off x="6063069" y="-6"/>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28292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960000" y="593367"/>
            <a:ext cx="102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5"/>
          <p:cNvSpPr txBox="1">
            <a:spLocks noGrp="1"/>
          </p:cNvSpPr>
          <p:nvPr>
            <p:ph type="subTitle" idx="1"/>
          </p:nvPr>
        </p:nvSpPr>
        <p:spPr>
          <a:xfrm>
            <a:off x="5023200" y="1886400"/>
            <a:ext cx="6218000" cy="39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100"/>
              <a:buFont typeface="Albert Sans Light"/>
              <a:buChar char="●"/>
              <a:defRPr sz="1467"/>
            </a:lvl1pPr>
            <a:lvl2pPr lvl="1" algn="ctr" rtl="0">
              <a:lnSpc>
                <a:spcPct val="100000"/>
              </a:lnSpc>
              <a:spcBef>
                <a:spcPts val="1333"/>
              </a:spcBef>
              <a:spcAft>
                <a:spcPts val="0"/>
              </a:spcAft>
              <a:buClr>
                <a:srgbClr val="E76A28"/>
              </a:buClr>
              <a:buSzPts val="1600"/>
              <a:buFont typeface="Nunito Light"/>
              <a:buChar char="○"/>
              <a:defRPr/>
            </a:lvl2pPr>
            <a:lvl3pPr lvl="2" algn="ctr" rtl="0">
              <a:lnSpc>
                <a:spcPct val="100000"/>
              </a:lnSpc>
              <a:spcBef>
                <a:spcPts val="2133"/>
              </a:spcBef>
              <a:spcAft>
                <a:spcPts val="0"/>
              </a:spcAft>
              <a:buClr>
                <a:srgbClr val="E76A28"/>
              </a:buClr>
              <a:buSzPts val="1500"/>
              <a:buFont typeface="Nunito Light"/>
              <a:buChar char="■"/>
              <a:defRPr/>
            </a:lvl3pPr>
            <a:lvl4pPr lvl="3" algn="ctr" rtl="0">
              <a:lnSpc>
                <a:spcPct val="100000"/>
              </a:lnSpc>
              <a:spcBef>
                <a:spcPts val="2133"/>
              </a:spcBef>
              <a:spcAft>
                <a:spcPts val="0"/>
              </a:spcAft>
              <a:buClr>
                <a:srgbClr val="E76A28"/>
              </a:buClr>
              <a:buSzPts val="1500"/>
              <a:buFont typeface="Nunito Light"/>
              <a:buChar char="●"/>
              <a:defRPr/>
            </a:lvl4pPr>
            <a:lvl5pPr lvl="4" algn="ctr" rtl="0">
              <a:lnSpc>
                <a:spcPct val="100000"/>
              </a:lnSpc>
              <a:spcBef>
                <a:spcPts val="2133"/>
              </a:spcBef>
              <a:spcAft>
                <a:spcPts val="0"/>
              </a:spcAft>
              <a:buClr>
                <a:srgbClr val="E76A28"/>
              </a:buClr>
              <a:buSzPts val="1000"/>
              <a:buFont typeface="Nunito Light"/>
              <a:buChar char="○"/>
              <a:defRPr/>
            </a:lvl5pPr>
            <a:lvl6pPr lvl="5" algn="ctr" rtl="0">
              <a:lnSpc>
                <a:spcPct val="100000"/>
              </a:lnSpc>
              <a:spcBef>
                <a:spcPts val="2133"/>
              </a:spcBef>
              <a:spcAft>
                <a:spcPts val="0"/>
              </a:spcAft>
              <a:buClr>
                <a:srgbClr val="999999"/>
              </a:buClr>
              <a:buSzPts val="1000"/>
              <a:buFont typeface="Nunito Light"/>
              <a:buChar char="■"/>
              <a:defRPr/>
            </a:lvl6pPr>
            <a:lvl7pPr lvl="6" algn="ctr" rtl="0">
              <a:lnSpc>
                <a:spcPct val="100000"/>
              </a:lnSpc>
              <a:spcBef>
                <a:spcPts val="2133"/>
              </a:spcBef>
              <a:spcAft>
                <a:spcPts val="0"/>
              </a:spcAft>
              <a:buClr>
                <a:srgbClr val="999999"/>
              </a:buClr>
              <a:buSzPts val="1300"/>
              <a:buFont typeface="Nunito Light"/>
              <a:buChar char="●"/>
              <a:defRPr/>
            </a:lvl7pPr>
            <a:lvl8pPr lvl="7" algn="ctr" rtl="0">
              <a:lnSpc>
                <a:spcPct val="100000"/>
              </a:lnSpc>
              <a:spcBef>
                <a:spcPts val="2133"/>
              </a:spcBef>
              <a:spcAft>
                <a:spcPts val="0"/>
              </a:spcAft>
              <a:buClr>
                <a:srgbClr val="999999"/>
              </a:buClr>
              <a:buSzPts val="1300"/>
              <a:buFont typeface="Nunito Light"/>
              <a:buChar char="○"/>
              <a:defRPr/>
            </a:lvl8pPr>
            <a:lvl9pPr lvl="8" algn="ctr" rtl="0">
              <a:lnSpc>
                <a:spcPct val="100000"/>
              </a:lnSpc>
              <a:spcBef>
                <a:spcPts val="2133"/>
              </a:spcBef>
              <a:spcAft>
                <a:spcPts val="2133"/>
              </a:spcAft>
              <a:buClr>
                <a:srgbClr val="999999"/>
              </a:buClr>
              <a:buSzPts val="1000"/>
              <a:buFont typeface="Nunito Light"/>
              <a:buChar char="■"/>
              <a:defRPr/>
            </a:lvl9pPr>
          </a:lstStyle>
          <a:p>
            <a:endParaRPr/>
          </a:p>
        </p:txBody>
      </p:sp>
      <p:sp>
        <p:nvSpPr>
          <p:cNvPr id="106" name="Google Shape;106;p15"/>
          <p:cNvSpPr>
            <a:spLocks noGrp="1"/>
          </p:cNvSpPr>
          <p:nvPr>
            <p:ph type="pic" idx="2"/>
          </p:nvPr>
        </p:nvSpPr>
        <p:spPr>
          <a:xfrm>
            <a:off x="947300" y="1784800"/>
            <a:ext cx="3808800" cy="3901600"/>
          </a:xfrm>
          <a:prstGeom prst="roundRect">
            <a:avLst>
              <a:gd name="adj" fmla="val 16667"/>
            </a:avLst>
          </a:prstGeom>
          <a:noFill/>
          <a:ln>
            <a:noFill/>
          </a:ln>
        </p:spPr>
      </p:sp>
      <p:sp>
        <p:nvSpPr>
          <p:cNvPr id="107" name="Google Shape;107;p15"/>
          <p:cNvSpPr/>
          <p:nvPr/>
        </p:nvSpPr>
        <p:spPr>
          <a:xfrm rot="10800000" flipH="1">
            <a:off x="4" y="5747733"/>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 name="Google Shape;108;p15"/>
          <p:cNvSpPr/>
          <p:nvPr/>
        </p:nvSpPr>
        <p:spPr>
          <a:xfrm rot="10800000" flipH="1">
            <a:off x="2" y="5759602"/>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5"/>
          <p:cNvSpPr/>
          <p:nvPr/>
        </p:nvSpPr>
        <p:spPr>
          <a:xfrm flipH="1">
            <a:off x="6098193" y="-1097567"/>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15"/>
          <p:cNvSpPr/>
          <p:nvPr/>
        </p:nvSpPr>
        <p:spPr>
          <a:xfrm flipH="1">
            <a:off x="6063069" y="-6"/>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62024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3189167" y="4235317"/>
            <a:ext cx="5813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67"/>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113" name="Google Shape;113;p16"/>
          <p:cNvSpPr txBox="1">
            <a:spLocks noGrp="1"/>
          </p:cNvSpPr>
          <p:nvPr>
            <p:ph type="subTitle" idx="1"/>
          </p:nvPr>
        </p:nvSpPr>
        <p:spPr>
          <a:xfrm>
            <a:off x="1402000" y="2015100"/>
            <a:ext cx="9388000" cy="197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4000"/>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endParaRPr/>
          </a:p>
        </p:txBody>
      </p:sp>
      <p:sp>
        <p:nvSpPr>
          <p:cNvPr id="114" name="Google Shape;114;p16"/>
          <p:cNvSpPr/>
          <p:nvPr/>
        </p:nvSpPr>
        <p:spPr>
          <a:xfrm flipH="1">
            <a:off x="3574968" y="-1568138"/>
            <a:ext cx="8617031" cy="312389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5" name="Google Shape;115;p16"/>
          <p:cNvSpPr/>
          <p:nvPr/>
        </p:nvSpPr>
        <p:spPr>
          <a:xfrm flipH="1">
            <a:off x="3531605" y="-16565"/>
            <a:ext cx="8660396" cy="1557039"/>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6"/>
          <p:cNvSpPr/>
          <p:nvPr/>
        </p:nvSpPr>
        <p:spPr>
          <a:xfrm rot="10800000" flipH="1">
            <a:off x="6" y="5302247"/>
            <a:ext cx="8617031" cy="312389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6"/>
          <p:cNvSpPr/>
          <p:nvPr/>
        </p:nvSpPr>
        <p:spPr>
          <a:xfrm rot="10800000" flipH="1">
            <a:off x="5" y="5317527"/>
            <a:ext cx="8660396" cy="1557039"/>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44484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7"/>
          <p:cNvSpPr txBox="1">
            <a:spLocks noGrp="1"/>
          </p:cNvSpPr>
          <p:nvPr>
            <p:ph type="subTitle" idx="1"/>
          </p:nvPr>
        </p:nvSpPr>
        <p:spPr>
          <a:xfrm>
            <a:off x="6373383" y="1705067"/>
            <a:ext cx="4858800" cy="39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b="0"/>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1" name="Google Shape;121;p17"/>
          <p:cNvSpPr txBox="1">
            <a:spLocks noGrp="1"/>
          </p:cNvSpPr>
          <p:nvPr>
            <p:ph type="subTitle" idx="2"/>
          </p:nvPr>
        </p:nvSpPr>
        <p:spPr>
          <a:xfrm>
            <a:off x="960000" y="1705067"/>
            <a:ext cx="4858800" cy="39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67" b="0"/>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122" name="Google Shape;122;p17"/>
          <p:cNvSpPr/>
          <p:nvPr/>
        </p:nvSpPr>
        <p:spPr>
          <a:xfrm rot="10800000" flipH="1">
            <a:off x="4" y="5747733"/>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17"/>
          <p:cNvSpPr/>
          <p:nvPr/>
        </p:nvSpPr>
        <p:spPr>
          <a:xfrm rot="10800000" flipH="1">
            <a:off x="2" y="5759602"/>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7"/>
          <p:cNvSpPr/>
          <p:nvPr/>
        </p:nvSpPr>
        <p:spPr>
          <a:xfrm flipH="1">
            <a:off x="6098193" y="-1097567"/>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7"/>
          <p:cNvSpPr/>
          <p:nvPr/>
        </p:nvSpPr>
        <p:spPr>
          <a:xfrm flipH="1">
            <a:off x="6063069" y="-6"/>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12095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3130584" y="1228000"/>
            <a:ext cx="5930800" cy="170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10666"/>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 name="Google Shape;128;p18"/>
          <p:cNvSpPr txBox="1">
            <a:spLocks noGrp="1"/>
          </p:cNvSpPr>
          <p:nvPr>
            <p:ph type="subTitle" idx="1"/>
          </p:nvPr>
        </p:nvSpPr>
        <p:spPr>
          <a:xfrm>
            <a:off x="3130533" y="2658467"/>
            <a:ext cx="5930800" cy="7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a:lvl2pPr>
            <a:lvl3pPr lvl="2" algn="ctr" rtl="0">
              <a:lnSpc>
                <a:spcPct val="100000"/>
              </a:lnSpc>
              <a:spcBef>
                <a:spcPts val="2133"/>
              </a:spcBef>
              <a:spcAft>
                <a:spcPts val="0"/>
              </a:spcAft>
              <a:buSzPts val="1000"/>
              <a:buNone/>
              <a:defRPr/>
            </a:lvl3pPr>
            <a:lvl4pPr lvl="3" algn="ctr" rtl="0">
              <a:lnSpc>
                <a:spcPct val="100000"/>
              </a:lnSpc>
              <a:spcBef>
                <a:spcPts val="2133"/>
              </a:spcBef>
              <a:spcAft>
                <a:spcPts val="0"/>
              </a:spcAft>
              <a:buSzPts val="1000"/>
              <a:buNone/>
              <a:defRPr/>
            </a:lvl4pPr>
            <a:lvl5pPr lvl="4" algn="ctr" rtl="0">
              <a:lnSpc>
                <a:spcPct val="100000"/>
              </a:lnSpc>
              <a:spcBef>
                <a:spcPts val="2133"/>
              </a:spcBef>
              <a:spcAft>
                <a:spcPts val="0"/>
              </a:spcAft>
              <a:buSzPts val="1000"/>
              <a:buNone/>
              <a:defRPr/>
            </a:lvl5pPr>
            <a:lvl6pPr lvl="5" algn="ctr" rtl="0">
              <a:lnSpc>
                <a:spcPct val="100000"/>
              </a:lnSpc>
              <a:spcBef>
                <a:spcPts val="2133"/>
              </a:spcBef>
              <a:spcAft>
                <a:spcPts val="0"/>
              </a:spcAft>
              <a:buSzPts val="1000"/>
              <a:buNone/>
              <a:defRPr/>
            </a:lvl6pPr>
            <a:lvl7pPr lvl="6" algn="ctr" rtl="0">
              <a:lnSpc>
                <a:spcPct val="100000"/>
              </a:lnSpc>
              <a:spcBef>
                <a:spcPts val="2133"/>
              </a:spcBef>
              <a:spcAft>
                <a:spcPts val="0"/>
              </a:spcAft>
              <a:buSzPts val="1000"/>
              <a:buNone/>
              <a:defRPr/>
            </a:lvl7pPr>
            <a:lvl8pPr lvl="7" algn="ctr" rtl="0">
              <a:lnSpc>
                <a:spcPct val="100000"/>
              </a:lnSpc>
              <a:spcBef>
                <a:spcPts val="2133"/>
              </a:spcBef>
              <a:spcAft>
                <a:spcPts val="0"/>
              </a:spcAft>
              <a:buSzPts val="1000"/>
              <a:buNone/>
              <a:defRPr/>
            </a:lvl8pPr>
            <a:lvl9pPr lvl="8" algn="ctr" rtl="0">
              <a:lnSpc>
                <a:spcPct val="100000"/>
              </a:lnSpc>
              <a:spcBef>
                <a:spcPts val="2133"/>
              </a:spcBef>
              <a:spcAft>
                <a:spcPts val="2133"/>
              </a:spcAft>
              <a:buSzPts val="1000"/>
              <a:buNone/>
              <a:defRPr/>
            </a:lvl9pPr>
          </a:lstStyle>
          <a:p>
            <a:endParaRPr/>
          </a:p>
        </p:txBody>
      </p:sp>
      <p:sp>
        <p:nvSpPr>
          <p:cNvPr id="129" name="Google Shape;129;p18"/>
          <p:cNvSpPr txBox="1"/>
          <p:nvPr/>
        </p:nvSpPr>
        <p:spPr>
          <a:xfrm>
            <a:off x="3092433" y="4511133"/>
            <a:ext cx="60072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467" b="1">
                <a:solidFill>
                  <a:schemeClr val="dk1"/>
                </a:solidFill>
                <a:latin typeface="Albert Sans"/>
                <a:ea typeface="Albert Sans"/>
                <a:cs typeface="Albert Sans"/>
                <a:sym typeface="Albert Sans"/>
              </a:rPr>
              <a:t>CREDITS:</a:t>
            </a:r>
            <a:r>
              <a:rPr lang="en" sz="1467">
                <a:solidFill>
                  <a:schemeClr val="dk1"/>
                </a:solidFill>
                <a:latin typeface="Albert Sans"/>
                <a:ea typeface="Albert Sans"/>
                <a:cs typeface="Albert Sans"/>
                <a:sym typeface="Albert Sans"/>
              </a:rPr>
              <a:t> This presentation template was created by </a:t>
            </a:r>
            <a:r>
              <a:rPr lang="en" sz="1467" b="1">
                <a:solidFill>
                  <a:schemeClr val="hlink"/>
                </a:solidFill>
                <a:uFill>
                  <a:noFill/>
                </a:uFill>
                <a:latin typeface="Albert Sans"/>
                <a:ea typeface="Albert Sans"/>
                <a:cs typeface="Albert Sans"/>
                <a:sym typeface="Albert Sans"/>
                <a:hlinkClick r:id="rId2"/>
              </a:rPr>
              <a:t>Slidesgo</a:t>
            </a:r>
            <a:r>
              <a:rPr lang="en" sz="1467">
                <a:solidFill>
                  <a:schemeClr val="dk1"/>
                </a:solidFill>
                <a:latin typeface="Albert Sans"/>
                <a:ea typeface="Albert Sans"/>
                <a:cs typeface="Albert Sans"/>
                <a:sym typeface="Albert Sans"/>
              </a:rPr>
              <a:t>, and includes icons by </a:t>
            </a:r>
            <a:r>
              <a:rPr lang="en" sz="1467" b="1">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467">
                <a:solidFill>
                  <a:schemeClr val="dk1"/>
                </a:solidFill>
                <a:latin typeface="Albert Sans"/>
                <a:ea typeface="Albert Sans"/>
                <a:cs typeface="Albert Sans"/>
                <a:sym typeface="Albert Sans"/>
              </a:rPr>
              <a:t>, and infographics &amp; images by </a:t>
            </a:r>
            <a:r>
              <a:rPr lang="en" sz="1467" b="1">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467">
                <a:solidFill>
                  <a:schemeClr val="dk1"/>
                </a:solidFill>
                <a:latin typeface="Albert Sans"/>
                <a:ea typeface="Albert Sans"/>
                <a:cs typeface="Albert Sans"/>
                <a:sym typeface="Albert Sans"/>
              </a:rPr>
              <a:t> </a:t>
            </a:r>
            <a:endParaRPr sz="1467" b="1">
              <a:solidFill>
                <a:schemeClr val="dk1"/>
              </a:solidFill>
              <a:latin typeface="Albert Sans"/>
              <a:ea typeface="Albert Sans"/>
              <a:cs typeface="Albert Sans"/>
              <a:sym typeface="Albert Sans"/>
            </a:endParaRPr>
          </a:p>
        </p:txBody>
      </p:sp>
      <p:sp>
        <p:nvSpPr>
          <p:cNvPr id="130" name="Google Shape;130;p18"/>
          <p:cNvSpPr/>
          <p:nvPr/>
        </p:nvSpPr>
        <p:spPr>
          <a:xfrm flipH="1">
            <a:off x="1004589" y="-2038015"/>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8"/>
          <p:cNvSpPr/>
          <p:nvPr/>
        </p:nvSpPr>
        <p:spPr>
          <a:xfrm flipH="1">
            <a:off x="951213" y="-24112"/>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2" name="Google Shape;132;p18"/>
          <p:cNvSpPr/>
          <p:nvPr/>
        </p:nvSpPr>
        <p:spPr>
          <a:xfrm rot="10800000" flipH="1">
            <a:off x="1" y="4936431"/>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8"/>
          <p:cNvSpPr/>
          <p:nvPr/>
        </p:nvSpPr>
        <p:spPr>
          <a:xfrm rot="10800000" flipH="1">
            <a:off x="-2" y="4855066"/>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36405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4"/>
        <p:cNvGrpSpPr/>
        <p:nvPr/>
      </p:nvGrpSpPr>
      <p:grpSpPr>
        <a:xfrm>
          <a:off x="0" y="0"/>
          <a:ext cx="0" cy="0"/>
          <a:chOff x="0" y="0"/>
          <a:chExt cx="0" cy="0"/>
        </a:xfrm>
      </p:grpSpPr>
      <p:sp>
        <p:nvSpPr>
          <p:cNvPr id="135" name="Google Shape;135;p19"/>
          <p:cNvSpPr/>
          <p:nvPr/>
        </p:nvSpPr>
        <p:spPr>
          <a:xfrm flipH="1">
            <a:off x="1004589" y="-2038015"/>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19"/>
          <p:cNvSpPr/>
          <p:nvPr/>
        </p:nvSpPr>
        <p:spPr>
          <a:xfrm flipH="1">
            <a:off x="951213" y="-24112"/>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19"/>
          <p:cNvSpPr/>
          <p:nvPr/>
        </p:nvSpPr>
        <p:spPr>
          <a:xfrm rot="10800000" flipH="1">
            <a:off x="1" y="4834831"/>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9"/>
          <p:cNvSpPr/>
          <p:nvPr/>
        </p:nvSpPr>
        <p:spPr>
          <a:xfrm rot="10800000" flipH="1">
            <a:off x="-2" y="4855066"/>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84426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9"/>
        <p:cNvGrpSpPr/>
        <p:nvPr/>
      </p:nvGrpSpPr>
      <p:grpSpPr>
        <a:xfrm>
          <a:off x="0" y="0"/>
          <a:ext cx="0" cy="0"/>
          <a:chOff x="0" y="0"/>
          <a:chExt cx="0" cy="0"/>
        </a:xfrm>
      </p:grpSpPr>
      <p:sp>
        <p:nvSpPr>
          <p:cNvPr id="140" name="Google Shape;140;p20"/>
          <p:cNvSpPr/>
          <p:nvPr/>
        </p:nvSpPr>
        <p:spPr>
          <a:xfrm rot="10800000" flipH="1">
            <a:off x="4" y="5747733"/>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20"/>
          <p:cNvSpPr/>
          <p:nvPr/>
        </p:nvSpPr>
        <p:spPr>
          <a:xfrm rot="10800000" flipH="1">
            <a:off x="2" y="5759602"/>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0"/>
          <p:cNvSpPr/>
          <p:nvPr/>
        </p:nvSpPr>
        <p:spPr>
          <a:xfrm flipH="1">
            <a:off x="6098193" y="-1097567"/>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20"/>
          <p:cNvSpPr/>
          <p:nvPr/>
        </p:nvSpPr>
        <p:spPr>
          <a:xfrm flipH="1">
            <a:off x="6063069" y="-6"/>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63151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首頁">
    <p:spTree>
      <p:nvGrpSpPr>
        <p:cNvPr id="1" name=""/>
        <p:cNvGrpSpPr/>
        <p:nvPr/>
      </p:nvGrpSpPr>
      <p:grpSpPr>
        <a:xfrm>
          <a:off x="0" y="0"/>
          <a:ext cx="0" cy="0"/>
          <a:chOff x="0" y="0"/>
          <a:chExt cx="0" cy="0"/>
        </a:xfrm>
      </p:grpSpPr>
      <p:sp>
        <p:nvSpPr>
          <p:cNvPr id="2" name="標題 1"/>
          <p:cNvSpPr>
            <a:spLocks noGrp="1"/>
          </p:cNvSpPr>
          <p:nvPr>
            <p:ph type="ctrTitle"/>
          </p:nvPr>
        </p:nvSpPr>
        <p:spPr>
          <a:xfrm>
            <a:off x="917376" y="1628801"/>
            <a:ext cx="10363200" cy="1470025"/>
          </a:xfrm>
          <a:prstGeom prst="rect">
            <a:avLst/>
          </a:prstGeom>
        </p:spPr>
        <p:txBody>
          <a:bodyPr anchor="ctr"/>
          <a:lstStyle>
            <a:lvl1pPr>
              <a:defRPr sz="4000">
                <a:latin typeface="Calibri" panose="020F0502020204030204" pitchFamily="34" charset="0"/>
                <a:ea typeface="+mj-ea"/>
                <a:cs typeface="Calibri" panose="020F0502020204030204" pitchFamily="34" charset="0"/>
              </a:defRPr>
            </a:lvl1pPr>
          </a:lstStyle>
          <a:p>
            <a:r>
              <a:rPr lang="zh-TW" altLang="en-US"/>
              <a:t>按一下以編輯母片標題樣式</a:t>
            </a:r>
          </a:p>
        </p:txBody>
      </p:sp>
      <p:sp>
        <p:nvSpPr>
          <p:cNvPr id="3" name="副標題 2"/>
          <p:cNvSpPr>
            <a:spLocks noGrp="1"/>
          </p:cNvSpPr>
          <p:nvPr>
            <p:ph type="subTitle" idx="1"/>
          </p:nvPr>
        </p:nvSpPr>
        <p:spPr>
          <a:xfrm>
            <a:off x="917376" y="3140968"/>
            <a:ext cx="10363200" cy="1752600"/>
          </a:xfrm>
          <a:prstGeom prst="rect">
            <a:avLst/>
          </a:prstGeom>
        </p:spPr>
        <p:txBody>
          <a:bodyPr/>
          <a:lstStyle>
            <a:lvl1pPr marL="0" indent="0" algn="ctr">
              <a:buNone/>
              <a:defRPr>
                <a:solidFill>
                  <a:schemeClr val="tx1">
                    <a:lumMod val="65000"/>
                    <a:lumOff val="35000"/>
                  </a:schemeClr>
                </a:solidFill>
                <a:latin typeface="Calibri" panose="020F0502020204030204" pitchFamily="34" charset="0"/>
                <a:ea typeface="+mj-ea"/>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5" name="頁尾版面配置區 4"/>
          <p:cNvSpPr>
            <a:spLocks noGrp="1"/>
          </p:cNvSpPr>
          <p:nvPr>
            <p:ph type="ftr" sz="quarter" idx="11"/>
          </p:nvPr>
        </p:nvSpPr>
        <p:spPr>
          <a:xfrm>
            <a:off x="3695734" y="6453337"/>
            <a:ext cx="4800533" cy="365125"/>
          </a:xfrm>
        </p:spPr>
        <p:txBody>
          <a:bodyPr/>
          <a:lstStyle>
            <a:lvl1pPr algn="ctr">
              <a:defRPr>
                <a:latin typeface="Calibri" panose="020F0502020204030204" pitchFamily="34" charset="0"/>
                <a:cs typeface="Calibri" panose="020F0502020204030204" pitchFamily="34" charset="0"/>
              </a:defRPr>
            </a:lvl1pPr>
          </a:lstStyle>
          <a:p>
            <a:r>
              <a:rPr lang="en-US" altLang="zh-TW"/>
              <a:t>Signal Sensing and Application Lab</a:t>
            </a:r>
            <a:endParaRPr lang="zh-TW" altLang="en-US"/>
          </a:p>
        </p:txBody>
      </p:sp>
      <p:sp>
        <p:nvSpPr>
          <p:cNvPr id="11" name="矩形 10"/>
          <p:cNvSpPr/>
          <p:nvPr/>
        </p:nvSpPr>
        <p:spPr>
          <a:xfrm>
            <a:off x="2999656" y="5793903"/>
            <a:ext cx="5032369" cy="400110"/>
          </a:xfrm>
          <a:prstGeom prst="rect">
            <a:avLst/>
          </a:prstGeom>
          <a:effectLst>
            <a:outerShdw blurRad="76200" dir="13500000" sy="23000" kx="1200000" algn="br" rotWithShape="0">
              <a:prstClr val="black">
                <a:alpha val="20000"/>
              </a:prstClr>
            </a:outerShdw>
          </a:effectLst>
        </p:spPr>
        <p:txBody>
          <a:bodyPr wrap="square">
            <a:spAutoFit/>
          </a:bodyPr>
          <a:lstStyle/>
          <a:p>
            <a:pPr algn="ctr" fontAlgn="auto">
              <a:spcBef>
                <a:spcPts val="0"/>
              </a:spcBef>
              <a:spcAft>
                <a:spcPts val="0"/>
              </a:spcAft>
              <a:defRPr/>
            </a:pPr>
            <a:r>
              <a:rPr kumimoji="0" lang="en-US" altLang="zh-TW" sz="2000" b="1">
                <a:solidFill>
                  <a:schemeClr val="tx1"/>
                </a:solidFill>
                <a:latin typeface="Calibri" panose="020F0502020204030204" pitchFamily="34" charset="0"/>
                <a:ea typeface="+mn-ea"/>
                <a:cs typeface="Calibri" panose="020F0502020204030204" pitchFamily="34" charset="0"/>
              </a:rPr>
              <a:t>Signal Sensing and</a:t>
            </a:r>
            <a:r>
              <a:rPr kumimoji="0" lang="zh-TW" altLang="en-US" sz="2000" b="1">
                <a:solidFill>
                  <a:schemeClr val="tx1"/>
                </a:solidFill>
                <a:latin typeface="Calibri" panose="020F0502020204030204" pitchFamily="34" charset="0"/>
                <a:ea typeface="+mn-ea"/>
                <a:cs typeface="Calibri" panose="020F0502020204030204" pitchFamily="34" charset="0"/>
              </a:rPr>
              <a:t> </a:t>
            </a:r>
            <a:r>
              <a:rPr kumimoji="0" lang="en-US" altLang="zh-TW" sz="2000" b="1">
                <a:solidFill>
                  <a:schemeClr val="tx1"/>
                </a:solidFill>
                <a:latin typeface="Calibri" panose="020F0502020204030204" pitchFamily="34" charset="0"/>
                <a:ea typeface="+mn-ea"/>
                <a:cs typeface="Calibri" panose="020F0502020204030204" pitchFamily="34" charset="0"/>
              </a:rPr>
              <a:t>Application Laboratory</a:t>
            </a:r>
          </a:p>
        </p:txBody>
      </p:sp>
      <p:pic>
        <p:nvPicPr>
          <p:cNvPr id="12" name="Picture 2" descr="C:\Users\ChinLinLee\Pictures\123\1479787_10200521646518565_210450756_n.jp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929357" y="5719340"/>
            <a:ext cx="1152128" cy="518457"/>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389AED23-A8FB-400C-9610-C8829AA4A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60695" y="302832"/>
            <a:ext cx="5070609" cy="965928"/>
          </a:xfrm>
          <a:prstGeom prst="rect">
            <a:avLst/>
          </a:prstGeom>
        </p:spPr>
      </p:pic>
    </p:spTree>
    <p:extLst>
      <p:ext uri="{BB962C8B-B14F-4D97-AF65-F5344CB8AC3E}">
        <p14:creationId xmlns:p14="http://schemas.microsoft.com/office/powerpoint/2010/main" val="3195339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結尾">
    <p:spTree>
      <p:nvGrpSpPr>
        <p:cNvPr id="1" name=""/>
        <p:cNvGrpSpPr/>
        <p:nvPr/>
      </p:nvGrpSpPr>
      <p:grpSpPr>
        <a:xfrm>
          <a:off x="0" y="0"/>
          <a:ext cx="0" cy="0"/>
          <a:chOff x="0" y="0"/>
          <a:chExt cx="0" cy="0"/>
        </a:xfrm>
      </p:grpSpPr>
      <p:sp>
        <p:nvSpPr>
          <p:cNvPr id="5" name="標題 1"/>
          <p:cNvSpPr>
            <a:spLocks noGrp="1"/>
          </p:cNvSpPr>
          <p:nvPr>
            <p:ph type="title"/>
          </p:nvPr>
        </p:nvSpPr>
        <p:spPr>
          <a:xfrm>
            <a:off x="609600" y="2571750"/>
            <a:ext cx="10972800" cy="1143000"/>
          </a:xfrm>
          <a:prstGeom prst="rect">
            <a:avLst/>
          </a:prstGeom>
        </p:spPr>
        <p:txBody>
          <a:bodyPr anchor="ctr"/>
          <a:lstStyle>
            <a:lvl1pPr>
              <a:defRPr sz="4000">
                <a:latin typeface="Calibri" panose="020F0502020204030204" pitchFamily="34" charset="0"/>
                <a:cs typeface="Calibri" panose="020F0502020204030204" pitchFamily="34" charset="0"/>
              </a:defRPr>
            </a:lvl1pPr>
          </a:lstStyle>
          <a:p>
            <a:r>
              <a:rPr lang="zh-TW" altLang="en-US">
                <a:latin typeface="Arial" pitchFamily="34" charset="0"/>
                <a:cs typeface="Arial" pitchFamily="34" charset="0"/>
              </a:rPr>
              <a:t>按一下以編輯母片標題樣式</a:t>
            </a:r>
          </a:p>
        </p:txBody>
      </p:sp>
      <p:sp>
        <p:nvSpPr>
          <p:cNvPr id="20"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Calibri" panose="020F0502020204030204" pitchFamily="34" charset="0"/>
                <a:cs typeface="Calibri" panose="020F0502020204030204" pitchFamily="34" charset="0"/>
              </a:defRPr>
            </a:lvl1pPr>
          </a:lstStyle>
          <a:p>
            <a:r>
              <a:rPr lang="en-US" altLang="zh-TW"/>
              <a:t>Signal Sensing and Application Lab</a:t>
            </a:r>
            <a:endParaRPr lang="zh-TW" altLang="en-US"/>
          </a:p>
        </p:txBody>
      </p:sp>
      <p:sp>
        <p:nvSpPr>
          <p:cNvPr id="21"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Calibri" panose="020F0502020204030204" pitchFamily="34" charset="0"/>
                <a:cs typeface="Calibri" panose="020F0502020204030204" pitchFamily="34" charset="0"/>
              </a:defRPr>
            </a:lvl1pPr>
          </a:lstStyle>
          <a:p>
            <a:r>
              <a:rPr lang="en-US" altLang="zh-TW"/>
              <a:t>Slide </a:t>
            </a:r>
            <a:fld id="{05E3B147-B693-4F15-8DD1-1E19AFE8BC8C}" type="slidenum">
              <a:rPr lang="zh-TW" altLang="en-US" smtClean="0"/>
              <a:pPr/>
              <a:t>‹#›</a:t>
            </a:fld>
            <a:endParaRPr lang="zh-TW" altLang="en-US"/>
          </a:p>
        </p:txBody>
      </p:sp>
      <p:sp>
        <p:nvSpPr>
          <p:cNvPr id="7" name="矩形 6">
            <a:extLst>
              <a:ext uri="{FF2B5EF4-FFF2-40B4-BE49-F238E27FC236}">
                <a16:creationId xmlns:a16="http://schemas.microsoft.com/office/drawing/2014/main" id="{53F6B2A9-2DB1-416D-B2EB-503A5DACCA68}"/>
              </a:ext>
            </a:extLst>
          </p:cNvPr>
          <p:cNvSpPr/>
          <p:nvPr userDrawn="1"/>
        </p:nvSpPr>
        <p:spPr>
          <a:xfrm>
            <a:off x="2999656" y="5793903"/>
            <a:ext cx="5032369" cy="400110"/>
          </a:xfrm>
          <a:prstGeom prst="rect">
            <a:avLst/>
          </a:prstGeom>
          <a:effectLst>
            <a:outerShdw blurRad="76200" dir="13500000" sy="23000" kx="1200000" algn="br" rotWithShape="0">
              <a:prstClr val="black">
                <a:alpha val="20000"/>
              </a:prstClr>
            </a:outerShdw>
          </a:effectLst>
        </p:spPr>
        <p:txBody>
          <a:bodyPr wrap="square">
            <a:spAutoFit/>
          </a:bodyPr>
          <a:lstStyle/>
          <a:p>
            <a:pPr algn="ctr" fontAlgn="auto">
              <a:spcBef>
                <a:spcPts val="0"/>
              </a:spcBef>
              <a:spcAft>
                <a:spcPts val="0"/>
              </a:spcAft>
              <a:defRPr/>
            </a:pPr>
            <a:r>
              <a:rPr kumimoji="0" lang="en-US" altLang="zh-TW" sz="2000" b="1">
                <a:solidFill>
                  <a:schemeClr val="tx1"/>
                </a:solidFill>
                <a:latin typeface="Calibri" panose="020F0502020204030204" pitchFamily="34" charset="0"/>
                <a:ea typeface="+mn-ea"/>
                <a:cs typeface="Calibri" panose="020F0502020204030204" pitchFamily="34" charset="0"/>
              </a:rPr>
              <a:t>Signal Sensing and</a:t>
            </a:r>
            <a:r>
              <a:rPr kumimoji="0" lang="zh-TW" altLang="en-US" sz="2000" b="1">
                <a:solidFill>
                  <a:schemeClr val="tx1"/>
                </a:solidFill>
                <a:latin typeface="Calibri" panose="020F0502020204030204" pitchFamily="34" charset="0"/>
                <a:ea typeface="+mn-ea"/>
                <a:cs typeface="Calibri" panose="020F0502020204030204" pitchFamily="34" charset="0"/>
              </a:rPr>
              <a:t> </a:t>
            </a:r>
            <a:r>
              <a:rPr kumimoji="0" lang="en-US" altLang="zh-TW" sz="2000" b="1">
                <a:solidFill>
                  <a:schemeClr val="tx1"/>
                </a:solidFill>
                <a:latin typeface="Calibri" panose="020F0502020204030204" pitchFamily="34" charset="0"/>
                <a:ea typeface="+mn-ea"/>
                <a:cs typeface="Calibri" panose="020F0502020204030204" pitchFamily="34" charset="0"/>
              </a:rPr>
              <a:t>Application Laboratory</a:t>
            </a:r>
          </a:p>
        </p:txBody>
      </p:sp>
      <p:pic>
        <p:nvPicPr>
          <p:cNvPr id="8" name="Picture 2" descr="C:\Users\ChinLinLee\Pictures\123\1479787_10200521646518565_210450756_n.jpg">
            <a:extLst>
              <a:ext uri="{FF2B5EF4-FFF2-40B4-BE49-F238E27FC236}">
                <a16:creationId xmlns:a16="http://schemas.microsoft.com/office/drawing/2014/main" id="{47D6F497-71FC-4134-86D8-2934167AF617}"/>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929357" y="5719340"/>
            <a:ext cx="1152128" cy="518457"/>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A31120A8-3E32-48BA-84FF-6D5E2B8EF0F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60695" y="302832"/>
            <a:ext cx="5070609" cy="965928"/>
          </a:xfrm>
          <a:prstGeom prst="rect">
            <a:avLst/>
          </a:prstGeom>
        </p:spPr>
      </p:pic>
    </p:spTree>
    <p:extLst>
      <p:ext uri="{BB962C8B-B14F-4D97-AF65-F5344CB8AC3E}">
        <p14:creationId xmlns:p14="http://schemas.microsoft.com/office/powerpoint/2010/main" val="18858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79767" y="2702600"/>
            <a:ext cx="84612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7" name="Google Shape;17;p3"/>
          <p:cNvSpPr txBox="1">
            <a:spLocks noGrp="1"/>
          </p:cNvSpPr>
          <p:nvPr>
            <p:ph type="title" idx="2" hasCustomPrompt="1"/>
          </p:nvPr>
        </p:nvSpPr>
        <p:spPr>
          <a:xfrm>
            <a:off x="950967" y="2702600"/>
            <a:ext cx="1828800" cy="145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10666">
                <a:solidFill>
                  <a:schemeClr val="accent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8" name="Google Shape;18;p3"/>
          <p:cNvSpPr txBox="1">
            <a:spLocks noGrp="1"/>
          </p:cNvSpPr>
          <p:nvPr>
            <p:ph type="subTitle" idx="1"/>
          </p:nvPr>
        </p:nvSpPr>
        <p:spPr>
          <a:xfrm>
            <a:off x="2779767" y="3655433"/>
            <a:ext cx="8461200" cy="50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2133"/>
            </a:lvl1pPr>
            <a:lvl2pPr lvl="1" algn="ctr" rtl="0">
              <a:lnSpc>
                <a:spcPct val="100000"/>
              </a:lnSpc>
              <a:spcBef>
                <a:spcPts val="0"/>
              </a:spcBef>
              <a:spcAft>
                <a:spcPts val="0"/>
              </a:spcAft>
              <a:buSzPts val="1000"/>
              <a:buNone/>
              <a:defRPr/>
            </a:lvl2pPr>
            <a:lvl3pPr lvl="2" algn="ctr" rtl="0">
              <a:lnSpc>
                <a:spcPct val="100000"/>
              </a:lnSpc>
              <a:spcBef>
                <a:spcPts val="2133"/>
              </a:spcBef>
              <a:spcAft>
                <a:spcPts val="0"/>
              </a:spcAft>
              <a:buSzPts val="1000"/>
              <a:buNone/>
              <a:defRPr/>
            </a:lvl3pPr>
            <a:lvl4pPr lvl="3" algn="ctr" rtl="0">
              <a:lnSpc>
                <a:spcPct val="100000"/>
              </a:lnSpc>
              <a:spcBef>
                <a:spcPts val="2133"/>
              </a:spcBef>
              <a:spcAft>
                <a:spcPts val="0"/>
              </a:spcAft>
              <a:buSzPts val="1000"/>
              <a:buNone/>
              <a:defRPr/>
            </a:lvl4pPr>
            <a:lvl5pPr lvl="4" algn="ctr" rtl="0">
              <a:lnSpc>
                <a:spcPct val="100000"/>
              </a:lnSpc>
              <a:spcBef>
                <a:spcPts val="2133"/>
              </a:spcBef>
              <a:spcAft>
                <a:spcPts val="0"/>
              </a:spcAft>
              <a:buSzPts val="1000"/>
              <a:buNone/>
              <a:defRPr/>
            </a:lvl5pPr>
            <a:lvl6pPr lvl="5" algn="ctr" rtl="0">
              <a:lnSpc>
                <a:spcPct val="100000"/>
              </a:lnSpc>
              <a:spcBef>
                <a:spcPts val="2133"/>
              </a:spcBef>
              <a:spcAft>
                <a:spcPts val="0"/>
              </a:spcAft>
              <a:buSzPts val="1000"/>
              <a:buNone/>
              <a:defRPr/>
            </a:lvl6pPr>
            <a:lvl7pPr lvl="6" algn="ctr" rtl="0">
              <a:lnSpc>
                <a:spcPct val="100000"/>
              </a:lnSpc>
              <a:spcBef>
                <a:spcPts val="2133"/>
              </a:spcBef>
              <a:spcAft>
                <a:spcPts val="0"/>
              </a:spcAft>
              <a:buSzPts val="1000"/>
              <a:buNone/>
              <a:defRPr/>
            </a:lvl7pPr>
            <a:lvl8pPr lvl="7" algn="ctr" rtl="0">
              <a:lnSpc>
                <a:spcPct val="100000"/>
              </a:lnSpc>
              <a:spcBef>
                <a:spcPts val="2133"/>
              </a:spcBef>
              <a:spcAft>
                <a:spcPts val="0"/>
              </a:spcAft>
              <a:buSzPts val="1000"/>
              <a:buNone/>
              <a:defRPr/>
            </a:lvl8pPr>
            <a:lvl9pPr lvl="8" algn="ctr" rtl="0">
              <a:lnSpc>
                <a:spcPct val="100000"/>
              </a:lnSpc>
              <a:spcBef>
                <a:spcPts val="2133"/>
              </a:spcBef>
              <a:spcAft>
                <a:spcPts val="2133"/>
              </a:spcAft>
              <a:buSzPts val="1000"/>
              <a:buNone/>
              <a:defRPr/>
            </a:lvl9pPr>
          </a:lstStyle>
          <a:p>
            <a:endParaRPr/>
          </a:p>
        </p:txBody>
      </p:sp>
      <p:sp>
        <p:nvSpPr>
          <p:cNvPr id="19" name="Google Shape;19;p3"/>
          <p:cNvSpPr/>
          <p:nvPr/>
        </p:nvSpPr>
        <p:spPr>
          <a:xfrm flipH="1">
            <a:off x="1004589" y="-2038015"/>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p:nvPr/>
        </p:nvSpPr>
        <p:spPr>
          <a:xfrm flipH="1">
            <a:off x="951213" y="-24112"/>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rot="10800000" flipH="1">
            <a:off x="1" y="4834831"/>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p:nvPr/>
        </p:nvSpPr>
        <p:spPr>
          <a:xfrm rot="10800000" flipH="1">
            <a:off x="-2" y="4855066"/>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52853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14" name="標題 6"/>
          <p:cNvSpPr>
            <a:spLocks noGrp="1"/>
          </p:cNvSpPr>
          <p:nvPr>
            <p:ph type="title"/>
          </p:nvPr>
        </p:nvSpPr>
        <p:spPr>
          <a:xfrm>
            <a:off x="609600" y="130622"/>
            <a:ext cx="10959008" cy="850106"/>
          </a:xfrm>
          <a:prstGeom prst="rect">
            <a:avLst/>
          </a:prstGeom>
        </p:spPr>
        <p:txBody>
          <a:bodyPr/>
          <a:lstStyle>
            <a:lvl1pPr>
              <a:defRPr sz="4000">
                <a:latin typeface="Calibri" panose="020F0502020204030204" pitchFamily="34" charset="0"/>
                <a:cs typeface="Calibri" panose="020F0502020204030204" pitchFamily="34" charset="0"/>
              </a:defRPr>
            </a:lvl1pPr>
          </a:lstStyle>
          <a:p>
            <a:r>
              <a:rPr lang="zh-TW" altLang="en-US"/>
              <a:t>按一下以編輯母片標題樣式</a:t>
            </a:r>
          </a:p>
        </p:txBody>
      </p:sp>
      <p:pic>
        <p:nvPicPr>
          <p:cNvPr id="17" name="Picture 2" descr="C:\Users\ChinLinLee\Pictures\123\1479787_10200521646518565_210450756_n.jp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39350" y="267643"/>
            <a:ext cx="1056117" cy="576064"/>
          </a:xfrm>
          <a:prstGeom prst="rect">
            <a:avLst/>
          </a:prstGeom>
          <a:noFill/>
          <a:extLst>
            <a:ext uri="{909E8E84-426E-40DD-AFC4-6F175D3DCCD1}">
              <a14:hiddenFill xmlns:a14="http://schemas.microsoft.com/office/drawing/2010/main">
                <a:solidFill>
                  <a:srgbClr val="FFFFFF"/>
                </a:solidFill>
              </a14:hiddenFill>
            </a:ext>
          </a:extLst>
        </p:spPr>
      </p:pic>
      <p:sp>
        <p:nvSpPr>
          <p:cNvPr id="22"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Calibri" panose="020F0502020204030204" pitchFamily="34" charset="0"/>
                <a:cs typeface="Calibri" panose="020F0502020204030204" pitchFamily="34" charset="0"/>
              </a:defRPr>
            </a:lvl1pPr>
          </a:lstStyle>
          <a:p>
            <a:r>
              <a:rPr lang="en-US" altLang="zh-TW"/>
              <a:t>Signal Sensing and Application Lab</a:t>
            </a:r>
            <a:endParaRPr lang="zh-TW" altLang="en-US"/>
          </a:p>
        </p:txBody>
      </p:sp>
      <p:sp>
        <p:nvSpPr>
          <p:cNvPr id="23"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Calibri" panose="020F0502020204030204" pitchFamily="34" charset="0"/>
                <a:cs typeface="Calibri" panose="020F0502020204030204" pitchFamily="34" charset="0"/>
              </a:defRPr>
            </a:lvl1pPr>
          </a:lstStyle>
          <a:p>
            <a:r>
              <a:rPr lang="en-US" altLang="zh-TW"/>
              <a:t>Slide </a:t>
            </a:r>
            <a:fld id="{05E3B147-B693-4F15-8DD1-1E19AFE8BC8C}" type="slidenum">
              <a:rPr lang="zh-TW" altLang="en-US" smtClean="0"/>
              <a:pPr/>
              <a:t>‹#›</a:t>
            </a:fld>
            <a:endParaRPr lang="zh-TW" altLang="en-US"/>
          </a:p>
        </p:txBody>
      </p:sp>
      <p:sp>
        <p:nvSpPr>
          <p:cNvPr id="27" name="文字版面配置區 26"/>
          <p:cNvSpPr>
            <a:spLocks noGrp="1"/>
          </p:cNvSpPr>
          <p:nvPr>
            <p:ph type="body" sz="quarter" idx="10"/>
          </p:nvPr>
        </p:nvSpPr>
        <p:spPr>
          <a:xfrm>
            <a:off x="431371" y="980728"/>
            <a:ext cx="11329259" cy="5184576"/>
          </a:xfrm>
        </p:spPr>
        <p:txBody>
          <a:bodyPr/>
          <a:lstStyle>
            <a:lvl1pPr>
              <a:defRPr>
                <a:latin typeface="Calibri" panose="020F0502020204030204" pitchFamily="34" charset="0"/>
                <a:cs typeface="Calibri" panose="020F0502020204030204" pitchFamily="34" charset="0"/>
              </a:defRPr>
            </a:lvl1pPr>
            <a:lvl2pPr>
              <a:defRPr sz="2400">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7026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8" name="標題 1"/>
          <p:cNvSpPr>
            <a:spLocks noGrp="1"/>
          </p:cNvSpPr>
          <p:nvPr>
            <p:ph type="ctrTitle"/>
          </p:nvPr>
        </p:nvSpPr>
        <p:spPr>
          <a:xfrm>
            <a:off x="917376" y="2564904"/>
            <a:ext cx="10363200" cy="1008112"/>
          </a:xfrm>
          <a:prstGeom prst="rect">
            <a:avLst/>
          </a:prstGeom>
        </p:spPr>
        <p:txBody>
          <a:bodyPr/>
          <a:lstStyle>
            <a:lvl1pPr>
              <a:defRPr sz="3600"/>
            </a:lvl1pPr>
          </a:lstStyle>
          <a:p>
            <a:r>
              <a:rPr lang="zh-TW" altLang="en-US"/>
              <a:t>按一下以編輯母片標題樣式</a:t>
            </a:r>
          </a:p>
        </p:txBody>
      </p:sp>
      <p:sp>
        <p:nvSpPr>
          <p:cNvPr id="9" name="副標題 2"/>
          <p:cNvSpPr>
            <a:spLocks noGrp="1"/>
          </p:cNvSpPr>
          <p:nvPr>
            <p:ph type="subTitle" idx="1"/>
          </p:nvPr>
        </p:nvSpPr>
        <p:spPr>
          <a:xfrm>
            <a:off x="917376" y="3789040"/>
            <a:ext cx="10363200" cy="1752600"/>
          </a:xfrm>
          <a:prstGeom prst="rect">
            <a:avLst/>
          </a:prstGeo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10"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Trebuchet MS" panose="020B0603020202020204" pitchFamily="34" charset="0"/>
              </a:defRPr>
            </a:lvl1pPr>
          </a:lstStyle>
          <a:p>
            <a:r>
              <a:rPr lang="en-US" altLang="zh-TW"/>
              <a:t>Signal Sensing and Application Lab</a:t>
            </a:r>
            <a:endParaRPr lang="zh-TW" altLang="en-US"/>
          </a:p>
        </p:txBody>
      </p:sp>
      <p:sp>
        <p:nvSpPr>
          <p:cNvPr id="11"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Trebuchet MS" panose="020B0603020202020204" pitchFamily="34" charset="0"/>
              </a:defRPr>
            </a:lvl1pPr>
          </a:lstStyle>
          <a:p>
            <a:r>
              <a:rPr lang="en-US" altLang="zh-TW"/>
              <a:t>Slide </a:t>
            </a:r>
            <a:fld id="{05E3B147-B693-4F15-8DD1-1E19AFE8BC8C}" type="slidenum">
              <a:rPr lang="zh-TW" altLang="en-US" smtClean="0"/>
              <a:pPr/>
              <a:t>‹#›</a:t>
            </a:fld>
            <a:endParaRPr lang="zh-TW" altLang="en-US"/>
          </a:p>
        </p:txBody>
      </p:sp>
    </p:spTree>
    <p:extLst>
      <p:ext uri="{BB962C8B-B14F-4D97-AF65-F5344CB8AC3E}">
        <p14:creationId xmlns:p14="http://schemas.microsoft.com/office/powerpoint/2010/main" val="11741107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9AB0D9A-A6C6-48D2-A145-E89B014109BB}"/>
              </a:ext>
            </a:extLst>
          </p:cNvPr>
          <p:cNvSpPr/>
          <p:nvPr userDrawn="1"/>
        </p:nvSpPr>
        <p:spPr>
          <a:xfrm>
            <a:off x="47328" y="44623"/>
            <a:ext cx="12097344" cy="64087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4" name="標題 6"/>
          <p:cNvSpPr>
            <a:spLocks noGrp="1"/>
          </p:cNvSpPr>
          <p:nvPr>
            <p:ph type="title"/>
          </p:nvPr>
        </p:nvSpPr>
        <p:spPr>
          <a:xfrm>
            <a:off x="609600" y="130622"/>
            <a:ext cx="10959008" cy="850106"/>
          </a:xfrm>
          <a:prstGeom prst="rect">
            <a:avLst/>
          </a:prstGeom>
        </p:spPr>
        <p:txBody>
          <a:bodyPr/>
          <a:lstStyle>
            <a:lvl1pPr>
              <a:defRPr sz="4000">
                <a:latin typeface="Calibri" panose="020F0502020204030204" pitchFamily="34" charset="0"/>
                <a:cs typeface="Calibri" panose="020F0502020204030204" pitchFamily="34" charset="0"/>
              </a:defRPr>
            </a:lvl1pPr>
          </a:lstStyle>
          <a:p>
            <a:r>
              <a:rPr lang="zh-TW" altLang="en-US"/>
              <a:t>按一下以編輯母片標題樣式</a:t>
            </a:r>
          </a:p>
        </p:txBody>
      </p:sp>
      <p:sp>
        <p:nvSpPr>
          <p:cNvPr id="25"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Trebuchet MS" panose="020B0603020202020204" pitchFamily="34" charset="0"/>
              </a:defRPr>
            </a:lvl1pPr>
          </a:lstStyle>
          <a:p>
            <a:r>
              <a:rPr lang="en-US" altLang="zh-TW"/>
              <a:t>Signal Sensing and Application Lab</a:t>
            </a:r>
            <a:endParaRPr lang="zh-TW" altLang="en-US"/>
          </a:p>
        </p:txBody>
      </p:sp>
      <p:sp>
        <p:nvSpPr>
          <p:cNvPr id="26"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Trebuchet MS" panose="020B0603020202020204" pitchFamily="34" charset="0"/>
              </a:defRPr>
            </a:lvl1pPr>
          </a:lstStyle>
          <a:p>
            <a:r>
              <a:rPr lang="en-US" altLang="zh-TW"/>
              <a:t>Slide </a:t>
            </a:r>
            <a:fld id="{05E3B147-B693-4F15-8DD1-1E19AFE8BC8C}" type="slidenum">
              <a:rPr lang="zh-TW" altLang="en-US" smtClean="0"/>
              <a:pPr/>
              <a:t>‹#›</a:t>
            </a:fld>
            <a:endParaRPr lang="zh-TW" altLang="en-US"/>
          </a:p>
        </p:txBody>
      </p:sp>
      <p:sp>
        <p:nvSpPr>
          <p:cNvPr id="27" name="文字版面配置區 26"/>
          <p:cNvSpPr>
            <a:spLocks noGrp="1"/>
          </p:cNvSpPr>
          <p:nvPr>
            <p:ph type="body" sz="quarter" idx="10"/>
          </p:nvPr>
        </p:nvSpPr>
        <p:spPr>
          <a:xfrm>
            <a:off x="431371" y="1124744"/>
            <a:ext cx="5568619" cy="5184576"/>
          </a:xfrm>
        </p:spPr>
        <p:txBody>
          <a:bodyPr>
            <a:normAutofit/>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8" name="文字版面配置區 26"/>
          <p:cNvSpPr>
            <a:spLocks noGrp="1"/>
          </p:cNvSpPr>
          <p:nvPr>
            <p:ph type="body" sz="quarter" idx="11"/>
          </p:nvPr>
        </p:nvSpPr>
        <p:spPr>
          <a:xfrm>
            <a:off x="6089104" y="1124744"/>
            <a:ext cx="5568619" cy="5184576"/>
          </a:xfrm>
        </p:spPr>
        <p:txBody>
          <a:bodyPr>
            <a:normAutofit/>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pic>
        <p:nvPicPr>
          <p:cNvPr id="8" name="Picture 2" descr="C:\Users\ChinLinLee\Pictures\123\1479787_10200521646518565_210450756_n.jpg">
            <a:extLst>
              <a:ext uri="{FF2B5EF4-FFF2-40B4-BE49-F238E27FC236}">
                <a16:creationId xmlns:a16="http://schemas.microsoft.com/office/drawing/2014/main" id="{CA6D0C29-1A6B-4524-9BA3-7906D01D2164}"/>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39350" y="267643"/>
            <a:ext cx="1056117"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5929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兩項物件">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9AB0D9A-A6C6-48D2-A145-E89B014109BB}"/>
              </a:ext>
            </a:extLst>
          </p:cNvPr>
          <p:cNvSpPr/>
          <p:nvPr userDrawn="1"/>
        </p:nvSpPr>
        <p:spPr>
          <a:xfrm>
            <a:off x="47328" y="44623"/>
            <a:ext cx="12097344" cy="6408714"/>
          </a:xfrm>
          <a:prstGeom prst="rect">
            <a:avLst/>
          </a:prstGeom>
          <a:solidFill>
            <a:srgbClr val="6D6A6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p:sp>
        <p:nvSpPr>
          <p:cNvPr id="24" name="標題 6"/>
          <p:cNvSpPr>
            <a:spLocks noGrp="1"/>
          </p:cNvSpPr>
          <p:nvPr>
            <p:ph type="title"/>
          </p:nvPr>
        </p:nvSpPr>
        <p:spPr>
          <a:xfrm>
            <a:off x="609600" y="130622"/>
            <a:ext cx="10959008" cy="850106"/>
          </a:xfrm>
          <a:prstGeom prst="rect">
            <a:avLst/>
          </a:prstGeom>
        </p:spPr>
        <p:txBody>
          <a:bodyPr/>
          <a:lstStyle>
            <a:lvl1pPr>
              <a:defRPr sz="4000">
                <a:latin typeface="Calibri" panose="020F0502020204030204" pitchFamily="34" charset="0"/>
                <a:cs typeface="Calibri" panose="020F0502020204030204" pitchFamily="34" charset="0"/>
              </a:defRPr>
            </a:lvl1pPr>
          </a:lstStyle>
          <a:p>
            <a:r>
              <a:rPr lang="zh-TW" altLang="en-US"/>
              <a:t>按一下以編輯母片標題樣式</a:t>
            </a:r>
          </a:p>
        </p:txBody>
      </p:sp>
      <p:sp>
        <p:nvSpPr>
          <p:cNvPr id="25"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Trebuchet MS" panose="020B0603020202020204" pitchFamily="34" charset="0"/>
              </a:defRPr>
            </a:lvl1pPr>
          </a:lstStyle>
          <a:p>
            <a:r>
              <a:rPr lang="en-US" altLang="zh-TW"/>
              <a:t>Signal Sensing and Application Lab</a:t>
            </a:r>
            <a:endParaRPr lang="zh-TW" altLang="en-US"/>
          </a:p>
        </p:txBody>
      </p:sp>
      <p:sp>
        <p:nvSpPr>
          <p:cNvPr id="26"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Trebuchet MS" panose="020B0603020202020204" pitchFamily="34" charset="0"/>
              </a:defRPr>
            </a:lvl1pPr>
          </a:lstStyle>
          <a:p>
            <a:r>
              <a:rPr lang="en-US" altLang="zh-TW"/>
              <a:t>Slide </a:t>
            </a:r>
            <a:fld id="{05E3B147-B693-4F15-8DD1-1E19AFE8BC8C}" type="slidenum">
              <a:rPr lang="zh-TW" altLang="en-US" smtClean="0"/>
              <a:pPr/>
              <a:t>‹#›</a:t>
            </a:fld>
            <a:endParaRPr lang="zh-TW" altLang="en-US"/>
          </a:p>
        </p:txBody>
      </p:sp>
      <p:sp>
        <p:nvSpPr>
          <p:cNvPr id="27" name="文字版面配置區 26"/>
          <p:cNvSpPr>
            <a:spLocks noGrp="1"/>
          </p:cNvSpPr>
          <p:nvPr>
            <p:ph type="body" sz="quarter" idx="10"/>
          </p:nvPr>
        </p:nvSpPr>
        <p:spPr>
          <a:xfrm>
            <a:off x="431371" y="1124744"/>
            <a:ext cx="5568619" cy="5184576"/>
          </a:xfrm>
        </p:spPr>
        <p:txBody>
          <a:bodyPr>
            <a:normAutofit/>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8" name="文字版面配置區 26"/>
          <p:cNvSpPr>
            <a:spLocks noGrp="1"/>
          </p:cNvSpPr>
          <p:nvPr>
            <p:ph type="body" sz="quarter" idx="11"/>
          </p:nvPr>
        </p:nvSpPr>
        <p:spPr>
          <a:xfrm>
            <a:off x="6089104" y="1124744"/>
            <a:ext cx="5568619" cy="5184576"/>
          </a:xfrm>
        </p:spPr>
        <p:txBody>
          <a:bodyPr>
            <a:normAutofit/>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pic>
        <p:nvPicPr>
          <p:cNvPr id="8" name="Picture 2" descr="C:\Users\ChinLinLee\Pictures\123\1479787_10200521646518565_210450756_n.jpg">
            <a:extLst>
              <a:ext uri="{FF2B5EF4-FFF2-40B4-BE49-F238E27FC236}">
                <a16:creationId xmlns:a16="http://schemas.microsoft.com/office/drawing/2014/main" id="{CA6D0C29-1A6B-4524-9BA3-7906D01D2164}"/>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39350" y="267643"/>
            <a:ext cx="1056117"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923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431371" y="1082726"/>
            <a:ext cx="5568619" cy="546075"/>
          </a:xfrm>
          <a:prstGeom prst="rect">
            <a:avLst/>
          </a:prstGeom>
        </p:spPr>
        <p:txBody>
          <a:bodyPr anchor="ctr"/>
          <a:lstStyle>
            <a:lvl1pPr marL="0" indent="0" algn="ctr">
              <a:buNone/>
              <a:defRPr sz="24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8" name="文字版面配置區 2"/>
          <p:cNvSpPr>
            <a:spLocks noGrp="1"/>
          </p:cNvSpPr>
          <p:nvPr>
            <p:ph type="body" idx="15"/>
          </p:nvPr>
        </p:nvSpPr>
        <p:spPr>
          <a:xfrm>
            <a:off x="6096000" y="1082726"/>
            <a:ext cx="5568619" cy="546075"/>
          </a:xfrm>
          <a:prstGeom prst="rect">
            <a:avLst/>
          </a:prstGeom>
        </p:spPr>
        <p:txBody>
          <a:bodyPr anchor="ctr"/>
          <a:lstStyle>
            <a:lvl1pPr marL="0" indent="0" algn="ctr">
              <a:buNone/>
              <a:defRPr sz="24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2" name="標題 6"/>
          <p:cNvSpPr>
            <a:spLocks noGrp="1"/>
          </p:cNvSpPr>
          <p:nvPr>
            <p:ph type="title"/>
          </p:nvPr>
        </p:nvSpPr>
        <p:spPr>
          <a:xfrm>
            <a:off x="609600" y="130622"/>
            <a:ext cx="10959008" cy="850106"/>
          </a:xfrm>
          <a:prstGeom prst="rect">
            <a:avLst/>
          </a:prstGeom>
        </p:spPr>
        <p:txBody>
          <a:bodyPr/>
          <a:lstStyle>
            <a:lvl1pPr>
              <a:defRPr sz="4000">
                <a:latin typeface="Calibri" panose="020F0502020204030204" pitchFamily="34" charset="0"/>
                <a:cs typeface="Calibri" panose="020F0502020204030204" pitchFamily="34" charset="0"/>
              </a:defRPr>
            </a:lvl1pPr>
          </a:lstStyle>
          <a:p>
            <a:r>
              <a:rPr lang="zh-TW" altLang="en-US"/>
              <a:t>按一下以編輯母片標題樣式</a:t>
            </a:r>
          </a:p>
        </p:txBody>
      </p:sp>
      <p:sp>
        <p:nvSpPr>
          <p:cNvPr id="23"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Trebuchet MS" panose="020B0603020202020204" pitchFamily="34" charset="0"/>
              </a:defRPr>
            </a:lvl1pPr>
          </a:lstStyle>
          <a:p>
            <a:r>
              <a:rPr lang="en-US" altLang="zh-TW"/>
              <a:t>Signal Sensing and Application Lab</a:t>
            </a:r>
            <a:endParaRPr lang="zh-TW" altLang="en-US"/>
          </a:p>
        </p:txBody>
      </p:sp>
      <p:sp>
        <p:nvSpPr>
          <p:cNvPr id="24"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Trebuchet MS" panose="020B0603020202020204" pitchFamily="34" charset="0"/>
              </a:defRPr>
            </a:lvl1pPr>
          </a:lstStyle>
          <a:p>
            <a:r>
              <a:rPr lang="en-US" altLang="zh-TW"/>
              <a:t>Slide </a:t>
            </a:r>
            <a:fld id="{05E3B147-B693-4F15-8DD1-1E19AFE8BC8C}" type="slidenum">
              <a:rPr lang="zh-TW" altLang="en-US" smtClean="0"/>
              <a:pPr/>
              <a:t>‹#›</a:t>
            </a:fld>
            <a:endParaRPr lang="zh-TW" altLang="en-US"/>
          </a:p>
        </p:txBody>
      </p:sp>
      <p:sp>
        <p:nvSpPr>
          <p:cNvPr id="26" name="文字版面配置區 26"/>
          <p:cNvSpPr>
            <a:spLocks noGrp="1"/>
          </p:cNvSpPr>
          <p:nvPr>
            <p:ph type="body" sz="quarter" idx="10"/>
          </p:nvPr>
        </p:nvSpPr>
        <p:spPr>
          <a:xfrm>
            <a:off x="431371" y="1730796"/>
            <a:ext cx="5568619" cy="4578523"/>
          </a:xfrm>
        </p:spPr>
        <p:txBody>
          <a:bodyPr>
            <a:normAutofit/>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27" name="文字版面配置區 26"/>
          <p:cNvSpPr>
            <a:spLocks noGrp="1"/>
          </p:cNvSpPr>
          <p:nvPr>
            <p:ph type="body" sz="quarter" idx="11"/>
          </p:nvPr>
        </p:nvSpPr>
        <p:spPr>
          <a:xfrm>
            <a:off x="6089104" y="1730796"/>
            <a:ext cx="5568619" cy="4578523"/>
          </a:xfrm>
        </p:spPr>
        <p:txBody>
          <a:bodyPr>
            <a:normAutofit/>
          </a:bodyPr>
          <a:lstStyle>
            <a:lvl1pPr>
              <a:defRPr sz="24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pic>
        <p:nvPicPr>
          <p:cNvPr id="10" name="Picture 2" descr="C:\Users\ChinLinLee\Pictures\123\1479787_10200521646518565_210450756_n.jpg">
            <a:extLst>
              <a:ext uri="{FF2B5EF4-FFF2-40B4-BE49-F238E27FC236}">
                <a16:creationId xmlns:a16="http://schemas.microsoft.com/office/drawing/2014/main" id="{F88B6F04-9B4D-4304-996B-B1F6EFED9719}"/>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39350" y="267643"/>
            <a:ext cx="1056117"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842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13" name="標題 6"/>
          <p:cNvSpPr>
            <a:spLocks noGrp="1"/>
          </p:cNvSpPr>
          <p:nvPr>
            <p:ph type="title"/>
          </p:nvPr>
        </p:nvSpPr>
        <p:spPr>
          <a:xfrm>
            <a:off x="609600" y="130622"/>
            <a:ext cx="10959008" cy="850106"/>
          </a:xfrm>
          <a:prstGeom prst="rect">
            <a:avLst/>
          </a:prstGeom>
        </p:spPr>
        <p:txBody>
          <a:bodyPr/>
          <a:lstStyle>
            <a:lvl1pPr>
              <a:defRPr sz="4000">
                <a:latin typeface="Calibri" panose="020F0502020204030204" pitchFamily="34" charset="0"/>
                <a:cs typeface="Calibri" panose="020F0502020204030204" pitchFamily="34" charset="0"/>
              </a:defRPr>
            </a:lvl1pPr>
          </a:lstStyle>
          <a:p>
            <a:r>
              <a:rPr lang="zh-TW" altLang="en-US"/>
              <a:t>按一下以編輯母片標題樣式</a:t>
            </a:r>
          </a:p>
        </p:txBody>
      </p:sp>
      <p:sp>
        <p:nvSpPr>
          <p:cNvPr id="14"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Trebuchet MS" panose="020B0603020202020204" pitchFamily="34" charset="0"/>
              </a:defRPr>
            </a:lvl1pPr>
          </a:lstStyle>
          <a:p>
            <a:r>
              <a:rPr lang="en-US" altLang="zh-TW"/>
              <a:t>Signal Sensing and Application Lab</a:t>
            </a:r>
            <a:endParaRPr lang="zh-TW" altLang="en-US"/>
          </a:p>
        </p:txBody>
      </p:sp>
      <p:sp>
        <p:nvSpPr>
          <p:cNvPr id="15"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Trebuchet MS" panose="020B0603020202020204" pitchFamily="34" charset="0"/>
              </a:defRPr>
            </a:lvl1pPr>
          </a:lstStyle>
          <a:p>
            <a:r>
              <a:rPr lang="en-US" altLang="zh-TW"/>
              <a:t>Slide </a:t>
            </a:r>
            <a:fld id="{05E3B147-B693-4F15-8DD1-1E19AFE8BC8C}" type="slidenum">
              <a:rPr lang="zh-TW" altLang="en-US" smtClean="0"/>
              <a:pPr/>
              <a:t>‹#›</a:t>
            </a:fld>
            <a:endParaRPr lang="zh-TW" altLang="en-US"/>
          </a:p>
        </p:txBody>
      </p:sp>
      <p:pic>
        <p:nvPicPr>
          <p:cNvPr id="6" name="Picture 2" descr="C:\Users\ChinLinLee\Pictures\123\1479787_10200521646518565_210450756_n.jpg">
            <a:extLst>
              <a:ext uri="{FF2B5EF4-FFF2-40B4-BE49-F238E27FC236}">
                <a16:creationId xmlns:a16="http://schemas.microsoft.com/office/drawing/2014/main" id="{8F8D5D68-CD2C-49F1-9012-AC37B6682DBE}"/>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39350" y="267643"/>
            <a:ext cx="1056117"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492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Trebuchet MS" panose="020B0603020202020204" pitchFamily="34" charset="0"/>
              </a:defRPr>
            </a:lvl1pPr>
          </a:lstStyle>
          <a:p>
            <a:r>
              <a:rPr lang="en-US" altLang="zh-TW"/>
              <a:t>Signal Sensing and Application Lab</a:t>
            </a:r>
            <a:endParaRPr lang="zh-TW" altLang="en-US"/>
          </a:p>
        </p:txBody>
      </p:sp>
      <p:sp>
        <p:nvSpPr>
          <p:cNvPr id="6"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Trebuchet MS" panose="020B0603020202020204" pitchFamily="34" charset="0"/>
              </a:defRPr>
            </a:lvl1pPr>
          </a:lstStyle>
          <a:p>
            <a:r>
              <a:rPr lang="en-US" altLang="zh-TW"/>
              <a:t>Slide </a:t>
            </a:r>
            <a:fld id="{05E3B147-B693-4F15-8DD1-1E19AFE8BC8C}" type="slidenum">
              <a:rPr lang="zh-TW" altLang="en-US" smtClean="0"/>
              <a:pPr/>
              <a:t>‹#›</a:t>
            </a:fld>
            <a:endParaRPr lang="zh-TW" altLang="en-US"/>
          </a:p>
        </p:txBody>
      </p:sp>
      <p:pic>
        <p:nvPicPr>
          <p:cNvPr id="7" name="Picture 2" descr="C:\Users\ChinLinLee\Pictures\123\1479787_10200521646518565_210450756_n.jp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39350" y="289452"/>
            <a:ext cx="1056117" cy="475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192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766733" y="1082726"/>
            <a:ext cx="6993896" cy="5273623"/>
          </a:xfrm>
          <a:prstGeom prst="rect">
            <a:avLst/>
          </a:prstGeom>
        </p:spPr>
        <p:txBody>
          <a:bodyPr/>
          <a:lstStyle>
            <a:lvl1pPr>
              <a:defRPr sz="3200">
                <a:latin typeface="Calibri" panose="020F0502020204030204" pitchFamily="34" charset="0"/>
                <a:cs typeface="Calibri" panose="020F0502020204030204" pitchFamily="34" charset="0"/>
              </a:defRPr>
            </a:lvl1pPr>
            <a:lvl2pPr>
              <a:defRPr sz="2800">
                <a:latin typeface="Calibri" panose="020F0502020204030204" pitchFamily="34" charset="0"/>
                <a:cs typeface="Calibri" panose="020F0502020204030204" pitchFamily="34" charset="0"/>
              </a:defRPr>
            </a:lvl2pPr>
            <a:lvl3pPr>
              <a:defRPr sz="2400">
                <a:latin typeface="Calibri" panose="020F0502020204030204" pitchFamily="34" charset="0"/>
                <a:cs typeface="Calibri" panose="020F0502020204030204" pitchFamily="34" charset="0"/>
              </a:defRPr>
            </a:lvl3pPr>
            <a:lvl4pPr>
              <a:defRPr sz="2000">
                <a:latin typeface="Calibri" panose="020F0502020204030204" pitchFamily="34" charset="0"/>
                <a:cs typeface="Calibri" panose="020F0502020204030204" pitchFamily="34" charset="0"/>
              </a:defRPr>
            </a:lvl4pPr>
            <a:lvl5pPr>
              <a:defRPr sz="2000">
                <a:latin typeface="Calibri" panose="020F0502020204030204" pitchFamily="34" charset="0"/>
                <a:cs typeface="Calibri" panose="020F0502020204030204" pitchFamily="34" charset="0"/>
              </a:defRPr>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文字版面配置區 2"/>
          <p:cNvSpPr>
            <a:spLocks noGrp="1"/>
          </p:cNvSpPr>
          <p:nvPr>
            <p:ph type="body" idx="13"/>
          </p:nvPr>
        </p:nvSpPr>
        <p:spPr>
          <a:xfrm>
            <a:off x="431371" y="1082726"/>
            <a:ext cx="4224469" cy="546075"/>
          </a:xfrm>
          <a:prstGeom prst="rect">
            <a:avLst/>
          </a:prstGeom>
        </p:spPr>
        <p:txBody>
          <a:bodyPr anchor="ctr">
            <a:noAutofit/>
          </a:bodyPr>
          <a:lstStyle>
            <a:lvl1pPr marL="0" indent="0" algn="ctr">
              <a:buNone/>
              <a:defRPr sz="1800" b="1">
                <a:latin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9" name="文字版面配置區 2"/>
          <p:cNvSpPr>
            <a:spLocks noGrp="1"/>
          </p:cNvSpPr>
          <p:nvPr>
            <p:ph idx="14"/>
          </p:nvPr>
        </p:nvSpPr>
        <p:spPr>
          <a:xfrm>
            <a:off x="431371" y="1700808"/>
            <a:ext cx="4224469" cy="4655541"/>
          </a:xfrm>
          <a:prstGeom prst="rect">
            <a:avLst/>
          </a:prstGeom>
        </p:spPr>
        <p:txBody>
          <a:bodyPr vert="horz" lIns="91440" tIns="45720" rIns="91440" bIns="45720" rtlCol="0">
            <a:normAutofit/>
          </a:bodyPr>
          <a:lstStyle>
            <a:lvl1pPr>
              <a:defRPr sz="2000">
                <a:latin typeface="Calibri" panose="020F0502020204030204" pitchFamily="34" charset="0"/>
                <a:cs typeface="Calibri" panose="020F0502020204030204" pitchFamily="34" charset="0"/>
              </a:defRPr>
            </a:lvl1pPr>
            <a:lvl2pPr>
              <a:defRPr sz="2000">
                <a:latin typeface="Calibri" panose="020F0502020204030204" pitchFamily="34" charset="0"/>
                <a:cs typeface="Calibri" panose="020F0502020204030204" pitchFamily="34" charset="0"/>
              </a:defRPr>
            </a:lvl2pPr>
            <a:lvl3pPr>
              <a:defRPr sz="2000">
                <a:latin typeface="Calibri" panose="020F0502020204030204" pitchFamily="34" charset="0"/>
                <a:cs typeface="Calibri" panose="020F0502020204030204" pitchFamily="34" charset="0"/>
              </a:defRPr>
            </a:lvl3pPr>
            <a:lvl4pPr>
              <a:defRPr sz="2000">
                <a:latin typeface="Calibri" panose="020F0502020204030204" pitchFamily="34" charset="0"/>
                <a:cs typeface="Calibri" panose="020F0502020204030204" pitchFamily="34" charset="0"/>
              </a:defRPr>
            </a:lvl4pPr>
            <a:lvl5pPr>
              <a:defRPr sz="2000">
                <a:latin typeface="Calibri" panose="020F0502020204030204" pitchFamily="34" charset="0"/>
                <a:cs typeface="Calibri" panose="020F0502020204030204" pitchFamily="34"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pic>
        <p:nvPicPr>
          <p:cNvPr id="12" name="Picture 2" descr="C:\Users\ChinLinLee\Pictures\123\1479787_10200521646518565_210450756_n.jp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39350" y="289452"/>
            <a:ext cx="1056117" cy="475252"/>
          </a:xfrm>
          <a:prstGeom prst="rect">
            <a:avLst/>
          </a:prstGeom>
          <a:noFill/>
          <a:extLst>
            <a:ext uri="{909E8E84-426E-40DD-AFC4-6F175D3DCCD1}">
              <a14:hiddenFill xmlns:a14="http://schemas.microsoft.com/office/drawing/2010/main">
                <a:solidFill>
                  <a:srgbClr val="FFFFFF"/>
                </a:solidFill>
              </a14:hiddenFill>
            </a:ext>
          </a:extLst>
        </p:spPr>
      </p:pic>
      <p:sp>
        <p:nvSpPr>
          <p:cNvPr id="13" name="標題 6"/>
          <p:cNvSpPr>
            <a:spLocks noGrp="1"/>
          </p:cNvSpPr>
          <p:nvPr>
            <p:ph type="title"/>
          </p:nvPr>
        </p:nvSpPr>
        <p:spPr>
          <a:xfrm>
            <a:off x="609600" y="130622"/>
            <a:ext cx="10959008" cy="850106"/>
          </a:xfrm>
          <a:prstGeom prst="rect">
            <a:avLst/>
          </a:prstGeom>
        </p:spPr>
        <p:txBody>
          <a:bodyPr/>
          <a:lstStyle>
            <a:lvl1pPr>
              <a:defRPr sz="4000">
                <a:latin typeface="Calibri" panose="020F0502020204030204" pitchFamily="34" charset="0"/>
                <a:cs typeface="Calibri" panose="020F0502020204030204" pitchFamily="34" charset="0"/>
              </a:defRPr>
            </a:lvl1pPr>
          </a:lstStyle>
          <a:p>
            <a:r>
              <a:rPr lang="zh-TW" altLang="en-US"/>
              <a:t>按一下以編輯母片標題樣式</a:t>
            </a:r>
          </a:p>
        </p:txBody>
      </p:sp>
      <p:sp>
        <p:nvSpPr>
          <p:cNvPr id="14"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Trebuchet MS" panose="020B0603020202020204" pitchFamily="34" charset="0"/>
              </a:defRPr>
            </a:lvl1pPr>
          </a:lstStyle>
          <a:p>
            <a:r>
              <a:rPr lang="en-US" altLang="zh-TW"/>
              <a:t>Signal Sensing and Application Lab</a:t>
            </a:r>
            <a:endParaRPr lang="zh-TW" altLang="en-US"/>
          </a:p>
        </p:txBody>
      </p:sp>
      <p:sp>
        <p:nvSpPr>
          <p:cNvPr id="15"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Trebuchet MS" panose="020B0603020202020204" pitchFamily="34" charset="0"/>
              </a:defRPr>
            </a:lvl1pPr>
          </a:lstStyle>
          <a:p>
            <a:r>
              <a:rPr lang="en-US" altLang="zh-TW"/>
              <a:t>Slide </a:t>
            </a:r>
            <a:fld id="{05E3B147-B693-4F15-8DD1-1E19AFE8BC8C}" type="slidenum">
              <a:rPr lang="zh-TW" altLang="en-US" smtClean="0"/>
              <a:pPr/>
              <a:t>‹#›</a:t>
            </a:fld>
            <a:endParaRPr lang="zh-TW" altLang="en-US"/>
          </a:p>
        </p:txBody>
      </p:sp>
    </p:spTree>
    <p:extLst>
      <p:ext uri="{BB962C8B-B14F-4D97-AF65-F5344CB8AC3E}">
        <p14:creationId xmlns:p14="http://schemas.microsoft.com/office/powerpoint/2010/main" val="3040455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960000" y="1614652"/>
            <a:ext cx="10272000" cy="3657600"/>
          </a:xfrm>
          <a:prstGeom prst="rect">
            <a:avLst/>
          </a:prstGeom>
        </p:spPr>
        <p:txBody>
          <a:bodyPr spcFirstLastPara="1" wrap="square" lIns="91425" tIns="91425" rIns="91425" bIns="91425" anchor="t" anchorCtr="0">
            <a:noAutofit/>
          </a:bodyPr>
          <a:lstStyle>
            <a:lvl1pPr marL="609585" lvl="0" indent="-397923" rtl="0">
              <a:lnSpc>
                <a:spcPct val="100000"/>
              </a:lnSpc>
              <a:spcBef>
                <a:spcPts val="0"/>
              </a:spcBef>
              <a:spcAft>
                <a:spcPts val="0"/>
              </a:spcAft>
              <a:buClr>
                <a:srgbClr val="42FFB7"/>
              </a:buClr>
              <a:buSzPts val="1100"/>
              <a:buFont typeface="Nunito Light"/>
              <a:buChar char="●"/>
              <a:defRPr sz="1600">
                <a:solidFill>
                  <a:srgbClr val="434343"/>
                </a:solidFill>
              </a:defRPr>
            </a:lvl1pPr>
            <a:lvl2pPr marL="1219170" lvl="1" indent="-397923" rtl="0">
              <a:lnSpc>
                <a:spcPct val="115000"/>
              </a:lnSpc>
              <a:spcBef>
                <a:spcPts val="0"/>
              </a:spcBef>
              <a:spcAft>
                <a:spcPts val="0"/>
              </a:spcAft>
              <a:buClr>
                <a:srgbClr val="FFC800"/>
              </a:buClr>
              <a:buSzPts val="1100"/>
              <a:buFont typeface="Nunito Light"/>
              <a:buChar char="○"/>
              <a:defRPr sz="1467">
                <a:solidFill>
                  <a:srgbClr val="434343"/>
                </a:solidFill>
              </a:defRPr>
            </a:lvl2pPr>
            <a:lvl3pPr marL="1828754" lvl="2" indent="-397923" rtl="0">
              <a:lnSpc>
                <a:spcPct val="115000"/>
              </a:lnSpc>
              <a:spcBef>
                <a:spcPts val="2133"/>
              </a:spcBef>
              <a:spcAft>
                <a:spcPts val="0"/>
              </a:spcAft>
              <a:buClr>
                <a:srgbClr val="FFC800"/>
              </a:buClr>
              <a:buSzPts val="1100"/>
              <a:buFont typeface="Nunito Light"/>
              <a:buChar char="■"/>
              <a:defRPr sz="1467">
                <a:solidFill>
                  <a:srgbClr val="434343"/>
                </a:solidFill>
              </a:defRPr>
            </a:lvl3pPr>
            <a:lvl4pPr marL="2438339" lvl="3" indent="-397923" rtl="0">
              <a:lnSpc>
                <a:spcPct val="115000"/>
              </a:lnSpc>
              <a:spcBef>
                <a:spcPts val="2133"/>
              </a:spcBef>
              <a:spcAft>
                <a:spcPts val="0"/>
              </a:spcAft>
              <a:buClr>
                <a:srgbClr val="FFC800"/>
              </a:buClr>
              <a:buSzPts val="1100"/>
              <a:buFont typeface="Nunito Light"/>
              <a:buChar char="●"/>
              <a:defRPr sz="1467">
                <a:solidFill>
                  <a:srgbClr val="434343"/>
                </a:solidFill>
              </a:defRPr>
            </a:lvl4pPr>
            <a:lvl5pPr marL="3047924" lvl="4" indent="-397923" rtl="0">
              <a:lnSpc>
                <a:spcPct val="115000"/>
              </a:lnSpc>
              <a:spcBef>
                <a:spcPts val="2133"/>
              </a:spcBef>
              <a:spcAft>
                <a:spcPts val="0"/>
              </a:spcAft>
              <a:buClr>
                <a:srgbClr val="434343"/>
              </a:buClr>
              <a:buSzPts val="1100"/>
              <a:buFont typeface="Nunito Light"/>
              <a:buChar char="○"/>
              <a:defRPr sz="1467">
                <a:solidFill>
                  <a:srgbClr val="434343"/>
                </a:solidFill>
              </a:defRPr>
            </a:lvl5pPr>
            <a:lvl6pPr marL="3657509" lvl="5" indent="-397923" rtl="0">
              <a:lnSpc>
                <a:spcPct val="115000"/>
              </a:lnSpc>
              <a:spcBef>
                <a:spcPts val="2133"/>
              </a:spcBef>
              <a:spcAft>
                <a:spcPts val="0"/>
              </a:spcAft>
              <a:buClr>
                <a:srgbClr val="434343"/>
              </a:buClr>
              <a:buSzPts val="1100"/>
              <a:buFont typeface="Nunito Light"/>
              <a:buChar char="■"/>
              <a:defRPr sz="1467">
                <a:solidFill>
                  <a:srgbClr val="434343"/>
                </a:solidFill>
              </a:defRPr>
            </a:lvl6pPr>
            <a:lvl7pPr marL="4267093" lvl="6" indent="-397923" rtl="0">
              <a:lnSpc>
                <a:spcPct val="115000"/>
              </a:lnSpc>
              <a:spcBef>
                <a:spcPts val="2133"/>
              </a:spcBef>
              <a:spcAft>
                <a:spcPts val="0"/>
              </a:spcAft>
              <a:buClr>
                <a:srgbClr val="434343"/>
              </a:buClr>
              <a:buSzPts val="1100"/>
              <a:buFont typeface="Nunito Light"/>
              <a:buChar char="●"/>
              <a:defRPr sz="1467">
                <a:solidFill>
                  <a:srgbClr val="434343"/>
                </a:solidFill>
              </a:defRPr>
            </a:lvl7pPr>
            <a:lvl8pPr marL="4876678" lvl="7" indent="-397923" rtl="0">
              <a:lnSpc>
                <a:spcPct val="115000"/>
              </a:lnSpc>
              <a:spcBef>
                <a:spcPts val="2133"/>
              </a:spcBef>
              <a:spcAft>
                <a:spcPts val="0"/>
              </a:spcAft>
              <a:buClr>
                <a:srgbClr val="434343"/>
              </a:buClr>
              <a:buSzPts val="1100"/>
              <a:buFont typeface="Nunito Light"/>
              <a:buChar char="○"/>
              <a:defRPr sz="1467">
                <a:solidFill>
                  <a:srgbClr val="434343"/>
                </a:solidFill>
              </a:defRPr>
            </a:lvl8pPr>
            <a:lvl9pPr marL="5486263" lvl="8" indent="-397923" rtl="0">
              <a:lnSpc>
                <a:spcPct val="115000"/>
              </a:lnSpc>
              <a:spcBef>
                <a:spcPts val="2133"/>
              </a:spcBef>
              <a:spcAft>
                <a:spcPts val="2133"/>
              </a:spcAft>
              <a:buClr>
                <a:srgbClr val="434343"/>
              </a:buClr>
              <a:buSzPts val="1100"/>
              <a:buFont typeface="Nunito Light"/>
              <a:buChar char="■"/>
              <a:defRPr sz="1467">
                <a:solidFill>
                  <a:srgbClr val="434343"/>
                </a:solidFill>
              </a:defRPr>
            </a:lvl9pPr>
          </a:lstStyle>
          <a:p>
            <a:endParaRPr/>
          </a:p>
        </p:txBody>
      </p:sp>
      <p:sp>
        <p:nvSpPr>
          <p:cNvPr id="26" name="Google Shape;26;p4"/>
          <p:cNvSpPr/>
          <p:nvPr/>
        </p:nvSpPr>
        <p:spPr>
          <a:xfrm flipH="1">
            <a:off x="6098193" y="-1097567"/>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p:nvPr/>
        </p:nvSpPr>
        <p:spPr>
          <a:xfrm flipH="1">
            <a:off x="6063069" y="-6"/>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p:nvPr/>
        </p:nvSpPr>
        <p:spPr>
          <a:xfrm rot="10800000" flipH="1">
            <a:off x="4" y="5747733"/>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4"/>
          <p:cNvSpPr/>
          <p:nvPr/>
        </p:nvSpPr>
        <p:spPr>
          <a:xfrm rot="10800000" flipH="1">
            <a:off x="2" y="5759602"/>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3673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5"/>
          <p:cNvSpPr txBox="1">
            <a:spLocks noGrp="1"/>
          </p:cNvSpPr>
          <p:nvPr>
            <p:ph type="subTitle" idx="1"/>
          </p:nvPr>
        </p:nvSpPr>
        <p:spPr>
          <a:xfrm>
            <a:off x="6543132" y="3014636"/>
            <a:ext cx="4241600" cy="20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33" name="Google Shape;33;p5"/>
          <p:cNvSpPr txBox="1">
            <a:spLocks noGrp="1"/>
          </p:cNvSpPr>
          <p:nvPr>
            <p:ph type="subTitle" idx="2"/>
          </p:nvPr>
        </p:nvSpPr>
        <p:spPr>
          <a:xfrm>
            <a:off x="1407268" y="3014636"/>
            <a:ext cx="4241600" cy="20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34" name="Google Shape;34;p5"/>
          <p:cNvSpPr txBox="1">
            <a:spLocks noGrp="1"/>
          </p:cNvSpPr>
          <p:nvPr>
            <p:ph type="subTitle" idx="3"/>
          </p:nvPr>
        </p:nvSpPr>
        <p:spPr>
          <a:xfrm>
            <a:off x="6543127" y="2603933"/>
            <a:ext cx="42416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5" name="Google Shape;35;p5"/>
          <p:cNvSpPr txBox="1">
            <a:spLocks noGrp="1"/>
          </p:cNvSpPr>
          <p:nvPr>
            <p:ph type="subTitle" idx="4"/>
          </p:nvPr>
        </p:nvSpPr>
        <p:spPr>
          <a:xfrm>
            <a:off x="1407268" y="2603933"/>
            <a:ext cx="42416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667" b="1">
                <a:solidFill>
                  <a:schemeClr val="dk1"/>
                </a:solidFill>
                <a:latin typeface="Manrope"/>
                <a:ea typeface="Manrope"/>
                <a:cs typeface="Manrope"/>
                <a:sym typeface="Manrope"/>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36" name="Google Shape;36;p5"/>
          <p:cNvSpPr/>
          <p:nvPr/>
        </p:nvSpPr>
        <p:spPr>
          <a:xfrm flipH="1">
            <a:off x="6098193" y="-1097567"/>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5"/>
          <p:cNvSpPr/>
          <p:nvPr/>
        </p:nvSpPr>
        <p:spPr>
          <a:xfrm flipH="1">
            <a:off x="6063069" y="-6"/>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p:nvPr/>
        </p:nvSpPr>
        <p:spPr>
          <a:xfrm rot="10800000" flipH="1">
            <a:off x="4" y="5747733"/>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5"/>
          <p:cNvSpPr/>
          <p:nvPr/>
        </p:nvSpPr>
        <p:spPr>
          <a:xfrm rot="10800000" flipH="1">
            <a:off x="2" y="5759602"/>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14391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6"/>
          <p:cNvSpPr/>
          <p:nvPr/>
        </p:nvSpPr>
        <p:spPr>
          <a:xfrm flipH="1">
            <a:off x="6098193" y="-1097567"/>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p:nvPr/>
        </p:nvSpPr>
        <p:spPr>
          <a:xfrm flipH="1">
            <a:off x="6063069" y="-6"/>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6"/>
          <p:cNvSpPr/>
          <p:nvPr/>
        </p:nvSpPr>
        <p:spPr>
          <a:xfrm rot="10800000" flipH="1">
            <a:off x="4" y="5747733"/>
            <a:ext cx="6090841" cy="2210171"/>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 name="Google Shape;45;p6"/>
          <p:cNvSpPr/>
          <p:nvPr/>
        </p:nvSpPr>
        <p:spPr>
          <a:xfrm rot="10800000" flipH="1">
            <a:off x="2" y="5759602"/>
            <a:ext cx="6125967" cy="110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844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3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56" name="Google Shape;56;p8"/>
          <p:cNvSpPr/>
          <p:nvPr/>
        </p:nvSpPr>
        <p:spPr>
          <a:xfrm flipH="1">
            <a:off x="1004589" y="-2038015"/>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8"/>
          <p:cNvSpPr/>
          <p:nvPr/>
        </p:nvSpPr>
        <p:spPr>
          <a:xfrm flipH="1">
            <a:off x="951213" y="-24112"/>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8"/>
          <p:cNvSpPr/>
          <p:nvPr/>
        </p:nvSpPr>
        <p:spPr>
          <a:xfrm rot="10800000" flipH="1">
            <a:off x="1" y="4834831"/>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8"/>
          <p:cNvSpPr/>
          <p:nvPr/>
        </p:nvSpPr>
        <p:spPr>
          <a:xfrm rot="10800000" flipH="1">
            <a:off x="-2" y="4855066"/>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82928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847400" y="1585467"/>
            <a:ext cx="64972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2" name="Google Shape;62;p9"/>
          <p:cNvSpPr txBox="1">
            <a:spLocks noGrp="1"/>
          </p:cNvSpPr>
          <p:nvPr>
            <p:ph type="subTitle" idx="1"/>
          </p:nvPr>
        </p:nvSpPr>
        <p:spPr>
          <a:xfrm>
            <a:off x="2847400" y="4204667"/>
            <a:ext cx="6497200" cy="106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000"/>
              <a:buNone/>
              <a:defRPr/>
            </a:lvl2pPr>
            <a:lvl3pPr lvl="2" algn="ctr" rtl="0">
              <a:lnSpc>
                <a:spcPct val="100000"/>
              </a:lnSpc>
              <a:spcBef>
                <a:spcPts val="2133"/>
              </a:spcBef>
              <a:spcAft>
                <a:spcPts val="0"/>
              </a:spcAft>
              <a:buSzPts val="1000"/>
              <a:buNone/>
              <a:defRPr/>
            </a:lvl3pPr>
            <a:lvl4pPr lvl="3" algn="ctr" rtl="0">
              <a:lnSpc>
                <a:spcPct val="100000"/>
              </a:lnSpc>
              <a:spcBef>
                <a:spcPts val="2133"/>
              </a:spcBef>
              <a:spcAft>
                <a:spcPts val="0"/>
              </a:spcAft>
              <a:buSzPts val="1000"/>
              <a:buNone/>
              <a:defRPr/>
            </a:lvl4pPr>
            <a:lvl5pPr lvl="4" algn="ctr" rtl="0">
              <a:lnSpc>
                <a:spcPct val="100000"/>
              </a:lnSpc>
              <a:spcBef>
                <a:spcPts val="2133"/>
              </a:spcBef>
              <a:spcAft>
                <a:spcPts val="0"/>
              </a:spcAft>
              <a:buSzPts val="1000"/>
              <a:buNone/>
              <a:defRPr/>
            </a:lvl5pPr>
            <a:lvl6pPr lvl="5" algn="ctr" rtl="0">
              <a:lnSpc>
                <a:spcPct val="100000"/>
              </a:lnSpc>
              <a:spcBef>
                <a:spcPts val="2133"/>
              </a:spcBef>
              <a:spcAft>
                <a:spcPts val="0"/>
              </a:spcAft>
              <a:buSzPts val="1000"/>
              <a:buNone/>
              <a:defRPr/>
            </a:lvl6pPr>
            <a:lvl7pPr lvl="6" algn="ctr" rtl="0">
              <a:lnSpc>
                <a:spcPct val="100000"/>
              </a:lnSpc>
              <a:spcBef>
                <a:spcPts val="2133"/>
              </a:spcBef>
              <a:spcAft>
                <a:spcPts val="0"/>
              </a:spcAft>
              <a:buSzPts val="1000"/>
              <a:buNone/>
              <a:defRPr/>
            </a:lvl7pPr>
            <a:lvl8pPr lvl="7" algn="ctr" rtl="0">
              <a:lnSpc>
                <a:spcPct val="100000"/>
              </a:lnSpc>
              <a:spcBef>
                <a:spcPts val="2133"/>
              </a:spcBef>
              <a:spcAft>
                <a:spcPts val="0"/>
              </a:spcAft>
              <a:buSzPts val="1000"/>
              <a:buNone/>
              <a:defRPr/>
            </a:lvl8pPr>
            <a:lvl9pPr lvl="8" algn="ctr" rtl="0">
              <a:lnSpc>
                <a:spcPct val="100000"/>
              </a:lnSpc>
              <a:spcBef>
                <a:spcPts val="2133"/>
              </a:spcBef>
              <a:spcAft>
                <a:spcPts val="2133"/>
              </a:spcAft>
              <a:buSzPts val="1000"/>
              <a:buNone/>
              <a:defRPr/>
            </a:lvl9pPr>
          </a:lstStyle>
          <a:p>
            <a:endParaRPr/>
          </a:p>
        </p:txBody>
      </p:sp>
      <p:sp>
        <p:nvSpPr>
          <p:cNvPr id="63" name="Google Shape;63;p9"/>
          <p:cNvSpPr/>
          <p:nvPr/>
        </p:nvSpPr>
        <p:spPr>
          <a:xfrm>
            <a:off x="1" y="-2038015"/>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9"/>
          <p:cNvSpPr/>
          <p:nvPr/>
        </p:nvSpPr>
        <p:spPr>
          <a:xfrm>
            <a:off x="-2" y="-24112"/>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9"/>
          <p:cNvSpPr/>
          <p:nvPr/>
        </p:nvSpPr>
        <p:spPr>
          <a:xfrm rot="10800000">
            <a:off x="1004589" y="4834831"/>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9"/>
          <p:cNvSpPr/>
          <p:nvPr/>
        </p:nvSpPr>
        <p:spPr>
          <a:xfrm rot="10800000">
            <a:off x="951213" y="4855066"/>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1905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1712000" y="1717667"/>
            <a:ext cx="8768000" cy="262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6" name="Google Shape;76;p11"/>
          <p:cNvSpPr txBox="1">
            <a:spLocks noGrp="1"/>
          </p:cNvSpPr>
          <p:nvPr>
            <p:ph type="subTitle" idx="1"/>
          </p:nvPr>
        </p:nvSpPr>
        <p:spPr>
          <a:xfrm>
            <a:off x="1712000" y="4345433"/>
            <a:ext cx="87680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2133"/>
              </a:spcBef>
              <a:spcAft>
                <a:spcPts val="0"/>
              </a:spcAft>
              <a:buSzPts val="1100"/>
              <a:buNone/>
              <a:defRPr sz="1467"/>
            </a:lvl3pPr>
            <a:lvl4pPr lvl="3" algn="ctr" rtl="0">
              <a:lnSpc>
                <a:spcPct val="100000"/>
              </a:lnSpc>
              <a:spcBef>
                <a:spcPts val="2133"/>
              </a:spcBef>
              <a:spcAft>
                <a:spcPts val="0"/>
              </a:spcAft>
              <a:buSzPts val="1100"/>
              <a:buNone/>
              <a:defRPr sz="1467"/>
            </a:lvl4pPr>
            <a:lvl5pPr lvl="4" algn="ctr" rtl="0">
              <a:lnSpc>
                <a:spcPct val="100000"/>
              </a:lnSpc>
              <a:spcBef>
                <a:spcPts val="2133"/>
              </a:spcBef>
              <a:spcAft>
                <a:spcPts val="0"/>
              </a:spcAft>
              <a:buSzPts val="1100"/>
              <a:buNone/>
              <a:defRPr sz="1467"/>
            </a:lvl5pPr>
            <a:lvl6pPr lvl="5" algn="ctr" rtl="0">
              <a:lnSpc>
                <a:spcPct val="100000"/>
              </a:lnSpc>
              <a:spcBef>
                <a:spcPts val="2133"/>
              </a:spcBef>
              <a:spcAft>
                <a:spcPts val="0"/>
              </a:spcAft>
              <a:buSzPts val="1100"/>
              <a:buNone/>
              <a:defRPr sz="1467"/>
            </a:lvl6pPr>
            <a:lvl7pPr lvl="6" algn="ctr" rtl="0">
              <a:lnSpc>
                <a:spcPct val="100000"/>
              </a:lnSpc>
              <a:spcBef>
                <a:spcPts val="2133"/>
              </a:spcBef>
              <a:spcAft>
                <a:spcPts val="0"/>
              </a:spcAft>
              <a:buSzPts val="1100"/>
              <a:buNone/>
              <a:defRPr sz="1467"/>
            </a:lvl7pPr>
            <a:lvl8pPr lvl="7" algn="ctr" rtl="0">
              <a:lnSpc>
                <a:spcPct val="100000"/>
              </a:lnSpc>
              <a:spcBef>
                <a:spcPts val="2133"/>
              </a:spcBef>
              <a:spcAft>
                <a:spcPts val="0"/>
              </a:spcAft>
              <a:buSzPts val="1100"/>
              <a:buNone/>
              <a:defRPr sz="1467"/>
            </a:lvl8pPr>
            <a:lvl9pPr lvl="8" algn="ctr" rtl="0">
              <a:lnSpc>
                <a:spcPct val="100000"/>
              </a:lnSpc>
              <a:spcBef>
                <a:spcPts val="2133"/>
              </a:spcBef>
              <a:spcAft>
                <a:spcPts val="2133"/>
              </a:spcAft>
              <a:buSzPts val="1100"/>
              <a:buNone/>
              <a:defRPr sz="1467"/>
            </a:lvl9pPr>
          </a:lstStyle>
          <a:p>
            <a:endParaRPr/>
          </a:p>
        </p:txBody>
      </p:sp>
      <p:sp>
        <p:nvSpPr>
          <p:cNvPr id="77" name="Google Shape;77;p11"/>
          <p:cNvSpPr/>
          <p:nvPr/>
        </p:nvSpPr>
        <p:spPr>
          <a:xfrm flipH="1">
            <a:off x="1004589" y="-2038015"/>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11"/>
          <p:cNvSpPr/>
          <p:nvPr/>
        </p:nvSpPr>
        <p:spPr>
          <a:xfrm flipH="1">
            <a:off x="951213" y="-24112"/>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11"/>
          <p:cNvSpPr/>
          <p:nvPr/>
        </p:nvSpPr>
        <p:spPr>
          <a:xfrm rot="10800000" flipH="1">
            <a:off x="1" y="4834831"/>
            <a:ext cx="11187409" cy="4054852"/>
          </a:xfrm>
          <a:custGeom>
            <a:avLst/>
            <a:gdLst/>
            <a:ahLst/>
            <a:cxnLst/>
            <a:rect l="l" t="t" r="r" b="b"/>
            <a:pathLst>
              <a:path w="2209495" h="1034401" extrusionOk="0">
                <a:moveTo>
                  <a:pt x="1939368" y="0"/>
                </a:moveTo>
                <a:cubicBezTo>
                  <a:pt x="1660488" y="60184"/>
                  <a:pt x="1675959" y="223681"/>
                  <a:pt x="1372944" y="275384"/>
                </a:cubicBezTo>
                <a:cubicBezTo>
                  <a:pt x="1330003" y="282716"/>
                  <a:pt x="1292375" y="285803"/>
                  <a:pt x="1258610" y="285803"/>
                </a:cubicBezTo>
                <a:cubicBezTo>
                  <a:pt x="1078493" y="285803"/>
                  <a:pt x="1008327" y="197954"/>
                  <a:pt x="828189" y="197954"/>
                </a:cubicBezTo>
                <a:cubicBezTo>
                  <a:pt x="794437" y="197954"/>
                  <a:pt x="756825" y="201038"/>
                  <a:pt x="713905" y="208362"/>
                </a:cubicBezTo>
                <a:cubicBezTo>
                  <a:pt x="398975" y="262132"/>
                  <a:pt x="428155" y="436663"/>
                  <a:pt x="113225" y="490403"/>
                </a:cubicBezTo>
                <a:cubicBezTo>
                  <a:pt x="78106" y="496405"/>
                  <a:pt x="46120" y="498973"/>
                  <a:pt x="16583" y="498973"/>
                </a:cubicBezTo>
                <a:cubicBezTo>
                  <a:pt x="10969" y="498973"/>
                  <a:pt x="5443" y="498880"/>
                  <a:pt x="1" y="498701"/>
                </a:cubicBezTo>
                <a:lnTo>
                  <a:pt x="1" y="1031383"/>
                </a:lnTo>
                <a:cubicBezTo>
                  <a:pt x="18174" y="1033310"/>
                  <a:pt x="37574" y="1034400"/>
                  <a:pt x="58723" y="1034400"/>
                </a:cubicBezTo>
                <a:cubicBezTo>
                  <a:pt x="98945" y="1034400"/>
                  <a:pt x="145493" y="1030458"/>
                  <a:pt x="201950" y="1020836"/>
                </a:cubicBezTo>
                <a:cubicBezTo>
                  <a:pt x="516880" y="967066"/>
                  <a:pt x="487700" y="792535"/>
                  <a:pt x="802660" y="738795"/>
                </a:cubicBezTo>
                <a:cubicBezTo>
                  <a:pt x="845601" y="731464"/>
                  <a:pt x="883230" y="728377"/>
                  <a:pt x="916994" y="728377"/>
                </a:cubicBezTo>
                <a:cubicBezTo>
                  <a:pt x="1097112" y="728377"/>
                  <a:pt x="1167278" y="816225"/>
                  <a:pt x="1347415" y="816225"/>
                </a:cubicBezTo>
                <a:cubicBezTo>
                  <a:pt x="1381167" y="816225"/>
                  <a:pt x="1418780" y="813141"/>
                  <a:pt x="1461700" y="805818"/>
                </a:cubicBezTo>
                <a:cubicBezTo>
                  <a:pt x="1776630" y="752048"/>
                  <a:pt x="1747450" y="577516"/>
                  <a:pt x="2062380" y="523777"/>
                </a:cubicBezTo>
                <a:cubicBezTo>
                  <a:pt x="2097468" y="517793"/>
                  <a:pt x="2129409" y="515216"/>
                  <a:pt x="2158902" y="515216"/>
                </a:cubicBezTo>
                <a:cubicBezTo>
                  <a:pt x="2176598" y="515216"/>
                  <a:pt x="2193412" y="516144"/>
                  <a:pt x="2209495" y="517819"/>
                </a:cubicBezTo>
                <a:lnTo>
                  <a:pt x="2209495"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 name="Google Shape;80;p11"/>
          <p:cNvSpPr/>
          <p:nvPr/>
        </p:nvSpPr>
        <p:spPr>
          <a:xfrm rot="10800000" flipH="1">
            <a:off x="-2" y="4855066"/>
            <a:ext cx="11240787" cy="2020743"/>
          </a:xfrm>
          <a:custGeom>
            <a:avLst/>
            <a:gdLst/>
            <a:ahLst/>
            <a:cxnLst/>
            <a:rect l="l" t="t" r="r" b="b"/>
            <a:pathLst>
              <a:path w="1969764" h="444445" extrusionOk="0">
                <a:moveTo>
                  <a:pt x="1" y="0"/>
                </a:moveTo>
                <a:lnTo>
                  <a:pt x="1" y="444445"/>
                </a:lnTo>
                <a:cubicBezTo>
                  <a:pt x="42889" y="407088"/>
                  <a:pt x="84562" y="366875"/>
                  <a:pt x="126477" y="328181"/>
                </a:cubicBezTo>
                <a:cubicBezTo>
                  <a:pt x="206833" y="251493"/>
                  <a:pt x="301818" y="223009"/>
                  <a:pt x="399470" y="223009"/>
                </a:cubicBezTo>
                <a:cubicBezTo>
                  <a:pt x="479086" y="223009"/>
                  <a:pt x="560475" y="241943"/>
                  <a:pt x="637156" y="269123"/>
                </a:cubicBezTo>
                <a:cubicBezTo>
                  <a:pt x="658406" y="272561"/>
                  <a:pt x="681421" y="274758"/>
                  <a:pt x="707083" y="274758"/>
                </a:cubicBezTo>
                <a:cubicBezTo>
                  <a:pt x="733141" y="274758"/>
                  <a:pt x="761927" y="272493"/>
                  <a:pt x="794362" y="266965"/>
                </a:cubicBezTo>
                <a:cubicBezTo>
                  <a:pt x="1051875" y="223013"/>
                  <a:pt x="1024701" y="60548"/>
                  <a:pt x="1282244" y="16596"/>
                </a:cubicBezTo>
                <a:cubicBezTo>
                  <a:pt x="1313452" y="11262"/>
                  <a:pt x="1341275" y="8964"/>
                  <a:pt x="1366533" y="8964"/>
                </a:cubicBezTo>
                <a:cubicBezTo>
                  <a:pt x="1393377" y="8964"/>
                  <a:pt x="1417324" y="11560"/>
                  <a:pt x="1439359" y="15867"/>
                </a:cubicBezTo>
                <a:cubicBezTo>
                  <a:pt x="1482156" y="24226"/>
                  <a:pt x="1517750" y="39028"/>
                  <a:pt x="1553313" y="53618"/>
                </a:cubicBezTo>
                <a:cubicBezTo>
                  <a:pt x="1607137" y="80721"/>
                  <a:pt x="1665708" y="94041"/>
                  <a:pt x="1723741" y="94041"/>
                </a:cubicBezTo>
                <a:cubicBezTo>
                  <a:pt x="1813577" y="94041"/>
                  <a:pt x="1902121" y="62122"/>
                  <a:pt x="1969764"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88953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Tree>
    <p:extLst>
      <p:ext uri="{BB962C8B-B14F-4D97-AF65-F5344CB8AC3E}">
        <p14:creationId xmlns:p14="http://schemas.microsoft.com/office/powerpoint/2010/main" val="3032518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1pPr>
            <a:lvl2pPr lvl="1"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2pPr>
            <a:lvl3pPr lvl="2"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3pPr>
            <a:lvl4pPr lvl="3"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4pPr>
            <a:lvl5pPr lvl="4"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5pPr>
            <a:lvl6pPr lvl="5"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6pPr>
            <a:lvl7pPr lvl="6"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7pPr>
            <a:lvl8pPr lvl="7"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8pPr>
            <a:lvl9pPr lvl="8" rtl="0">
              <a:spcBef>
                <a:spcPts val="0"/>
              </a:spcBef>
              <a:spcAft>
                <a:spcPts val="0"/>
              </a:spcAft>
              <a:buClr>
                <a:schemeClr val="dk1"/>
              </a:buClr>
              <a:buSzPts val="3000"/>
              <a:buFont typeface="Manrope"/>
              <a:buNone/>
              <a:defRPr sz="3000" b="1">
                <a:solidFill>
                  <a:schemeClr val="dk1"/>
                </a:solidFill>
                <a:latin typeface="Manrope"/>
                <a:ea typeface="Manrope"/>
                <a:cs typeface="Manrope"/>
                <a:sym typeface="Manrop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1pPr>
            <a:lvl2pPr marL="914400" lvl="1"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2pPr>
            <a:lvl3pPr marL="1371600" lvl="2"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3pPr>
            <a:lvl4pPr marL="1828800" lvl="3"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4pPr>
            <a:lvl5pPr marL="2286000" lvl="4"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5pPr>
            <a:lvl6pPr marL="2743200" lvl="5"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6pPr>
            <a:lvl7pPr marL="3200400" lvl="6"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7pPr>
            <a:lvl8pPr marL="3657600" lvl="7" indent="-292100">
              <a:lnSpc>
                <a:spcPct val="100000"/>
              </a:lnSpc>
              <a:spcBef>
                <a:spcPts val="1600"/>
              </a:spcBef>
              <a:spcAft>
                <a:spcPts val="0"/>
              </a:spcAft>
              <a:buClr>
                <a:schemeClr val="dk1"/>
              </a:buClr>
              <a:buSzPts val="1000"/>
              <a:buFont typeface="Albert Sans"/>
              <a:buChar char="○"/>
              <a:defRPr sz="1000">
                <a:solidFill>
                  <a:schemeClr val="dk1"/>
                </a:solidFill>
                <a:latin typeface="Albert Sans"/>
                <a:ea typeface="Albert Sans"/>
                <a:cs typeface="Albert Sans"/>
                <a:sym typeface="Albert Sans"/>
              </a:defRPr>
            </a:lvl8pPr>
            <a:lvl9pPr marL="4114800" lvl="8" indent="-292100">
              <a:lnSpc>
                <a:spcPct val="100000"/>
              </a:lnSpc>
              <a:spcBef>
                <a:spcPts val="1600"/>
              </a:spcBef>
              <a:spcAft>
                <a:spcPts val="1600"/>
              </a:spcAft>
              <a:buClr>
                <a:schemeClr val="dk1"/>
              </a:buClr>
              <a:buSzPts val="1000"/>
              <a:buFont typeface="Albert Sans"/>
              <a:buChar char="■"/>
              <a:defRPr sz="1000">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4091570924"/>
      </p:ext>
    </p:extLst>
  </p:cSld>
  <p:clrMap bg1="lt1" tx1="dk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2" r:id="rId6"/>
    <p:sldLayoutId id="2147483743"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rgbClr val="335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TW" altLang="en-US" sz="1800">
              <a:ln>
                <a:noFill/>
              </a:ln>
              <a:solidFill>
                <a:schemeClr val="bg1"/>
              </a:solidFill>
              <a:latin typeface="Calibri" panose="020F0502020204030204" pitchFamily="34" charset="0"/>
              <a:cs typeface="Calibri" panose="020F0502020204030204" pitchFamily="34" charset="0"/>
            </a:endParaRPr>
          </a:p>
        </p:txBody>
      </p:sp>
      <p:sp>
        <p:nvSpPr>
          <p:cNvPr id="8" name="矩形 7"/>
          <p:cNvSpPr/>
          <p:nvPr userDrawn="1"/>
        </p:nvSpPr>
        <p:spPr>
          <a:xfrm>
            <a:off x="47328" y="44624"/>
            <a:ext cx="12097344" cy="636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5" name="頁尾版面配置區 4"/>
          <p:cNvSpPr>
            <a:spLocks noGrp="1"/>
          </p:cNvSpPr>
          <p:nvPr>
            <p:ph type="ftr" sz="quarter" idx="3"/>
          </p:nvPr>
        </p:nvSpPr>
        <p:spPr>
          <a:xfrm>
            <a:off x="335360" y="6453337"/>
            <a:ext cx="4800533" cy="365125"/>
          </a:xfrm>
          <a:prstGeom prst="rect">
            <a:avLst/>
          </a:prstGeom>
        </p:spPr>
        <p:txBody>
          <a:bodyPr vert="horz" lIns="91440" tIns="45720" rIns="91440" bIns="45720" rtlCol="0" anchor="ctr"/>
          <a:lstStyle>
            <a:lvl1pPr algn="l">
              <a:defRPr sz="1600" b="1">
                <a:solidFill>
                  <a:schemeClr val="bg1"/>
                </a:solidFill>
                <a:latin typeface="Trebuchet MS" panose="020B0603020202020204" pitchFamily="34" charset="0"/>
              </a:defRPr>
            </a:lvl1pPr>
          </a:lstStyle>
          <a:p>
            <a:r>
              <a:rPr lang="en-US" altLang="zh-TW"/>
              <a:t>Signal Sensing and Application Lab</a:t>
            </a:r>
            <a:endParaRPr lang="zh-TW" altLang="en-US"/>
          </a:p>
        </p:txBody>
      </p:sp>
      <p:sp>
        <p:nvSpPr>
          <p:cNvPr id="6" name="投影片編號版面配置區 5"/>
          <p:cNvSpPr>
            <a:spLocks noGrp="1"/>
          </p:cNvSpPr>
          <p:nvPr>
            <p:ph type="sldNum" sz="quarter" idx="4"/>
          </p:nvPr>
        </p:nvSpPr>
        <p:spPr>
          <a:xfrm>
            <a:off x="8976320" y="6459284"/>
            <a:ext cx="2844800" cy="354093"/>
          </a:xfrm>
          <a:prstGeom prst="rect">
            <a:avLst/>
          </a:prstGeom>
        </p:spPr>
        <p:txBody>
          <a:bodyPr vert="horz" lIns="91440" tIns="45720" rIns="91440" bIns="45720" rtlCol="0" anchor="ctr"/>
          <a:lstStyle>
            <a:lvl1pPr algn="r">
              <a:defRPr sz="1600" b="1">
                <a:solidFill>
                  <a:schemeClr val="bg1"/>
                </a:solidFill>
                <a:latin typeface="Trebuchet MS" panose="020B0603020202020204" pitchFamily="34" charset="0"/>
              </a:defRPr>
            </a:lvl1pPr>
          </a:lstStyle>
          <a:p>
            <a:r>
              <a:rPr lang="en-US" altLang="zh-TW"/>
              <a:t>Slide </a:t>
            </a:r>
            <a:fld id="{05E3B147-B693-4F15-8DD1-1E19AFE8BC8C}" type="slidenum">
              <a:rPr lang="zh-TW" altLang="en-US" smtClean="0"/>
              <a:pPr/>
              <a:t>‹#›</a:t>
            </a:fld>
            <a:endParaRPr lang="zh-TW" altLang="en-US"/>
          </a:p>
        </p:txBody>
      </p:sp>
      <p:sp>
        <p:nvSpPr>
          <p:cNvPr id="20" name="文字版面配置區 19"/>
          <p:cNvSpPr>
            <a:spLocks noGrp="1"/>
          </p:cNvSpPr>
          <p:nvPr>
            <p:ph type="body" idx="1"/>
          </p:nvPr>
        </p:nvSpPr>
        <p:spPr>
          <a:xfrm>
            <a:off x="431371" y="1093544"/>
            <a:ext cx="11329259" cy="521577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10368320"/>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lang="zh-TW" altLang="en-US" sz="3200" kern="1200" dirty="0" smtClean="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spcBef>
          <a:spcPct val="20000"/>
        </a:spcBef>
        <a:buFont typeface="Arial" pitchFamily="34" charset="0"/>
        <a:buChar char="–"/>
        <a:defRPr lang="zh-TW" altLang="en-US" sz="2800" kern="1200" dirty="0" smtClean="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spcBef>
          <a:spcPct val="20000"/>
        </a:spcBef>
        <a:buFont typeface="Arial" pitchFamily="34" charset="0"/>
        <a:buChar char="•"/>
        <a:defRPr lang="zh-TW" altLang="en-US" sz="2400" kern="1200" dirty="0" smtClean="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spcBef>
          <a:spcPct val="20000"/>
        </a:spcBef>
        <a:buFont typeface="Arial" pitchFamily="34" charset="0"/>
        <a:buChar char="–"/>
        <a:defRPr lang="zh-TW" altLang="en-US" sz="2000" kern="1200" dirty="0" smtClean="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spcBef>
          <a:spcPct val="20000"/>
        </a:spcBef>
        <a:buFont typeface="Arial" pitchFamily="34" charset="0"/>
        <a:buChar char="»"/>
        <a:defRPr lang="zh-TW" altLang="en-US" sz="2000" kern="1200" dirty="0" smtClean="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8.xml"/><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image" Target="../media/image17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06.xml"/><Relationship Id="rId1"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5.xml"/><Relationship Id="rId5" Type="http://schemas.openxmlformats.org/officeDocument/2006/relationships/image" Target="../media/image184.png"/><Relationship Id="rId4" Type="http://schemas.openxmlformats.org/officeDocument/2006/relationships/image" Target="../media/image183.png"/></Relationships>
</file>

<file path=ppt/slides/_rels/slide11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09.xml"/><Relationship Id="rId1" Type="http://schemas.openxmlformats.org/officeDocument/2006/relationships/slideLayout" Target="../slideLayouts/slideLayout5.xml"/><Relationship Id="rId4" Type="http://schemas.openxmlformats.org/officeDocument/2006/relationships/image" Target="../media/image187.png"/></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cornell-zhang/rosetta/tree/master/optical-flow" TargetMode="External"/><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5.xml"/><Relationship Id="rId5" Type="http://schemas.openxmlformats.org/officeDocument/2006/relationships/image" Target="../media/image187.png"/><Relationship Id="rId4" Type="http://schemas.openxmlformats.org/officeDocument/2006/relationships/image" Target="../media/image189.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 Target="slide118.xm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3.png"/><Relationship Id="rId5" Type="http://schemas.openxmlformats.org/officeDocument/2006/relationships/image" Target="../media/image34.png"/><Relationship Id="rId10" Type="http://schemas.openxmlformats.org/officeDocument/2006/relationships/image" Target="../media/image42.png"/><Relationship Id="rId4" Type="http://schemas.openxmlformats.org/officeDocument/2006/relationships/image" Target="../media/image33.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6.png"/><Relationship Id="rId5" Type="http://schemas.openxmlformats.org/officeDocument/2006/relationships/image" Target="../media/image34.png"/><Relationship Id="rId10"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cornell-zhang/rosetta/tree/master/optical-flow"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10.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560.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0.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3.png"/><Relationship Id="rId7"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64.png"/><Relationship Id="rId4" Type="http://schemas.openxmlformats.org/officeDocument/2006/relationships/image" Target="../media/image30.png"/><Relationship Id="rId9" Type="http://schemas.openxmlformats.org/officeDocument/2006/relationships/image" Target="../media/image37.png"/></Relationships>
</file>

<file path=ppt/slides/_rels/slide5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67.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65.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70.png"/><Relationship Id="rId5" Type="http://schemas.openxmlformats.org/officeDocument/2006/relationships/image" Target="../media/image34.png"/><Relationship Id="rId10" Type="http://schemas.openxmlformats.org/officeDocument/2006/relationships/image" Target="../media/image43.png"/><Relationship Id="rId4" Type="http://schemas.openxmlformats.org/officeDocument/2006/relationships/image" Target="../media/image33.pn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64.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70.png"/></Relationships>
</file>

<file path=ppt/slides/_rels/slide5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21" Type="http://schemas.openxmlformats.org/officeDocument/2006/relationships/image" Target="../media/image97.png"/><Relationship Id="rId34" Type="http://schemas.openxmlformats.org/officeDocument/2006/relationships/image" Target="../media/image110.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2" Type="http://schemas.openxmlformats.org/officeDocument/2006/relationships/notesSlide" Target="../notesSlides/notesSlide64.xml"/><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pn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36" Type="http://schemas.openxmlformats.org/officeDocument/2006/relationships/image" Target="../media/image112.png"/><Relationship Id="rId10" Type="http://schemas.openxmlformats.org/officeDocument/2006/relationships/image" Target="../media/image86.png"/><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8" Type="http://schemas.openxmlformats.org/officeDocument/2006/relationships/image" Target="../media/image84.png"/><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5.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117.png"/><Relationship Id="rId5" Type="http://schemas.openxmlformats.org/officeDocument/2006/relationships/image" Target="../media/image34.png"/><Relationship Id="rId10" Type="http://schemas.openxmlformats.org/officeDocument/2006/relationships/image" Target="../media/image116.png"/><Relationship Id="rId4" Type="http://schemas.openxmlformats.org/officeDocument/2006/relationships/image" Target="../media/image33.png"/><Relationship Id="rId9" Type="http://schemas.openxmlformats.org/officeDocument/2006/relationships/image" Target="../media/image38.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5.xml"/><Relationship Id="rId5" Type="http://schemas.openxmlformats.org/officeDocument/2006/relationships/image" Target="../media/image123.png"/><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5.xml"/><Relationship Id="rId1" Type="http://schemas.openxmlformats.org/officeDocument/2006/relationships/slideLayout" Target="../slideLayouts/slideLayout5.xml"/><Relationship Id="rId5" Type="http://schemas.openxmlformats.org/officeDocument/2006/relationships/image" Target="../media/image134.png"/><Relationship Id="rId4" Type="http://schemas.openxmlformats.org/officeDocument/2006/relationships/image" Target="../media/image133.png"/></Relationships>
</file>

<file path=ppt/slides/_rels/slide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141.png"/></Relationships>
</file>

<file path=ppt/slides/_rels/slide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2.xml"/><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3.xml"/><Relationship Id="rId1" Type="http://schemas.openxmlformats.org/officeDocument/2006/relationships/slideLayout" Target="../slideLayouts/slideLayout5.xml"/><Relationship Id="rId5" Type="http://schemas.openxmlformats.org/officeDocument/2006/relationships/image" Target="../media/image154.png"/><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4.xml"/><Relationship Id="rId1" Type="http://schemas.openxmlformats.org/officeDocument/2006/relationships/slideLayout" Target="../slideLayouts/slideLayout5.xml"/><Relationship Id="rId5" Type="http://schemas.openxmlformats.org/officeDocument/2006/relationships/image" Target="../media/image157.png"/><Relationship Id="rId4" Type="http://schemas.openxmlformats.org/officeDocument/2006/relationships/image" Target="../media/image15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8.xml"/><Relationship Id="rId1" Type="http://schemas.openxmlformats.org/officeDocument/2006/relationships/slideLayout" Target="../slideLayouts/slideLayout5.xml"/><Relationship Id="rId4" Type="http://schemas.openxmlformats.org/officeDocument/2006/relationships/image" Target="../media/image159.png"/></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9.xml"/><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1.xml"/><Relationship Id="rId1" Type="http://schemas.openxmlformats.org/officeDocument/2006/relationships/slideLayout" Target="../slideLayouts/slideLayout5.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6" name="Google Shape;2005;p83">
            <a:extLst>
              <a:ext uri="{FF2B5EF4-FFF2-40B4-BE49-F238E27FC236}">
                <a16:creationId xmlns:a16="http://schemas.microsoft.com/office/drawing/2014/main" id="{B311B426-ADE6-4BF3-97EA-98738227121C}"/>
              </a:ext>
            </a:extLst>
          </p:cNvPr>
          <p:cNvSpPr txBox="1">
            <a:spLocks/>
          </p:cNvSpPr>
          <p:nvPr/>
        </p:nvSpPr>
        <p:spPr>
          <a:xfrm>
            <a:off x="1710792" y="2686050"/>
            <a:ext cx="8770400" cy="141491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200"/>
              <a:buFont typeface="Hammersmith One"/>
              <a:buNone/>
              <a:defRPr sz="7333" b="1" i="0" u="none" strike="noStrike" cap="none">
                <a:solidFill>
                  <a:srgbClr val="806860"/>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5200"/>
              <a:buFont typeface="Hammersmith One"/>
              <a:buNone/>
              <a:defRPr sz="6933"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5200"/>
              <a:buFont typeface="Hammersmith One"/>
              <a:buNone/>
              <a:defRPr sz="6933"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5200"/>
              <a:buFont typeface="Hammersmith One"/>
              <a:buNone/>
              <a:defRPr sz="6933"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5200"/>
              <a:buFont typeface="Hammersmith One"/>
              <a:buNone/>
              <a:defRPr sz="6933"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5200"/>
              <a:buFont typeface="Hammersmith One"/>
              <a:buNone/>
              <a:defRPr sz="6933"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5200"/>
              <a:buFont typeface="Hammersmith One"/>
              <a:buNone/>
              <a:defRPr sz="6933"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5200"/>
              <a:buFont typeface="Hammersmith One"/>
              <a:buNone/>
              <a:defRPr sz="6933"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5200"/>
              <a:buFont typeface="Hammersmith One"/>
              <a:buNone/>
              <a:defRPr sz="6933" b="1" i="0" u="none" strike="noStrike" cap="none">
                <a:solidFill>
                  <a:schemeClr val="accent2"/>
                </a:solidFill>
                <a:latin typeface="Hammersmith One"/>
                <a:ea typeface="Hammersmith One"/>
                <a:cs typeface="Hammersmith One"/>
                <a:sym typeface="Hammersmith One"/>
              </a:defRPr>
            </a:lvl9pPr>
          </a:lstStyle>
          <a:p>
            <a:pPr lvl="0">
              <a:buClr>
                <a:srgbClr val="40474B"/>
              </a:buClr>
            </a:pPr>
            <a:r>
              <a:rPr lang="en-US" altLang="zh-TW" sz="6000" kern="0" dirty="0">
                <a:solidFill>
                  <a:srgbClr val="40474B"/>
                </a:solidFill>
                <a:latin typeface="Franklin Gothic Medium" panose="020B0603020102020204" pitchFamily="34" charset="0"/>
              </a:rPr>
              <a:t>Optical Flow Accelerator</a:t>
            </a:r>
            <a:endParaRPr kumimoji="0" lang="en-US" sz="6000" b="1" i="0" u="none" strike="noStrike" kern="0" cap="none" spc="0" normalizeH="0" baseline="0" noProof="0" dirty="0">
              <a:ln>
                <a:noFill/>
              </a:ln>
              <a:solidFill>
                <a:srgbClr val="40474B"/>
              </a:solidFill>
              <a:effectLst/>
              <a:uLnTx/>
              <a:uFillTx/>
              <a:latin typeface="Franklin Gothic Medium" panose="020B0603020102020204" pitchFamily="34" charset="0"/>
              <a:sym typeface="Hammersmith One"/>
            </a:endParaRPr>
          </a:p>
        </p:txBody>
      </p:sp>
      <p:sp>
        <p:nvSpPr>
          <p:cNvPr id="17" name="Google Shape;2006;p83">
            <a:extLst>
              <a:ext uri="{FF2B5EF4-FFF2-40B4-BE49-F238E27FC236}">
                <a16:creationId xmlns:a16="http://schemas.microsoft.com/office/drawing/2014/main" id="{30AFFB1B-298C-49E9-8CAD-692000EA9493}"/>
              </a:ext>
            </a:extLst>
          </p:cNvPr>
          <p:cNvSpPr txBox="1">
            <a:spLocks/>
          </p:cNvSpPr>
          <p:nvPr/>
        </p:nvSpPr>
        <p:spPr>
          <a:xfrm>
            <a:off x="1710800" y="4081547"/>
            <a:ext cx="8770400" cy="61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2"/>
              </a:buClr>
              <a:buSzPts val="2800"/>
              <a:buFont typeface="Manjari"/>
              <a:buNone/>
              <a:defRPr sz="2000" b="0" i="0" u="none" strike="noStrike" cap="none">
                <a:solidFill>
                  <a:schemeClr val="accent2"/>
                </a:solidFill>
                <a:latin typeface="Manjari"/>
                <a:ea typeface="Manjari"/>
                <a:cs typeface="Manjari"/>
                <a:sym typeface="Manjari"/>
              </a:defRPr>
            </a:lvl1pPr>
            <a:lvl2pPr marL="914400" marR="0" lvl="1" indent="-317500" algn="ctr" rtl="0">
              <a:lnSpc>
                <a:spcPct val="100000"/>
              </a:lnSpc>
              <a:spcBef>
                <a:spcPts val="0"/>
              </a:spcBef>
              <a:spcAft>
                <a:spcPts val="0"/>
              </a:spcAft>
              <a:buClr>
                <a:schemeClr val="accent2"/>
              </a:buClr>
              <a:buSzPts val="2800"/>
              <a:buFont typeface="Manjari"/>
              <a:buNone/>
              <a:defRPr sz="3733" b="0" i="0" u="none" strike="noStrike" cap="none">
                <a:solidFill>
                  <a:schemeClr val="accent2"/>
                </a:solidFill>
                <a:latin typeface="Manjari"/>
                <a:ea typeface="Manjari"/>
                <a:cs typeface="Manjari"/>
                <a:sym typeface="Manjari"/>
              </a:defRPr>
            </a:lvl2pPr>
            <a:lvl3pPr marL="1371600" marR="0" lvl="2" indent="-317500" algn="ctr" rtl="0">
              <a:lnSpc>
                <a:spcPct val="100000"/>
              </a:lnSpc>
              <a:spcBef>
                <a:spcPts val="0"/>
              </a:spcBef>
              <a:spcAft>
                <a:spcPts val="0"/>
              </a:spcAft>
              <a:buClr>
                <a:schemeClr val="accent2"/>
              </a:buClr>
              <a:buSzPts val="2800"/>
              <a:buFont typeface="Manjari"/>
              <a:buNone/>
              <a:defRPr sz="3733" b="0" i="0" u="none" strike="noStrike" cap="none">
                <a:solidFill>
                  <a:schemeClr val="accent2"/>
                </a:solidFill>
                <a:latin typeface="Manjari"/>
                <a:ea typeface="Manjari"/>
                <a:cs typeface="Manjari"/>
                <a:sym typeface="Manjari"/>
              </a:defRPr>
            </a:lvl3pPr>
            <a:lvl4pPr marL="1828800" marR="0" lvl="3" indent="-317500" algn="ctr" rtl="0">
              <a:lnSpc>
                <a:spcPct val="100000"/>
              </a:lnSpc>
              <a:spcBef>
                <a:spcPts val="0"/>
              </a:spcBef>
              <a:spcAft>
                <a:spcPts val="0"/>
              </a:spcAft>
              <a:buClr>
                <a:schemeClr val="accent2"/>
              </a:buClr>
              <a:buSzPts val="2800"/>
              <a:buFont typeface="Manjari"/>
              <a:buNone/>
              <a:defRPr sz="3733" b="0" i="0" u="none" strike="noStrike" cap="none">
                <a:solidFill>
                  <a:schemeClr val="accent2"/>
                </a:solidFill>
                <a:latin typeface="Manjari"/>
                <a:ea typeface="Manjari"/>
                <a:cs typeface="Manjari"/>
                <a:sym typeface="Manjari"/>
              </a:defRPr>
            </a:lvl4pPr>
            <a:lvl5pPr marL="2286000" marR="0" lvl="4" indent="-317500" algn="ctr" rtl="0">
              <a:lnSpc>
                <a:spcPct val="100000"/>
              </a:lnSpc>
              <a:spcBef>
                <a:spcPts val="0"/>
              </a:spcBef>
              <a:spcAft>
                <a:spcPts val="0"/>
              </a:spcAft>
              <a:buClr>
                <a:schemeClr val="accent2"/>
              </a:buClr>
              <a:buSzPts val="2800"/>
              <a:buFont typeface="Manjari"/>
              <a:buNone/>
              <a:defRPr sz="3733" b="0" i="0" u="none" strike="noStrike" cap="none">
                <a:solidFill>
                  <a:schemeClr val="accent2"/>
                </a:solidFill>
                <a:latin typeface="Manjari"/>
                <a:ea typeface="Manjari"/>
                <a:cs typeface="Manjari"/>
                <a:sym typeface="Manjari"/>
              </a:defRPr>
            </a:lvl5pPr>
            <a:lvl6pPr marL="2743200" marR="0" lvl="5" indent="-317500" algn="ctr" rtl="0">
              <a:lnSpc>
                <a:spcPct val="100000"/>
              </a:lnSpc>
              <a:spcBef>
                <a:spcPts val="0"/>
              </a:spcBef>
              <a:spcAft>
                <a:spcPts val="0"/>
              </a:spcAft>
              <a:buClr>
                <a:schemeClr val="accent2"/>
              </a:buClr>
              <a:buSzPts val="2800"/>
              <a:buFont typeface="Manjari"/>
              <a:buNone/>
              <a:defRPr sz="3733" b="0" i="0" u="none" strike="noStrike" cap="none">
                <a:solidFill>
                  <a:schemeClr val="accent2"/>
                </a:solidFill>
                <a:latin typeface="Manjari"/>
                <a:ea typeface="Manjari"/>
                <a:cs typeface="Manjari"/>
                <a:sym typeface="Manjari"/>
              </a:defRPr>
            </a:lvl6pPr>
            <a:lvl7pPr marL="3200400" marR="0" lvl="6" indent="-317500" algn="ctr" rtl="0">
              <a:lnSpc>
                <a:spcPct val="100000"/>
              </a:lnSpc>
              <a:spcBef>
                <a:spcPts val="0"/>
              </a:spcBef>
              <a:spcAft>
                <a:spcPts val="0"/>
              </a:spcAft>
              <a:buClr>
                <a:schemeClr val="accent2"/>
              </a:buClr>
              <a:buSzPts val="2800"/>
              <a:buFont typeface="Manjari"/>
              <a:buNone/>
              <a:defRPr sz="3733" b="0" i="0" u="none" strike="noStrike" cap="none">
                <a:solidFill>
                  <a:schemeClr val="accent2"/>
                </a:solidFill>
                <a:latin typeface="Manjari"/>
                <a:ea typeface="Manjari"/>
                <a:cs typeface="Manjari"/>
                <a:sym typeface="Manjari"/>
              </a:defRPr>
            </a:lvl7pPr>
            <a:lvl8pPr marL="3657600" marR="0" lvl="7" indent="-317500" algn="ctr" rtl="0">
              <a:lnSpc>
                <a:spcPct val="100000"/>
              </a:lnSpc>
              <a:spcBef>
                <a:spcPts val="0"/>
              </a:spcBef>
              <a:spcAft>
                <a:spcPts val="0"/>
              </a:spcAft>
              <a:buClr>
                <a:schemeClr val="accent2"/>
              </a:buClr>
              <a:buSzPts val="2800"/>
              <a:buFont typeface="Manjari"/>
              <a:buNone/>
              <a:defRPr sz="3733" b="0" i="0" u="none" strike="noStrike" cap="none">
                <a:solidFill>
                  <a:schemeClr val="accent2"/>
                </a:solidFill>
                <a:latin typeface="Manjari"/>
                <a:ea typeface="Manjari"/>
                <a:cs typeface="Manjari"/>
                <a:sym typeface="Manjari"/>
              </a:defRPr>
            </a:lvl8pPr>
            <a:lvl9pPr marL="4114800" marR="0" lvl="8" indent="-317500" algn="ctr" rtl="0">
              <a:lnSpc>
                <a:spcPct val="100000"/>
              </a:lnSpc>
              <a:spcBef>
                <a:spcPts val="0"/>
              </a:spcBef>
              <a:spcAft>
                <a:spcPts val="0"/>
              </a:spcAft>
              <a:buClr>
                <a:schemeClr val="accent2"/>
              </a:buClr>
              <a:buSzPts val="2800"/>
              <a:buFont typeface="Manjari"/>
              <a:buNone/>
              <a:defRPr sz="3733" b="0" i="0" u="none" strike="noStrike" cap="none">
                <a:solidFill>
                  <a:schemeClr val="accent2"/>
                </a:solidFill>
                <a:latin typeface="Manjari"/>
                <a:ea typeface="Manjari"/>
                <a:cs typeface="Manjari"/>
                <a:sym typeface="Manjari"/>
              </a:defRPr>
            </a:lvl9pPr>
          </a:lstStyle>
          <a:p>
            <a:pPr marL="0" marR="0" lvl="0" indent="0" algn="ctr" defTabSz="914400" rtl="0" eaLnBrk="1" fontAlgn="auto" latinLnBrk="0" hangingPunct="1">
              <a:lnSpc>
                <a:spcPct val="150000"/>
              </a:lnSpc>
              <a:spcBef>
                <a:spcPts val="0"/>
              </a:spcBef>
              <a:spcAft>
                <a:spcPts val="0"/>
              </a:spcAft>
              <a:buClr>
                <a:srgbClr val="FFFFFF"/>
              </a:buClr>
              <a:buSzPts val="1100"/>
              <a:buFont typeface="Manjari"/>
              <a:buNone/>
              <a:tabLst/>
              <a:defRPr/>
            </a:pPr>
            <a:r>
              <a:rPr kumimoji="0" lang="en-US" altLang="zh-TW" sz="2000" b="0" i="0" u="none" strike="noStrike" kern="0" cap="none" spc="0" normalizeH="0" baseline="0" noProof="0" dirty="0">
                <a:ln>
                  <a:noFill/>
                </a:ln>
                <a:solidFill>
                  <a:srgbClr val="40474B"/>
                </a:solidFill>
                <a:effectLst/>
                <a:uLnTx/>
                <a:uFillTx/>
                <a:latin typeface="芫荽 0.92" pitchFamily="2" charset="-120"/>
                <a:ea typeface="芫荽 0.92" pitchFamily="2" charset="-120"/>
                <a:cs typeface="芫荽 0.92" pitchFamily="2" charset="-120"/>
                <a:sym typeface="Manjari"/>
              </a:rPr>
              <a:t>Group</a:t>
            </a:r>
            <a:r>
              <a:rPr kumimoji="0" lang="zh-TW" altLang="en-US" sz="2000" b="0" i="0" u="none" strike="noStrike" kern="0" cap="none" spc="0" normalizeH="0" baseline="0" noProof="0" dirty="0">
                <a:ln>
                  <a:noFill/>
                </a:ln>
                <a:solidFill>
                  <a:srgbClr val="40474B"/>
                </a:solidFill>
                <a:effectLst/>
                <a:uLnTx/>
                <a:uFillTx/>
                <a:latin typeface="芫荽 0.92" pitchFamily="2" charset="-120"/>
                <a:ea typeface="芫荽 0.92" pitchFamily="2" charset="-120"/>
                <a:cs typeface="芫荽 0.92" pitchFamily="2" charset="-120"/>
                <a:sym typeface="Manjari"/>
              </a:rPr>
              <a:t> </a:t>
            </a:r>
            <a:r>
              <a:rPr kumimoji="0" lang="en-US" altLang="zh-TW" sz="2000" b="0" i="0" u="none" strike="noStrike" kern="0" cap="none" spc="0" normalizeH="0" baseline="0" noProof="0" dirty="0">
                <a:ln>
                  <a:noFill/>
                </a:ln>
                <a:solidFill>
                  <a:srgbClr val="40474B"/>
                </a:solidFill>
                <a:effectLst/>
                <a:uLnTx/>
                <a:uFillTx/>
                <a:latin typeface="芫荽 0.92" pitchFamily="2" charset="-120"/>
                <a:ea typeface="芫荽 0.92" pitchFamily="2" charset="-120"/>
                <a:cs typeface="芫荽 0.92" pitchFamily="2" charset="-120"/>
                <a:sym typeface="Manjari"/>
              </a:rPr>
              <a:t>6</a:t>
            </a:r>
          </a:p>
          <a:p>
            <a:pPr marL="0" lvl="0" indent="0">
              <a:lnSpc>
                <a:spcPct val="150000"/>
              </a:lnSpc>
              <a:buClr>
                <a:srgbClr val="FFFFFF"/>
              </a:buClr>
              <a:buSzPts val="1100"/>
            </a:pPr>
            <a:r>
              <a:rPr lang="en-US" altLang="zh-TW" kern="0" dirty="0">
                <a:solidFill>
                  <a:srgbClr val="40474B"/>
                </a:solidFill>
              </a:rPr>
              <a:t>111061545 </a:t>
            </a:r>
            <a:r>
              <a:rPr lang="zh-TW" altLang="en-US" kern="0" dirty="0">
                <a:solidFill>
                  <a:srgbClr val="40474B"/>
                </a:solidFill>
              </a:rPr>
              <a:t>陳揚哲</a:t>
            </a:r>
            <a:r>
              <a:rPr kumimoji="0" lang="zh-TW" altLang="en-US" sz="2000" b="0" i="0" u="none" strike="noStrike" kern="0" cap="none" spc="0" normalizeH="0" baseline="0" noProof="0" dirty="0">
                <a:ln>
                  <a:noFill/>
                </a:ln>
                <a:solidFill>
                  <a:srgbClr val="40474B"/>
                </a:solidFill>
                <a:effectLst/>
                <a:uLnTx/>
                <a:uFillTx/>
                <a:latin typeface="Manjari"/>
                <a:sym typeface="Manjari"/>
              </a:rPr>
              <a:t>、</a:t>
            </a:r>
            <a:r>
              <a:rPr kumimoji="0" lang="en-US" altLang="zh-TW" sz="2000" b="0" i="0" u="none" strike="noStrike" kern="0" cap="none" spc="0" normalizeH="0" baseline="0" noProof="0" dirty="0">
                <a:ln>
                  <a:noFill/>
                </a:ln>
                <a:solidFill>
                  <a:srgbClr val="40474B"/>
                </a:solidFill>
                <a:effectLst/>
                <a:uLnTx/>
                <a:uFillTx/>
                <a:latin typeface="Manjari"/>
                <a:sym typeface="Manjari"/>
              </a:rPr>
              <a:t>112501538</a:t>
            </a:r>
            <a:r>
              <a:rPr kumimoji="0" lang="zh-TW" altLang="en-US" sz="2000" b="0" i="0" u="none" strike="noStrike" kern="0" cap="none" spc="0" normalizeH="0" baseline="0" noProof="0" dirty="0">
                <a:ln>
                  <a:noFill/>
                </a:ln>
                <a:solidFill>
                  <a:srgbClr val="40474B"/>
                </a:solidFill>
                <a:effectLst/>
                <a:uLnTx/>
                <a:uFillTx/>
                <a:latin typeface="Manjari"/>
                <a:sym typeface="Manjari"/>
              </a:rPr>
              <a:t> 葉承泓</a:t>
            </a:r>
            <a:endParaRPr kumimoji="0" lang="en-US" altLang="zh-TW" sz="2000" b="0" i="0" u="none" strike="noStrike" kern="0" cap="none" spc="0" normalizeH="0" baseline="0" noProof="0" dirty="0">
              <a:ln>
                <a:noFill/>
              </a:ln>
              <a:solidFill>
                <a:srgbClr val="40474B"/>
              </a:solidFill>
              <a:effectLst/>
              <a:uLnTx/>
              <a:uFillTx/>
              <a:latin typeface="芫荽 0.92" pitchFamily="2" charset="-120"/>
              <a:ea typeface="芫荽 0.92" pitchFamily="2" charset="-120"/>
              <a:cs typeface="芫荽 0.92" pitchFamily="2" charset="-120"/>
              <a:sym typeface="Manjari"/>
            </a:endParaRPr>
          </a:p>
        </p:txBody>
      </p:sp>
      <p:sp>
        <p:nvSpPr>
          <p:cNvPr id="18" name="矩形 17">
            <a:extLst>
              <a:ext uri="{FF2B5EF4-FFF2-40B4-BE49-F238E27FC236}">
                <a16:creationId xmlns:a16="http://schemas.microsoft.com/office/drawing/2014/main" id="{9CC7E350-FC17-4313-BE97-777B6C3D55A7}"/>
              </a:ext>
            </a:extLst>
          </p:cNvPr>
          <p:cNvSpPr/>
          <p:nvPr/>
        </p:nvSpPr>
        <p:spPr>
          <a:xfrm>
            <a:off x="1268922" y="1721000"/>
            <a:ext cx="3616503" cy="830997"/>
          </a:xfrm>
          <a:prstGeom prst="rect">
            <a:avLst/>
          </a:prstGeom>
        </p:spPr>
        <p:txBody>
          <a:bodyPr wrap="none">
            <a:spAutoFit/>
          </a:bodyPr>
          <a:lstStyle/>
          <a:p>
            <a:r>
              <a:rPr lang="en-US" altLang="zh-TW" sz="4800" dirty="0">
                <a:solidFill>
                  <a:srgbClr val="40474B"/>
                </a:solidFill>
                <a:latin typeface="Franklin Gothic Medium" panose="020B0603020102020204" pitchFamily="34" charset="0"/>
              </a:rPr>
              <a:t>Final Project:</a:t>
            </a:r>
            <a:endParaRPr lang="zh-TW" altLang="en-US" sz="4800" dirty="0">
              <a:solidFill>
                <a:srgbClr val="FFFFFF"/>
              </a:solidFill>
              <a:latin typeface="Franklin Gothic Medium" panose="020B0603020102020204" pitchFamily="34" charset="0"/>
            </a:endParaRPr>
          </a:p>
        </p:txBody>
      </p:sp>
      <p:sp>
        <p:nvSpPr>
          <p:cNvPr id="19" name="文字方塊 18">
            <a:extLst>
              <a:ext uri="{FF2B5EF4-FFF2-40B4-BE49-F238E27FC236}">
                <a16:creationId xmlns:a16="http://schemas.microsoft.com/office/drawing/2014/main" id="{AC843B74-9EDF-4710-8DA9-84CB7259D739}"/>
              </a:ext>
            </a:extLst>
          </p:cNvPr>
          <p:cNvSpPr txBox="1"/>
          <p:nvPr/>
        </p:nvSpPr>
        <p:spPr>
          <a:xfrm>
            <a:off x="8078373" y="6585984"/>
            <a:ext cx="4113627" cy="276999"/>
          </a:xfrm>
          <a:prstGeom prst="rect">
            <a:avLst/>
          </a:prstGeom>
          <a:noFill/>
        </p:spPr>
        <p:txBody>
          <a:bodyPr wrap="none" rtlCol="0">
            <a:spAutoFit/>
          </a:bodyPr>
          <a:lstStyle/>
          <a:p>
            <a:pPr algn="r"/>
            <a:r>
              <a:rPr lang="en-US" altLang="zh-TW" sz="1200" dirty="0">
                <a:solidFill>
                  <a:schemeClr val="accent4">
                    <a:lumMod val="50000"/>
                  </a:schemeClr>
                </a:solidFill>
                <a:latin typeface="芫荽 0.92" pitchFamily="2" charset="-120"/>
                <a:ea typeface="芫荽 0.92" pitchFamily="2" charset="-120"/>
                <a:cs typeface="芫荽 0.92" pitchFamily="2" charset="-120"/>
              </a:rPr>
              <a:t>(</a:t>
            </a:r>
            <a:r>
              <a:rPr lang="zh-TW" altLang="en-US" sz="1200" dirty="0">
                <a:solidFill>
                  <a:schemeClr val="accent4">
                    <a:lumMod val="50000"/>
                  </a:schemeClr>
                </a:solidFill>
                <a:latin typeface="芫荽 0.92" pitchFamily="2" charset="-120"/>
                <a:ea typeface="芫荽 0.92" pitchFamily="2" charset="-120"/>
                <a:cs typeface="芫荽 0.92" pitchFamily="2" charset="-120"/>
              </a:rPr>
              <a:t>*註</a:t>
            </a:r>
            <a:r>
              <a:rPr lang="en-US" altLang="zh-TW" sz="1200" dirty="0">
                <a:solidFill>
                  <a:schemeClr val="accent4">
                    <a:lumMod val="50000"/>
                  </a:schemeClr>
                </a:solidFill>
                <a:latin typeface="芫荽 0.92" pitchFamily="2" charset="-120"/>
                <a:ea typeface="芫荽 0.92" pitchFamily="2" charset="-120"/>
                <a:cs typeface="芫荽 0.92" pitchFamily="2" charset="-120"/>
              </a:rPr>
              <a:t>:</a:t>
            </a:r>
            <a:r>
              <a:rPr lang="zh-TW" altLang="en-US" sz="1200" dirty="0">
                <a:solidFill>
                  <a:schemeClr val="accent4">
                    <a:lumMod val="50000"/>
                  </a:schemeClr>
                </a:solidFill>
                <a:latin typeface="芫荽 0.92" pitchFamily="2" charset="-120"/>
                <a:ea typeface="芫荽 0.92" pitchFamily="2" charset="-120"/>
                <a:cs typeface="芫荽 0.92" pitchFamily="2" charset="-120"/>
              </a:rPr>
              <a:t> </a:t>
            </a:r>
            <a:r>
              <a:rPr lang="en-US" altLang="zh-TW" sz="1200" dirty="0">
                <a:solidFill>
                  <a:schemeClr val="accent4">
                    <a:lumMod val="50000"/>
                  </a:schemeClr>
                </a:solidFill>
                <a:latin typeface="芫荽 0.92" pitchFamily="2" charset="-120"/>
                <a:ea typeface="芫荽 0.92" pitchFamily="2" charset="-120"/>
                <a:cs typeface="芫荽 0.92" pitchFamily="2" charset="-120"/>
              </a:rPr>
              <a:t>This </a:t>
            </a:r>
            <a:r>
              <a:rPr lang="en-US" altLang="zh-TW" sz="1200" dirty="0" err="1">
                <a:solidFill>
                  <a:schemeClr val="accent4">
                    <a:lumMod val="50000"/>
                  </a:schemeClr>
                </a:solidFill>
                <a:latin typeface="芫荽 0.92" pitchFamily="2" charset="-120"/>
                <a:ea typeface="芫荽 0.92" pitchFamily="2" charset="-120"/>
                <a:cs typeface="芫荽 0.92" pitchFamily="2" charset="-120"/>
              </a:rPr>
              <a:t>powerpoint</a:t>
            </a:r>
            <a:r>
              <a:rPr lang="en-US" altLang="zh-TW" sz="1200" dirty="0">
                <a:solidFill>
                  <a:schemeClr val="accent4">
                    <a:lumMod val="50000"/>
                  </a:schemeClr>
                </a:solidFill>
                <a:latin typeface="芫荽 0.92" pitchFamily="2" charset="-120"/>
                <a:ea typeface="芫荽 0.92" pitchFamily="2" charset="-120"/>
                <a:cs typeface="芫荽 0.92" pitchFamily="2" charset="-120"/>
              </a:rPr>
              <a:t> slide template is from </a:t>
            </a:r>
            <a:r>
              <a:rPr lang="en-US" altLang="zh-TW" sz="1200" dirty="0" err="1">
                <a:solidFill>
                  <a:schemeClr val="accent4">
                    <a:lumMod val="50000"/>
                  </a:schemeClr>
                </a:solidFill>
                <a:latin typeface="芫荽 0.92" pitchFamily="2" charset="-120"/>
                <a:ea typeface="芫荽 0.92" pitchFamily="2" charset="-120"/>
                <a:cs typeface="芫荽 0.92" pitchFamily="2" charset="-120"/>
              </a:rPr>
              <a:t>Slidesgo</a:t>
            </a:r>
            <a:r>
              <a:rPr lang="en-US" altLang="zh-TW" sz="1200" dirty="0">
                <a:solidFill>
                  <a:schemeClr val="accent4">
                    <a:lumMod val="50000"/>
                  </a:schemeClr>
                </a:solidFill>
                <a:latin typeface="芫荽 0.92" pitchFamily="2" charset="-120"/>
                <a:ea typeface="芫荽 0.92" pitchFamily="2" charset="-120"/>
                <a:cs typeface="芫荽 0.92" pitchFamily="2" charset="-120"/>
              </a:rPr>
              <a:t>.)</a:t>
            </a:r>
            <a:endParaRPr lang="zh-TW" altLang="en-US" sz="1200" dirty="0">
              <a:solidFill>
                <a:schemeClr val="accent4">
                  <a:lumMod val="50000"/>
                </a:schemeClr>
              </a:solidFill>
              <a:latin typeface="芫荽 0.92" pitchFamily="2" charset="-120"/>
              <a:ea typeface="芫荽 0.92" pitchFamily="2" charset="-120"/>
              <a:cs typeface="芫荽 0.92" pitchFamily="2"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9" name="矩形: 圓角 8">
            <a:extLst>
              <a:ext uri="{FF2B5EF4-FFF2-40B4-BE49-F238E27FC236}">
                <a16:creationId xmlns:a16="http://schemas.microsoft.com/office/drawing/2014/main" id="{2C514977-9210-4785-8B78-CDE0BAE03876}"/>
              </a:ext>
            </a:extLst>
          </p:cNvPr>
          <p:cNvSpPr/>
          <p:nvPr/>
        </p:nvSpPr>
        <p:spPr>
          <a:xfrm>
            <a:off x="1031003" y="1087665"/>
            <a:ext cx="10560361" cy="5404670"/>
          </a:xfrm>
          <a:prstGeom prst="roundRect">
            <a:avLst>
              <a:gd name="adj" fmla="val 8420"/>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p:pic>
        <p:nvPicPr>
          <p:cNvPr id="11" name="圖片 10">
            <a:extLst>
              <a:ext uri="{FF2B5EF4-FFF2-40B4-BE49-F238E27FC236}">
                <a16:creationId xmlns:a16="http://schemas.microsoft.com/office/drawing/2014/main" id="{ECF66B5D-5E6A-48A1-B279-4674C90CD14E}"/>
              </a:ext>
            </a:extLst>
          </p:cNvPr>
          <p:cNvPicPr>
            <a:picLocks noChangeAspect="1"/>
          </p:cNvPicPr>
          <p:nvPr/>
        </p:nvPicPr>
        <p:blipFill>
          <a:blip r:embed="rId3"/>
          <a:stretch>
            <a:fillRect/>
          </a:stretch>
        </p:blipFill>
        <p:spPr>
          <a:xfrm>
            <a:off x="1654018" y="1327650"/>
            <a:ext cx="9158276" cy="4730250"/>
          </a:xfrm>
          <a:prstGeom prst="rect">
            <a:avLst/>
          </a:prstGeom>
        </p:spPr>
      </p:pic>
    </p:spTree>
    <p:extLst>
      <p:ext uri="{BB962C8B-B14F-4D97-AF65-F5344CB8AC3E}">
        <p14:creationId xmlns:p14="http://schemas.microsoft.com/office/powerpoint/2010/main" val="2146674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0" y="446348"/>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a:solidFill>
                  <a:schemeClr val="tx1">
                    <a:lumMod val="75000"/>
                    <a:lumOff val="25000"/>
                  </a:schemeClr>
                </a:solidFill>
                <a:ea typeface="芫荽 0.92" pitchFamily="2" charset="-120"/>
                <a:cs typeface="芫荽 0.92" pitchFamily="2" charset="-120"/>
              </a:rPr>
              <a:t>FSIC-FPGA simulation</a:t>
            </a:r>
          </a:p>
        </p:txBody>
      </p:sp>
      <p:pic>
        <p:nvPicPr>
          <p:cNvPr id="4" name="圖片 3">
            <a:extLst>
              <a:ext uri="{FF2B5EF4-FFF2-40B4-BE49-F238E27FC236}">
                <a16:creationId xmlns:a16="http://schemas.microsoft.com/office/drawing/2014/main" id="{8D53BD94-0C2B-441C-B429-96FFD439FBF6}"/>
              </a:ext>
            </a:extLst>
          </p:cNvPr>
          <p:cNvPicPr>
            <a:picLocks noChangeAspect="1"/>
          </p:cNvPicPr>
          <p:nvPr/>
        </p:nvPicPr>
        <p:blipFill>
          <a:blip r:embed="rId3"/>
          <a:stretch>
            <a:fillRect/>
          </a:stretch>
        </p:blipFill>
        <p:spPr>
          <a:xfrm>
            <a:off x="456413" y="1209365"/>
            <a:ext cx="11279174" cy="4439270"/>
          </a:xfrm>
          <a:prstGeom prst="rect">
            <a:avLst/>
          </a:prstGeom>
        </p:spPr>
      </p:pic>
    </p:spTree>
    <p:extLst>
      <p:ext uri="{BB962C8B-B14F-4D97-AF65-F5344CB8AC3E}">
        <p14:creationId xmlns:p14="http://schemas.microsoft.com/office/powerpoint/2010/main" val="2141392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0" y="446348"/>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a:solidFill>
                  <a:schemeClr val="tx1">
                    <a:lumMod val="75000"/>
                    <a:lumOff val="25000"/>
                  </a:schemeClr>
                </a:solidFill>
                <a:ea typeface="芫荽 0.92" pitchFamily="2" charset="-120"/>
                <a:cs typeface="芫荽 0.92" pitchFamily="2" charset="-120"/>
              </a:rPr>
              <a:t>FSIC-FPGA simulation</a:t>
            </a:r>
          </a:p>
        </p:txBody>
      </p:sp>
      <p:pic>
        <p:nvPicPr>
          <p:cNvPr id="2" name="圖片 1">
            <a:extLst>
              <a:ext uri="{FF2B5EF4-FFF2-40B4-BE49-F238E27FC236}">
                <a16:creationId xmlns:a16="http://schemas.microsoft.com/office/drawing/2014/main" id="{A2203D98-6F93-4263-A31C-77E960267FCB}"/>
              </a:ext>
            </a:extLst>
          </p:cNvPr>
          <p:cNvPicPr>
            <a:picLocks noChangeAspect="1"/>
          </p:cNvPicPr>
          <p:nvPr/>
        </p:nvPicPr>
        <p:blipFill>
          <a:blip r:embed="rId3"/>
          <a:stretch>
            <a:fillRect/>
          </a:stretch>
        </p:blipFill>
        <p:spPr>
          <a:xfrm>
            <a:off x="2566431" y="1168348"/>
            <a:ext cx="6742669" cy="5485970"/>
          </a:xfrm>
          <a:prstGeom prst="rect">
            <a:avLst/>
          </a:prstGeom>
        </p:spPr>
      </p:pic>
    </p:spTree>
    <p:extLst>
      <p:ext uri="{BB962C8B-B14F-4D97-AF65-F5344CB8AC3E}">
        <p14:creationId xmlns:p14="http://schemas.microsoft.com/office/powerpoint/2010/main" val="12141127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15819" y="1084897"/>
            <a:ext cx="10560361" cy="372909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In FSIC-FPGA validation, the process is similar </a:t>
            </a:r>
            <a:r>
              <a:rPr lang="en-US" altLang="zh-TW" sz="2000" b="1">
                <a:solidFill>
                  <a:srgbClr val="EDECDF">
                    <a:lumMod val="10000"/>
                  </a:srgbClr>
                </a:solidFill>
                <a:latin typeface="芫荽 0.92" pitchFamily="2" charset="-120"/>
                <a:ea typeface="芫荽 0.92" pitchFamily="2" charset="-120"/>
                <a:cs typeface="芫荽 0.92" pitchFamily="2" charset="-120"/>
              </a:rPr>
              <a:t>to lab4.</a:t>
            </a:r>
          </a:p>
          <a:p>
            <a:pPr marL="800100" lvl="1" indent="-342900">
              <a:lnSpc>
                <a:spcPct val="150000"/>
              </a:lnSpc>
              <a:buFont typeface="Wingdings" panose="05000000000000000000" pitchFamily="2" charset="2"/>
              <a:buChar char="Ø"/>
            </a:pPr>
            <a:r>
              <a:rPr lang="en-US" altLang="zh-TW" sz="2000" b="1">
                <a:solidFill>
                  <a:srgbClr val="EDECDF">
                    <a:lumMod val="10000"/>
                  </a:srgbClr>
                </a:solidFill>
                <a:latin typeface="芫荽 0.92" pitchFamily="2" charset="-120"/>
                <a:ea typeface="芫荽 0.92" pitchFamily="2" charset="-120"/>
                <a:cs typeface="芫荽 0.92" pitchFamily="2" charset="-120"/>
              </a:rPr>
              <a:t>We </a:t>
            </a:r>
            <a:r>
              <a:rPr lang="en-US" altLang="zh-TW" sz="2000" b="1" dirty="0">
                <a:solidFill>
                  <a:srgbClr val="EDECDF">
                    <a:lumMod val="10000"/>
                  </a:srgbClr>
                </a:solidFill>
                <a:latin typeface="芫荽 0.92" pitchFamily="2" charset="-120"/>
                <a:ea typeface="芫荽 0.92" pitchFamily="2" charset="-120"/>
                <a:cs typeface="芫荽 0.92" pitchFamily="2" charset="-120"/>
              </a:rPr>
              <a:t>need apply </a:t>
            </a:r>
            <a:r>
              <a:rPr lang="en-US" altLang="zh-TW" sz="2000" b="1" dirty="0" err="1">
                <a:solidFill>
                  <a:srgbClr val="EDECDF">
                    <a:lumMod val="10000"/>
                  </a:srgbClr>
                </a:solidFill>
                <a:latin typeface="芫荽 0.92" pitchFamily="2" charset="-120"/>
                <a:ea typeface="芫荽 0.92" pitchFamily="2" charset="-120"/>
                <a:cs typeface="芫荽 0.92" pitchFamily="2" charset="-120"/>
              </a:rPr>
              <a:t>UserDMA</a:t>
            </a:r>
            <a:r>
              <a:rPr lang="en-US" altLang="zh-TW" sz="2000" b="1" dirty="0">
                <a:solidFill>
                  <a:srgbClr val="EDECDF">
                    <a:lumMod val="10000"/>
                  </a:srgbClr>
                </a:solidFill>
                <a:latin typeface="芫荽 0.92" pitchFamily="2" charset="-120"/>
                <a:ea typeface="芫荽 0.92" pitchFamily="2" charset="-120"/>
                <a:cs typeface="芫荽 0.92" pitchFamily="2" charset="-120"/>
              </a:rPr>
              <a:t> to set feed input data and dump the output data</a:t>
            </a:r>
          </a:p>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Here is the process to add </a:t>
            </a:r>
            <a:r>
              <a:rPr lang="en-US" altLang="zh-TW" sz="2000" b="1" dirty="0" err="1">
                <a:solidFill>
                  <a:srgbClr val="EDECDF">
                    <a:lumMod val="10000"/>
                  </a:srgbClr>
                </a:solidFill>
                <a:latin typeface="芫荽 0.92" pitchFamily="2" charset="-120"/>
                <a:ea typeface="芫荽 0.92" pitchFamily="2" charset="-120"/>
                <a:cs typeface="芫荽 0.92" pitchFamily="2" charset="-120"/>
              </a:rPr>
              <a:t>userDMA</a:t>
            </a:r>
            <a:r>
              <a:rPr lang="en-US" altLang="zh-TW" sz="2000" b="1" dirty="0">
                <a:solidFill>
                  <a:srgbClr val="EDECDF">
                    <a:lumMod val="10000"/>
                  </a:srgbClr>
                </a:solidFill>
                <a:latin typeface="芫荽 0.92" pitchFamily="2" charset="-120"/>
                <a:ea typeface="芫荽 0.92" pitchFamily="2" charset="-120"/>
                <a:cs typeface="芫荽 0.92" pitchFamily="2" charset="-120"/>
              </a:rPr>
              <a:t> </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Assign address to config </a:t>
            </a:r>
            <a:r>
              <a:rPr lang="en-US" altLang="zh-TW" sz="2000" b="1" dirty="0" err="1">
                <a:solidFill>
                  <a:srgbClr val="EDECDF">
                    <a:lumMod val="10000"/>
                  </a:srgbClr>
                </a:solidFill>
                <a:latin typeface="芫荽 0.92" pitchFamily="2" charset="-120"/>
                <a:ea typeface="芫荽 0.92" pitchFamily="2" charset="-120"/>
                <a:cs typeface="芫荽 0.92" pitchFamily="2" charset="-120"/>
              </a:rPr>
              <a:t>userDMA</a:t>
            </a:r>
            <a:endParaRPr lang="en-US" altLang="zh-TW" sz="2000" b="1"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Connect the </a:t>
            </a:r>
            <a:r>
              <a:rPr lang="en-US" altLang="zh-TW" sz="2000" b="1" dirty="0" err="1">
                <a:solidFill>
                  <a:srgbClr val="EDECDF">
                    <a:lumMod val="10000"/>
                  </a:srgbClr>
                </a:solidFill>
                <a:latin typeface="芫荽 0.92" pitchFamily="2" charset="-120"/>
                <a:ea typeface="芫荽 0.92" pitchFamily="2" charset="-120"/>
                <a:cs typeface="芫荽 0.92" pitchFamily="2" charset="-120"/>
              </a:rPr>
              <a:t>userDMA</a:t>
            </a:r>
            <a:r>
              <a:rPr lang="en-US" altLang="zh-TW" sz="2000" b="1" dirty="0">
                <a:solidFill>
                  <a:srgbClr val="EDECDF">
                    <a:lumMod val="10000"/>
                  </a:srgbClr>
                </a:solidFill>
                <a:latin typeface="芫荽 0.92" pitchFamily="2" charset="-120"/>
                <a:ea typeface="芫荽 0.92" pitchFamily="2" charset="-120"/>
                <a:cs typeface="芫荽 0.92" pitchFamily="2" charset="-120"/>
              </a:rPr>
              <a:t> to memory interface (for stream in/out interface)</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Connect the </a:t>
            </a:r>
            <a:r>
              <a:rPr lang="en-US" altLang="zh-TW" sz="2000" b="1" dirty="0" err="1">
                <a:solidFill>
                  <a:srgbClr val="EDECDF">
                    <a:lumMod val="10000"/>
                  </a:srgbClr>
                </a:solidFill>
                <a:latin typeface="芫荽 0.92" pitchFamily="2" charset="-120"/>
                <a:ea typeface="芫荽 0.92" pitchFamily="2" charset="-120"/>
                <a:cs typeface="芫荽 0.92" pitchFamily="2" charset="-120"/>
              </a:rPr>
              <a:t>stream_in</a:t>
            </a:r>
            <a:r>
              <a:rPr lang="en-US" altLang="zh-TW" sz="2000" b="1" dirty="0">
                <a:solidFill>
                  <a:srgbClr val="EDECDF">
                    <a:lumMod val="10000"/>
                  </a:srgbClr>
                </a:solidFill>
                <a:latin typeface="芫荽 0.92" pitchFamily="2" charset="-120"/>
                <a:ea typeface="芫荽 0.92" pitchFamily="2" charset="-120"/>
                <a:cs typeface="芫荽 0.92" pitchFamily="2" charset="-120"/>
              </a:rPr>
              <a:t> data for our user project</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Read the </a:t>
            </a:r>
            <a:r>
              <a:rPr lang="en-US" altLang="zh-TW" sz="2000" b="1" dirty="0" err="1">
                <a:solidFill>
                  <a:srgbClr val="EDECDF">
                    <a:lumMod val="10000"/>
                  </a:srgbClr>
                </a:solidFill>
                <a:latin typeface="芫荽 0.92" pitchFamily="2" charset="-120"/>
                <a:ea typeface="芫荽 0.92" pitchFamily="2" charset="-120"/>
                <a:cs typeface="芫荽 0.92" pitchFamily="2" charset="-120"/>
              </a:rPr>
              <a:t>stream_out</a:t>
            </a:r>
            <a:r>
              <a:rPr lang="en-US" altLang="zh-TW" sz="2000" b="1" dirty="0">
                <a:solidFill>
                  <a:srgbClr val="EDECDF">
                    <a:lumMod val="10000"/>
                  </a:srgbClr>
                </a:solidFill>
                <a:latin typeface="芫荽 0.92" pitchFamily="2" charset="-120"/>
                <a:ea typeface="芫荽 0.92" pitchFamily="2" charset="-120"/>
                <a:cs typeface="芫荽 0.92" pitchFamily="2" charset="-120"/>
              </a:rPr>
              <a:t> data to dump the result</a:t>
            </a:r>
          </a:p>
          <a:p>
            <a:pPr marL="800100" lvl="1" indent="-342900">
              <a:lnSpc>
                <a:spcPct val="150000"/>
              </a:lnSpc>
              <a:buFont typeface="Wingdings" panose="05000000000000000000" pitchFamily="2" charset="2"/>
              <a:buChar char="Ø"/>
            </a:pPr>
            <a:endParaRPr lang="en-US" altLang="zh-TW" sz="2000" b="1" dirty="0">
              <a:solidFill>
                <a:srgbClr val="EDECDF">
                  <a:lumMod val="10000"/>
                </a:srgbClr>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a:solidFill>
                  <a:schemeClr val="tx1">
                    <a:lumMod val="75000"/>
                    <a:lumOff val="25000"/>
                  </a:schemeClr>
                </a:solidFill>
                <a:ea typeface="芫荽 0.92" pitchFamily="2" charset="-120"/>
                <a:cs typeface="芫荽 0.92" pitchFamily="2" charset="-120"/>
              </a:rPr>
              <a:t>FSIC-FPGA validation</a:t>
            </a:r>
          </a:p>
        </p:txBody>
      </p:sp>
    </p:spTree>
    <p:extLst>
      <p:ext uri="{BB962C8B-B14F-4D97-AF65-F5344CB8AC3E}">
        <p14:creationId xmlns:p14="http://schemas.microsoft.com/office/powerpoint/2010/main" val="190490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a:t>
            </a:r>
            <a:r>
              <a:rPr lang="en-US" altLang="zh-TW" sz="4000" dirty="0">
                <a:solidFill>
                  <a:schemeClr val="tx1">
                    <a:lumMod val="75000"/>
                    <a:lumOff val="25000"/>
                  </a:schemeClr>
                </a:solidFill>
                <a:ea typeface="芫荽 0.92" pitchFamily="2" charset="-120"/>
                <a:cs typeface="芫荽 0.92" pitchFamily="2" charset="-120"/>
              </a:rPr>
              <a:t>address for </a:t>
            </a:r>
            <a:r>
              <a:rPr lang="en-US" altLang="zh-TW" sz="4000" dirty="0" err="1">
                <a:solidFill>
                  <a:schemeClr val="tx1">
                    <a:lumMod val="75000"/>
                    <a:lumOff val="25000"/>
                  </a:schemeClr>
                </a:solidFill>
                <a:ea typeface="芫荽 0.92" pitchFamily="2" charset="-120"/>
                <a:cs typeface="芫荽 0.92" pitchFamily="2" charset="-120"/>
              </a:rPr>
              <a:t>userDMA</a:t>
            </a:r>
            <a:endParaRPr lang="en-US" altLang="zh-TW" sz="4000" dirty="0">
              <a:solidFill>
                <a:schemeClr val="tx1">
                  <a:lumMod val="75000"/>
                  <a:lumOff val="25000"/>
                </a:schemeClr>
              </a:solidFill>
              <a:ea typeface="芫荽 0.92" pitchFamily="2" charset="-120"/>
              <a:cs typeface="芫荽 0.92" pitchFamily="2" charset="-120"/>
            </a:endParaRPr>
          </a:p>
        </p:txBody>
      </p:sp>
      <p:pic>
        <p:nvPicPr>
          <p:cNvPr id="5" name="圖片 4">
            <a:extLst>
              <a:ext uri="{FF2B5EF4-FFF2-40B4-BE49-F238E27FC236}">
                <a16:creationId xmlns:a16="http://schemas.microsoft.com/office/drawing/2014/main" id="{53C5769F-FD5B-46D5-B780-2DF501518158}"/>
              </a:ext>
            </a:extLst>
          </p:cNvPr>
          <p:cNvPicPr>
            <a:picLocks noChangeAspect="1"/>
          </p:cNvPicPr>
          <p:nvPr/>
        </p:nvPicPr>
        <p:blipFill>
          <a:blip r:embed="rId3"/>
          <a:stretch>
            <a:fillRect/>
          </a:stretch>
        </p:blipFill>
        <p:spPr>
          <a:xfrm>
            <a:off x="2647457" y="1472913"/>
            <a:ext cx="6897081" cy="2750009"/>
          </a:xfrm>
          <a:prstGeom prst="rect">
            <a:avLst/>
          </a:prstGeom>
        </p:spPr>
      </p:pic>
      <p:pic>
        <p:nvPicPr>
          <p:cNvPr id="4" name="圖片 3">
            <a:extLst>
              <a:ext uri="{FF2B5EF4-FFF2-40B4-BE49-F238E27FC236}">
                <a16:creationId xmlns:a16="http://schemas.microsoft.com/office/drawing/2014/main" id="{5C5B36EA-FD64-42CD-B59D-391A01EB81A3}"/>
              </a:ext>
            </a:extLst>
          </p:cNvPr>
          <p:cNvPicPr>
            <a:picLocks noChangeAspect="1"/>
          </p:cNvPicPr>
          <p:nvPr/>
        </p:nvPicPr>
        <p:blipFill>
          <a:blip r:embed="rId4"/>
          <a:stretch>
            <a:fillRect/>
          </a:stretch>
        </p:blipFill>
        <p:spPr>
          <a:xfrm>
            <a:off x="1718650" y="4617243"/>
            <a:ext cx="8754697" cy="238158"/>
          </a:xfrm>
          <a:prstGeom prst="rect">
            <a:avLst/>
          </a:prstGeom>
        </p:spPr>
      </p:pic>
    </p:spTree>
    <p:extLst>
      <p:ext uri="{BB962C8B-B14F-4D97-AF65-F5344CB8AC3E}">
        <p14:creationId xmlns:p14="http://schemas.microsoft.com/office/powerpoint/2010/main" val="11201374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a:solidFill>
                  <a:schemeClr val="tx1">
                    <a:lumMod val="75000"/>
                    <a:lumOff val="25000"/>
                  </a:schemeClr>
                </a:solidFill>
                <a:ea typeface="芫荽 0.92" pitchFamily="2" charset="-120"/>
                <a:cs typeface="芫荽 0.92" pitchFamily="2" charset="-120"/>
              </a:rPr>
              <a:t>Connect to memory interface </a:t>
            </a:r>
          </a:p>
        </p:txBody>
      </p:sp>
      <p:pic>
        <p:nvPicPr>
          <p:cNvPr id="6" name="圖片 5">
            <a:extLst>
              <a:ext uri="{FF2B5EF4-FFF2-40B4-BE49-F238E27FC236}">
                <a16:creationId xmlns:a16="http://schemas.microsoft.com/office/drawing/2014/main" id="{B20AFA14-C0B3-4920-AB28-3D41670D3EE2}"/>
              </a:ext>
            </a:extLst>
          </p:cNvPr>
          <p:cNvPicPr>
            <a:picLocks noChangeAspect="1"/>
          </p:cNvPicPr>
          <p:nvPr/>
        </p:nvPicPr>
        <p:blipFill>
          <a:blip r:embed="rId3"/>
          <a:stretch>
            <a:fillRect/>
          </a:stretch>
        </p:blipFill>
        <p:spPr>
          <a:xfrm>
            <a:off x="2949358" y="1542787"/>
            <a:ext cx="6563641" cy="3772426"/>
          </a:xfrm>
          <a:prstGeom prst="rect">
            <a:avLst/>
          </a:prstGeom>
        </p:spPr>
      </p:pic>
    </p:spTree>
    <p:extLst>
      <p:ext uri="{BB962C8B-B14F-4D97-AF65-F5344CB8AC3E}">
        <p14:creationId xmlns:p14="http://schemas.microsoft.com/office/powerpoint/2010/main" val="2361888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err="1">
                <a:solidFill>
                  <a:schemeClr val="tx1">
                    <a:lumMod val="75000"/>
                    <a:lumOff val="25000"/>
                  </a:schemeClr>
                </a:solidFill>
                <a:ea typeface="芫荽 0.92" pitchFamily="2" charset="-120"/>
                <a:cs typeface="芫荽 0.92" pitchFamily="2" charset="-120"/>
              </a:rPr>
              <a:t>stream_in</a:t>
            </a:r>
            <a:r>
              <a:rPr lang="en-US" altLang="zh-TW" sz="4000" dirty="0">
                <a:solidFill>
                  <a:schemeClr val="tx1">
                    <a:lumMod val="75000"/>
                    <a:lumOff val="25000"/>
                  </a:schemeClr>
                </a:solidFill>
                <a:ea typeface="芫荽 0.92" pitchFamily="2" charset="-120"/>
                <a:cs typeface="芫荽 0.92" pitchFamily="2" charset="-120"/>
              </a:rPr>
              <a:t> for </a:t>
            </a:r>
            <a:r>
              <a:rPr lang="en-US" altLang="zh-TW" sz="4000" dirty="0" err="1">
                <a:solidFill>
                  <a:schemeClr val="tx1">
                    <a:lumMod val="75000"/>
                    <a:lumOff val="25000"/>
                  </a:schemeClr>
                </a:solidFill>
                <a:ea typeface="芫荽 0.92" pitchFamily="2" charset="-120"/>
                <a:cs typeface="芫荽 0.92" pitchFamily="2" charset="-120"/>
              </a:rPr>
              <a:t>user_project</a:t>
            </a:r>
            <a:endParaRPr lang="en-US" altLang="zh-TW" sz="4000" dirty="0">
              <a:solidFill>
                <a:schemeClr val="tx1">
                  <a:lumMod val="75000"/>
                  <a:lumOff val="25000"/>
                </a:schemeClr>
              </a:solidFill>
              <a:ea typeface="芫荽 0.92" pitchFamily="2" charset="-120"/>
              <a:cs typeface="芫荽 0.92" pitchFamily="2" charset="-120"/>
            </a:endParaRPr>
          </a:p>
        </p:txBody>
      </p:sp>
      <p:pic>
        <p:nvPicPr>
          <p:cNvPr id="2" name="圖片 1">
            <a:extLst>
              <a:ext uri="{FF2B5EF4-FFF2-40B4-BE49-F238E27FC236}">
                <a16:creationId xmlns:a16="http://schemas.microsoft.com/office/drawing/2014/main" id="{1C3CE78E-8B10-4F21-8B90-1E6CA8B0C654}"/>
              </a:ext>
            </a:extLst>
          </p:cNvPr>
          <p:cNvPicPr>
            <a:picLocks noChangeAspect="1"/>
          </p:cNvPicPr>
          <p:nvPr/>
        </p:nvPicPr>
        <p:blipFill>
          <a:blip r:embed="rId3"/>
          <a:stretch>
            <a:fillRect/>
          </a:stretch>
        </p:blipFill>
        <p:spPr>
          <a:xfrm>
            <a:off x="3073201" y="1083074"/>
            <a:ext cx="6315956" cy="5010849"/>
          </a:xfrm>
          <a:prstGeom prst="rect">
            <a:avLst/>
          </a:prstGeom>
        </p:spPr>
      </p:pic>
    </p:spTree>
    <p:extLst>
      <p:ext uri="{BB962C8B-B14F-4D97-AF65-F5344CB8AC3E}">
        <p14:creationId xmlns:p14="http://schemas.microsoft.com/office/powerpoint/2010/main" val="32699082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err="1">
                <a:solidFill>
                  <a:schemeClr val="tx1">
                    <a:lumMod val="75000"/>
                    <a:lumOff val="25000"/>
                  </a:schemeClr>
                </a:solidFill>
                <a:ea typeface="芫荽 0.92" pitchFamily="2" charset="-120"/>
                <a:cs typeface="芫荽 0.92" pitchFamily="2" charset="-120"/>
              </a:rPr>
              <a:t>stream_out</a:t>
            </a:r>
            <a:r>
              <a:rPr lang="en-US" altLang="zh-TW" sz="4000" dirty="0">
                <a:solidFill>
                  <a:schemeClr val="tx1">
                    <a:lumMod val="75000"/>
                    <a:lumOff val="25000"/>
                  </a:schemeClr>
                </a:solidFill>
                <a:ea typeface="芫荽 0.92" pitchFamily="2" charset="-120"/>
                <a:cs typeface="芫荽 0.92" pitchFamily="2" charset="-120"/>
              </a:rPr>
              <a:t> dump result</a:t>
            </a:r>
          </a:p>
        </p:txBody>
      </p:sp>
      <p:pic>
        <p:nvPicPr>
          <p:cNvPr id="2" name="圖片 1">
            <a:extLst>
              <a:ext uri="{FF2B5EF4-FFF2-40B4-BE49-F238E27FC236}">
                <a16:creationId xmlns:a16="http://schemas.microsoft.com/office/drawing/2014/main" id="{4A70D7FA-4375-4958-9391-6A397B0346C6}"/>
              </a:ext>
            </a:extLst>
          </p:cNvPr>
          <p:cNvPicPr>
            <a:picLocks noChangeAspect="1"/>
          </p:cNvPicPr>
          <p:nvPr/>
        </p:nvPicPr>
        <p:blipFill>
          <a:blip r:embed="rId3"/>
          <a:stretch>
            <a:fillRect/>
          </a:stretch>
        </p:blipFill>
        <p:spPr>
          <a:xfrm>
            <a:off x="3233338" y="1833340"/>
            <a:ext cx="5725324" cy="3191320"/>
          </a:xfrm>
          <a:prstGeom prst="rect">
            <a:avLst/>
          </a:prstGeom>
        </p:spPr>
      </p:pic>
    </p:spTree>
    <p:extLst>
      <p:ext uri="{BB962C8B-B14F-4D97-AF65-F5344CB8AC3E}">
        <p14:creationId xmlns:p14="http://schemas.microsoft.com/office/powerpoint/2010/main" val="1458351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15819" y="1084897"/>
            <a:ext cx="10560361" cy="475515"/>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After generating bitstream, we upload the following items to </a:t>
            </a:r>
            <a:r>
              <a:rPr lang="en-US" altLang="zh-TW" sz="2000" b="1" dirty="0" err="1">
                <a:solidFill>
                  <a:srgbClr val="EDECDF">
                    <a:lumMod val="10000"/>
                  </a:srgbClr>
                </a:solidFill>
                <a:latin typeface="芫荽 0.92" pitchFamily="2" charset="-120"/>
                <a:ea typeface="芫荽 0.92" pitchFamily="2" charset="-120"/>
                <a:cs typeface="芫荽 0.92" pitchFamily="2" charset="-120"/>
              </a:rPr>
              <a:t>onlineFPGA</a:t>
            </a:r>
            <a:r>
              <a:rPr lang="en-US" altLang="zh-TW" sz="2000" b="1"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a:solidFill>
                  <a:schemeClr val="tx1">
                    <a:lumMod val="75000"/>
                    <a:lumOff val="25000"/>
                  </a:schemeClr>
                </a:solidFill>
                <a:ea typeface="芫荽 0.92" pitchFamily="2" charset="-120"/>
                <a:cs typeface="芫荽 0.92" pitchFamily="2" charset="-120"/>
              </a:rPr>
              <a:t>FSIC-FPGA validation</a:t>
            </a:r>
          </a:p>
        </p:txBody>
      </p:sp>
      <p:sp>
        <p:nvSpPr>
          <p:cNvPr id="5" name="矩形 4">
            <a:extLst>
              <a:ext uri="{FF2B5EF4-FFF2-40B4-BE49-F238E27FC236}">
                <a16:creationId xmlns:a16="http://schemas.microsoft.com/office/drawing/2014/main" id="{212BF98C-6FE5-499F-AC53-A135C7EAE462}"/>
              </a:ext>
            </a:extLst>
          </p:cNvPr>
          <p:cNvSpPr/>
          <p:nvPr/>
        </p:nvSpPr>
        <p:spPr>
          <a:xfrm>
            <a:off x="1125779" y="1678444"/>
            <a:ext cx="10210800" cy="2308324"/>
          </a:xfrm>
          <a:prstGeom prst="rect">
            <a:avLst/>
          </a:prstGeom>
        </p:spPr>
        <p:txBody>
          <a:bodyPr wrap="square">
            <a:spAutoFit/>
          </a:bodyPr>
          <a:lstStyle/>
          <a:p>
            <a:pPr marL="342900" indent="-342900">
              <a:buFont typeface="+mj-lt"/>
              <a:buAutoNum type="arabicPeriod"/>
            </a:pPr>
            <a:r>
              <a:rPr lang="en-US" altLang="zh-TW" dirty="0" err="1"/>
              <a:t>caravel_fpga.bit</a:t>
            </a:r>
            <a:endParaRPr lang="en-US" altLang="zh-TW" dirty="0"/>
          </a:p>
          <a:p>
            <a:pPr marL="342900" indent="-342900">
              <a:buFont typeface="+mj-lt"/>
              <a:buAutoNum type="arabicPeriod"/>
            </a:pPr>
            <a:r>
              <a:rPr lang="en-US" altLang="zh-TW" dirty="0" err="1"/>
              <a:t>caravel_fpga.hwh</a:t>
            </a:r>
            <a:endParaRPr lang="en-US" altLang="zh-TW" dirty="0"/>
          </a:p>
          <a:p>
            <a:pPr marL="342900" indent="-342900">
              <a:buFont typeface="+mj-lt"/>
              <a:buAutoNum type="arabicPeriod"/>
            </a:pPr>
            <a:r>
              <a:rPr lang="en-US" altLang="zh-TW" dirty="0" err="1"/>
              <a:t>fsic.hex</a:t>
            </a:r>
            <a:endParaRPr lang="en-US" altLang="zh-TW" dirty="0"/>
          </a:p>
          <a:p>
            <a:pPr marL="342900" indent="-342900">
              <a:buFont typeface="+mj-lt"/>
              <a:buAutoNum type="arabicPeriod"/>
            </a:pPr>
            <a:r>
              <a:rPr lang="en-US" altLang="zh-TW" dirty="0" err="1"/>
              <a:t>caravel_fpga_fsic.ipynb</a:t>
            </a:r>
            <a:endParaRPr lang="en-US" altLang="zh-TW" dirty="0"/>
          </a:p>
          <a:p>
            <a:pPr marL="342900" indent="-342900">
              <a:buFont typeface="+mj-lt"/>
              <a:buAutoNum type="arabicPeriod"/>
            </a:pPr>
            <a:r>
              <a:rPr lang="en-US" altLang="zh-TW" dirty="0"/>
              <a:t>frame1.hex</a:t>
            </a:r>
          </a:p>
          <a:p>
            <a:pPr marL="342900" indent="-342900">
              <a:buFont typeface="+mj-lt"/>
              <a:buAutoNum type="arabicPeriod"/>
            </a:pPr>
            <a:r>
              <a:rPr lang="en-US" altLang="zh-TW" dirty="0"/>
              <a:t>frame2.hex</a:t>
            </a:r>
          </a:p>
          <a:p>
            <a:pPr marL="342900" indent="-342900">
              <a:buFont typeface="+mj-lt"/>
              <a:buAutoNum type="arabicPeriod"/>
            </a:pPr>
            <a:r>
              <a:rPr lang="en-US" altLang="zh-TW" dirty="0"/>
              <a:t>frame3.hex</a:t>
            </a:r>
          </a:p>
          <a:p>
            <a:pPr marL="342900" indent="-342900">
              <a:buFont typeface="+mj-lt"/>
              <a:buAutoNum type="arabicPeriod"/>
            </a:pPr>
            <a:r>
              <a:rPr lang="en-US" altLang="zh-TW" dirty="0"/>
              <a:t>frame4.hex</a:t>
            </a:r>
            <a:endParaRPr lang="zh-TW" altLang="en-US" dirty="0"/>
          </a:p>
        </p:txBody>
      </p:sp>
      <p:pic>
        <p:nvPicPr>
          <p:cNvPr id="7" name="圖片 6">
            <a:extLst>
              <a:ext uri="{FF2B5EF4-FFF2-40B4-BE49-F238E27FC236}">
                <a16:creationId xmlns:a16="http://schemas.microsoft.com/office/drawing/2014/main" id="{164DD026-A988-4385-87AC-4348707BF401}"/>
              </a:ext>
            </a:extLst>
          </p:cNvPr>
          <p:cNvPicPr>
            <a:picLocks noChangeAspect="1"/>
          </p:cNvPicPr>
          <p:nvPr/>
        </p:nvPicPr>
        <p:blipFill>
          <a:blip r:embed="rId3"/>
          <a:stretch>
            <a:fillRect/>
          </a:stretch>
        </p:blipFill>
        <p:spPr>
          <a:xfrm>
            <a:off x="4499982" y="3294110"/>
            <a:ext cx="7011378" cy="3639058"/>
          </a:xfrm>
          <a:prstGeom prst="rect">
            <a:avLst/>
          </a:prstGeom>
        </p:spPr>
      </p:pic>
    </p:spTree>
    <p:extLst>
      <p:ext uri="{BB962C8B-B14F-4D97-AF65-F5344CB8AC3E}">
        <p14:creationId xmlns:p14="http://schemas.microsoft.com/office/powerpoint/2010/main" val="1697717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15819" y="1084897"/>
            <a:ext cx="10560361" cy="937180"/>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The running result was:</a:t>
            </a:r>
          </a:p>
          <a:p>
            <a:pPr marL="914400" lvl="1" indent="-457200">
              <a:lnSpc>
                <a:spcPct val="150000"/>
              </a:lnSpc>
              <a:buFont typeface="+mj-lt"/>
              <a:buAutoNum type="arabicPeriod"/>
            </a:pPr>
            <a:r>
              <a:rPr lang="en-US" altLang="zh-TW" sz="2000" b="1" dirty="0">
                <a:solidFill>
                  <a:srgbClr val="EDECDF">
                    <a:lumMod val="10000"/>
                  </a:srgbClr>
                </a:solidFill>
                <a:latin typeface="芫荽 0.92" pitchFamily="2" charset="-120"/>
                <a:ea typeface="芫荽 0.92" pitchFamily="2" charset="-120"/>
                <a:cs typeface="芫荽 0.92" pitchFamily="2" charset="-120"/>
              </a:rPr>
              <a:t>Choose user project 2 (</a:t>
            </a:r>
            <a:r>
              <a:rPr lang="en-US" altLang="zh-TW" sz="2000" b="1" dirty="0" err="1">
                <a:solidFill>
                  <a:srgbClr val="EDECDF">
                    <a:lumMod val="10000"/>
                  </a:srgbClr>
                </a:solidFill>
                <a:latin typeface="芫荽 0.92" pitchFamily="2" charset="-120"/>
                <a:ea typeface="芫荽 0.92" pitchFamily="2" charset="-120"/>
                <a:cs typeface="芫荽 0.92" pitchFamily="2" charset="-120"/>
              </a:rPr>
              <a:t>OpticalFlow</a:t>
            </a:r>
            <a:r>
              <a:rPr lang="en-US" altLang="zh-TW" sz="2000" b="1" dirty="0">
                <a:solidFill>
                  <a:srgbClr val="EDECDF">
                    <a:lumMod val="10000"/>
                  </a:srgbClr>
                </a:solidFill>
                <a:latin typeface="芫荽 0.92" pitchFamily="2" charset="-120"/>
                <a:ea typeface="芫荽 0.92" pitchFamily="2" charset="-120"/>
                <a:cs typeface="芫荽 0.92" pitchFamily="2" charset="-120"/>
              </a:rPr>
              <a:t> IP):</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a:solidFill>
                  <a:schemeClr val="tx1">
                    <a:lumMod val="75000"/>
                    <a:lumOff val="25000"/>
                  </a:schemeClr>
                </a:solidFill>
                <a:ea typeface="芫荽 0.92" pitchFamily="2" charset="-120"/>
                <a:cs typeface="芫荽 0.92" pitchFamily="2" charset="-120"/>
              </a:rPr>
              <a:t>FSIC-FPGA validation</a:t>
            </a:r>
          </a:p>
        </p:txBody>
      </p:sp>
      <p:pic>
        <p:nvPicPr>
          <p:cNvPr id="7" name="圖片 6">
            <a:extLst>
              <a:ext uri="{FF2B5EF4-FFF2-40B4-BE49-F238E27FC236}">
                <a16:creationId xmlns:a16="http://schemas.microsoft.com/office/drawing/2014/main" id="{164DD026-A988-4385-87AC-4348707BF401}"/>
              </a:ext>
            </a:extLst>
          </p:cNvPr>
          <p:cNvPicPr>
            <a:picLocks noChangeAspect="1"/>
          </p:cNvPicPr>
          <p:nvPr/>
        </p:nvPicPr>
        <p:blipFill>
          <a:blip r:embed="rId3"/>
          <a:stretch>
            <a:fillRect/>
          </a:stretch>
        </p:blipFill>
        <p:spPr>
          <a:xfrm>
            <a:off x="2277482" y="2252710"/>
            <a:ext cx="7011378" cy="3639058"/>
          </a:xfrm>
          <a:prstGeom prst="rect">
            <a:avLst/>
          </a:prstGeom>
        </p:spPr>
      </p:pic>
    </p:spTree>
    <p:extLst>
      <p:ext uri="{BB962C8B-B14F-4D97-AF65-F5344CB8AC3E}">
        <p14:creationId xmlns:p14="http://schemas.microsoft.com/office/powerpoint/2010/main" val="28471129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15819" y="1084897"/>
            <a:ext cx="10560361" cy="937180"/>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The running result was:</a:t>
            </a:r>
          </a:p>
          <a:p>
            <a:pPr marL="914400" lvl="1" indent="-457200">
              <a:lnSpc>
                <a:spcPct val="150000"/>
              </a:lnSpc>
              <a:buFont typeface="+mj-lt"/>
              <a:buAutoNum type="arabicPeriod" startAt="2"/>
            </a:pPr>
            <a:r>
              <a:rPr lang="en-US" altLang="zh-TW" sz="2000" b="1" dirty="0">
                <a:solidFill>
                  <a:srgbClr val="EDECDF">
                    <a:lumMod val="10000"/>
                  </a:srgbClr>
                </a:solidFill>
                <a:latin typeface="芫荽 0.92" pitchFamily="2" charset="-120"/>
                <a:ea typeface="芫荽 0.92" pitchFamily="2" charset="-120"/>
                <a:cs typeface="芫荽 0.92" pitchFamily="2" charset="-120"/>
              </a:rPr>
              <a:t>Output: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a:solidFill>
                  <a:schemeClr val="tx1">
                    <a:lumMod val="75000"/>
                    <a:lumOff val="25000"/>
                  </a:schemeClr>
                </a:solidFill>
                <a:ea typeface="芫荽 0.92" pitchFamily="2" charset="-120"/>
                <a:cs typeface="芫荽 0.92" pitchFamily="2" charset="-120"/>
              </a:rPr>
              <a:t>FSIC-FPGA validation</a:t>
            </a:r>
          </a:p>
        </p:txBody>
      </p:sp>
      <p:pic>
        <p:nvPicPr>
          <p:cNvPr id="4" name="圖片 3">
            <a:extLst>
              <a:ext uri="{FF2B5EF4-FFF2-40B4-BE49-F238E27FC236}">
                <a16:creationId xmlns:a16="http://schemas.microsoft.com/office/drawing/2014/main" id="{DF52E5A3-9102-44A1-8A1F-E6812919B492}"/>
              </a:ext>
            </a:extLst>
          </p:cNvPr>
          <p:cNvPicPr>
            <a:picLocks noChangeAspect="1"/>
          </p:cNvPicPr>
          <p:nvPr/>
        </p:nvPicPr>
        <p:blipFill rotWithShape="1">
          <a:blip r:embed="rId3"/>
          <a:srcRect t="20356" b="49459"/>
          <a:stretch/>
        </p:blipFill>
        <p:spPr>
          <a:xfrm>
            <a:off x="950999" y="2424750"/>
            <a:ext cx="4573501" cy="3742053"/>
          </a:xfrm>
          <a:prstGeom prst="rect">
            <a:avLst/>
          </a:prstGeom>
        </p:spPr>
      </p:pic>
      <p:pic>
        <p:nvPicPr>
          <p:cNvPr id="5" name="圖片 4">
            <a:extLst>
              <a:ext uri="{FF2B5EF4-FFF2-40B4-BE49-F238E27FC236}">
                <a16:creationId xmlns:a16="http://schemas.microsoft.com/office/drawing/2014/main" id="{BB0A7740-3DE0-4261-A313-7CC04A3C413E}"/>
              </a:ext>
            </a:extLst>
          </p:cNvPr>
          <p:cNvPicPr>
            <a:picLocks noChangeAspect="1"/>
          </p:cNvPicPr>
          <p:nvPr/>
        </p:nvPicPr>
        <p:blipFill>
          <a:blip r:embed="rId4"/>
          <a:stretch>
            <a:fillRect/>
          </a:stretch>
        </p:blipFill>
        <p:spPr>
          <a:xfrm>
            <a:off x="6667501" y="1074309"/>
            <a:ext cx="4573499" cy="5579499"/>
          </a:xfrm>
          <a:prstGeom prst="rect">
            <a:avLst/>
          </a:prstGeom>
        </p:spPr>
      </p:pic>
    </p:spTree>
    <p:extLst>
      <p:ext uri="{BB962C8B-B14F-4D97-AF65-F5344CB8AC3E}">
        <p14:creationId xmlns:p14="http://schemas.microsoft.com/office/powerpoint/2010/main" val="2538135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9" name="矩形: 圓角 8">
            <a:extLst>
              <a:ext uri="{FF2B5EF4-FFF2-40B4-BE49-F238E27FC236}">
                <a16:creationId xmlns:a16="http://schemas.microsoft.com/office/drawing/2014/main" id="{2C514977-9210-4785-8B78-CDE0BAE03876}"/>
              </a:ext>
            </a:extLst>
          </p:cNvPr>
          <p:cNvSpPr/>
          <p:nvPr/>
        </p:nvSpPr>
        <p:spPr>
          <a:xfrm>
            <a:off x="1031003" y="1087665"/>
            <a:ext cx="10560361" cy="5404670"/>
          </a:xfrm>
          <a:prstGeom prst="roundRect">
            <a:avLst>
              <a:gd name="adj" fmla="val 8420"/>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p:pic>
        <p:nvPicPr>
          <p:cNvPr id="5" name="圖片 4">
            <a:extLst>
              <a:ext uri="{FF2B5EF4-FFF2-40B4-BE49-F238E27FC236}">
                <a16:creationId xmlns:a16="http://schemas.microsoft.com/office/drawing/2014/main" id="{EAAA90FB-1B03-40D9-BCE6-37079E631DD0}"/>
              </a:ext>
            </a:extLst>
          </p:cNvPr>
          <p:cNvPicPr>
            <a:picLocks noChangeAspect="1"/>
          </p:cNvPicPr>
          <p:nvPr/>
        </p:nvPicPr>
        <p:blipFill>
          <a:blip r:embed="rId3"/>
          <a:stretch>
            <a:fillRect/>
          </a:stretch>
        </p:blipFill>
        <p:spPr>
          <a:xfrm>
            <a:off x="1737282" y="1011465"/>
            <a:ext cx="9036948" cy="4977517"/>
          </a:xfrm>
          <a:prstGeom prst="rect">
            <a:avLst/>
          </a:prstGeom>
        </p:spPr>
      </p:pic>
    </p:spTree>
    <p:extLst>
      <p:ext uri="{BB962C8B-B14F-4D97-AF65-F5344CB8AC3E}">
        <p14:creationId xmlns:p14="http://schemas.microsoft.com/office/powerpoint/2010/main" val="1008486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3" name="Google Shape;2090;p92">
            <a:extLst>
              <a:ext uri="{FF2B5EF4-FFF2-40B4-BE49-F238E27FC236}">
                <a16:creationId xmlns:a16="http://schemas.microsoft.com/office/drawing/2014/main" id="{5D6F5D53-5E0C-4569-96E5-089C52F343E4}"/>
              </a:ext>
            </a:extLst>
          </p:cNvPr>
          <p:cNvSpPr txBox="1">
            <a:spLocks/>
          </p:cNvSpPr>
          <p:nvPr/>
        </p:nvSpPr>
        <p:spPr>
          <a:xfrm>
            <a:off x="1228162" y="1540032"/>
            <a:ext cx="9735671" cy="377793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Hammersmith One"/>
              <a:buNone/>
              <a:defRPr sz="7200" b="1" i="0" u="none" strike="noStrike" cap="none">
                <a:solidFill>
                  <a:schemeClr val="accent2"/>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9pPr>
          </a:lstStyle>
          <a:p>
            <a:pPr>
              <a:lnSpc>
                <a:spcPct val="150000"/>
              </a:lnSpc>
            </a:pPr>
            <a:r>
              <a:rPr lang="en-US" altLang="zh-TW" dirty="0">
                <a:solidFill>
                  <a:srgbClr val="EDECDF">
                    <a:lumMod val="10000"/>
                  </a:srgbClr>
                </a:solidFill>
                <a:latin typeface="芫荽 0.92" pitchFamily="2" charset="-120"/>
                <a:ea typeface="芫荽 0.92" pitchFamily="2" charset="-120"/>
                <a:cs typeface="芫荽 0.92" pitchFamily="2" charset="-120"/>
              </a:rPr>
              <a:t>Performance</a:t>
            </a:r>
          </a:p>
        </p:txBody>
      </p:sp>
      <p:sp>
        <p:nvSpPr>
          <p:cNvPr id="4" name="Google Shape;2091;p92">
            <a:extLst>
              <a:ext uri="{FF2B5EF4-FFF2-40B4-BE49-F238E27FC236}">
                <a16:creationId xmlns:a16="http://schemas.microsoft.com/office/drawing/2014/main" id="{CE23EA88-714B-45CB-940A-7EB07F3CC819}"/>
              </a:ext>
            </a:extLst>
          </p:cNvPr>
          <p:cNvSpPr txBox="1">
            <a:spLocks/>
          </p:cNvSpPr>
          <p:nvPr/>
        </p:nvSpPr>
        <p:spPr>
          <a:xfrm>
            <a:off x="2692398" y="1371600"/>
            <a:ext cx="6807200" cy="1618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2000"/>
              <a:buFont typeface="Hammersmith One"/>
              <a:buNone/>
              <a:defRPr sz="100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12000"/>
              <a:buFont typeface="Hammersmith One"/>
              <a:buNone/>
              <a:tabLst/>
              <a:defRPr/>
            </a:pPr>
            <a:r>
              <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rPr>
              <a:t>0</a:t>
            </a:r>
            <a:r>
              <a:rPr kumimoji="0" lang="en-US" altLang="zh-TW" sz="10000" b="1" i="0" u="none" strike="noStrike" kern="0" cap="none" spc="0" normalizeH="0" baseline="0" noProof="0" dirty="0">
                <a:ln>
                  <a:noFill/>
                </a:ln>
                <a:solidFill>
                  <a:schemeClr val="accent1">
                    <a:lumMod val="50000"/>
                  </a:schemeClr>
                </a:solidFill>
                <a:effectLst/>
                <a:uLnTx/>
                <a:uFillTx/>
                <a:latin typeface="Hammersmith One"/>
                <a:sym typeface="Hammersmith One"/>
              </a:rPr>
              <a:t>5</a:t>
            </a:r>
            <a:endPar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endParaRPr>
          </a:p>
        </p:txBody>
      </p:sp>
    </p:spTree>
    <p:extLst>
      <p:ext uri="{BB962C8B-B14F-4D97-AF65-F5344CB8AC3E}">
        <p14:creationId xmlns:p14="http://schemas.microsoft.com/office/powerpoint/2010/main" val="5168607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348617" y="139471"/>
            <a:ext cx="11494765" cy="2459519"/>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II = 1, </a:t>
            </a:r>
            <a:r>
              <a:rPr lang="en-US" altLang="zh-TW" sz="2000" b="1" dirty="0" err="1">
                <a:solidFill>
                  <a:srgbClr val="000000"/>
                </a:solidFill>
                <a:latin typeface="芫荽 0.92" pitchFamily="2" charset="-120"/>
                <a:ea typeface="芫荽 0.92" pitchFamily="2" charset="-120"/>
                <a:cs typeface="芫荽 0.92" pitchFamily="2" charset="-120"/>
              </a:rPr>
              <a:t>flow_calc</a:t>
            </a:r>
            <a:r>
              <a:rPr lang="en-US" altLang="zh-TW" sz="2000" b="1" dirty="0">
                <a:solidFill>
                  <a:srgbClr val="000000"/>
                </a:solidFill>
                <a:latin typeface="芫荽 0.92" pitchFamily="2" charset="-120"/>
                <a:ea typeface="芫荽 0.92" pitchFamily="2" charset="-120"/>
                <a:cs typeface="芫荽 0.92" pitchFamily="2" charset="-120"/>
              </a:rPr>
              <a:t> II = 3, resource not available</a:t>
            </a: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II = 2, </a:t>
            </a:r>
            <a:r>
              <a:rPr lang="en-US" altLang="zh-TW" sz="2000" b="1" dirty="0" err="1">
                <a:solidFill>
                  <a:srgbClr val="000000"/>
                </a:solidFill>
                <a:latin typeface="芫荽 0.92" pitchFamily="2" charset="-120"/>
                <a:ea typeface="芫荽 0.92" pitchFamily="2" charset="-120"/>
                <a:cs typeface="芫荽 0.92" pitchFamily="2" charset="-120"/>
              </a:rPr>
              <a:t>flow_calc</a:t>
            </a:r>
            <a:r>
              <a:rPr lang="en-US" altLang="zh-TW" sz="2000" b="1" dirty="0">
                <a:solidFill>
                  <a:srgbClr val="000000"/>
                </a:solidFill>
                <a:latin typeface="芫荽 0.92" pitchFamily="2" charset="-120"/>
                <a:ea typeface="芫荽 0.92" pitchFamily="2" charset="-120"/>
                <a:cs typeface="芫荽 0.92" pitchFamily="2" charset="-120"/>
              </a:rPr>
              <a:t> didn</a:t>
            </a:r>
            <a:r>
              <a:rPr lang="en-US" altLang="zh-TW" sz="2000" b="1" dirty="0">
                <a:solidFill>
                  <a:srgbClr val="000000"/>
                </a:solidFill>
                <a:latin typeface="Hammersmith One"/>
                <a:ea typeface="芫荽 0.92" pitchFamily="2" charset="-120"/>
                <a:cs typeface="芫荽 0.92" pitchFamily="2" charset="-120"/>
              </a:rPr>
              <a:t>’</a:t>
            </a:r>
            <a:r>
              <a:rPr lang="en-US" altLang="zh-TW" sz="2000" b="1" dirty="0">
                <a:solidFill>
                  <a:srgbClr val="000000"/>
                </a:solidFill>
                <a:latin typeface="芫荽 0.92" pitchFamily="2" charset="-120"/>
                <a:ea typeface="芫荽 0.92" pitchFamily="2" charset="-120"/>
                <a:cs typeface="芫荽 0.92" pitchFamily="2" charset="-120"/>
              </a:rPr>
              <a:t>t  pipelined.</a:t>
            </a:r>
          </a:p>
        </p:txBody>
      </p:sp>
      <p:pic>
        <p:nvPicPr>
          <p:cNvPr id="6" name="圖片 5">
            <a:extLst>
              <a:ext uri="{FF2B5EF4-FFF2-40B4-BE49-F238E27FC236}">
                <a16:creationId xmlns:a16="http://schemas.microsoft.com/office/drawing/2014/main" id="{B8596D1F-8A4E-4032-BAF5-3ED154218D78}"/>
              </a:ext>
            </a:extLst>
          </p:cNvPr>
          <p:cNvPicPr>
            <a:picLocks noChangeAspect="1"/>
          </p:cNvPicPr>
          <p:nvPr/>
        </p:nvPicPr>
        <p:blipFill>
          <a:blip r:embed="rId3"/>
          <a:stretch>
            <a:fillRect/>
          </a:stretch>
        </p:blipFill>
        <p:spPr>
          <a:xfrm>
            <a:off x="1582210" y="6267368"/>
            <a:ext cx="8345065" cy="590632"/>
          </a:xfrm>
          <a:prstGeom prst="rect">
            <a:avLst/>
          </a:prstGeom>
        </p:spPr>
      </p:pic>
      <p:pic>
        <p:nvPicPr>
          <p:cNvPr id="7" name="圖片 6">
            <a:extLst>
              <a:ext uri="{FF2B5EF4-FFF2-40B4-BE49-F238E27FC236}">
                <a16:creationId xmlns:a16="http://schemas.microsoft.com/office/drawing/2014/main" id="{81BF65AD-E5DB-44D4-AAAA-9A26B1AC77D9}"/>
              </a:ext>
            </a:extLst>
          </p:cNvPr>
          <p:cNvPicPr>
            <a:picLocks noChangeAspect="1"/>
          </p:cNvPicPr>
          <p:nvPr/>
        </p:nvPicPr>
        <p:blipFill>
          <a:blip r:embed="rId4"/>
          <a:stretch>
            <a:fillRect/>
          </a:stretch>
        </p:blipFill>
        <p:spPr>
          <a:xfrm>
            <a:off x="1424889" y="916959"/>
            <a:ext cx="8659708" cy="990130"/>
          </a:xfrm>
          <a:prstGeom prst="rect">
            <a:avLst/>
          </a:prstGeom>
        </p:spPr>
      </p:pic>
      <p:pic>
        <p:nvPicPr>
          <p:cNvPr id="5" name="圖片 4">
            <a:extLst>
              <a:ext uri="{FF2B5EF4-FFF2-40B4-BE49-F238E27FC236}">
                <a16:creationId xmlns:a16="http://schemas.microsoft.com/office/drawing/2014/main" id="{15CE3420-A70E-470D-8245-AC68411DACD7}"/>
              </a:ext>
            </a:extLst>
          </p:cNvPr>
          <p:cNvPicPr>
            <a:picLocks noChangeAspect="1"/>
          </p:cNvPicPr>
          <p:nvPr/>
        </p:nvPicPr>
        <p:blipFill rotWithShape="1">
          <a:blip r:embed="rId5"/>
          <a:srcRect b="25491"/>
          <a:stretch/>
        </p:blipFill>
        <p:spPr>
          <a:xfrm>
            <a:off x="7560120" y="220153"/>
            <a:ext cx="2524477" cy="1859659"/>
          </a:xfrm>
          <a:prstGeom prst="rect">
            <a:avLst/>
          </a:prstGeom>
        </p:spPr>
      </p:pic>
      <p:pic>
        <p:nvPicPr>
          <p:cNvPr id="8" name="圖片 7">
            <a:extLst>
              <a:ext uri="{FF2B5EF4-FFF2-40B4-BE49-F238E27FC236}">
                <a16:creationId xmlns:a16="http://schemas.microsoft.com/office/drawing/2014/main" id="{78954E55-597B-4E45-8CCA-611479504D13}"/>
              </a:ext>
            </a:extLst>
          </p:cNvPr>
          <p:cNvPicPr>
            <a:picLocks noChangeAspect="1"/>
          </p:cNvPicPr>
          <p:nvPr/>
        </p:nvPicPr>
        <p:blipFill>
          <a:blip r:embed="rId6"/>
          <a:stretch>
            <a:fillRect/>
          </a:stretch>
        </p:blipFill>
        <p:spPr>
          <a:xfrm>
            <a:off x="2184734" y="2561817"/>
            <a:ext cx="7140018" cy="2090866"/>
          </a:xfrm>
          <a:prstGeom prst="rect">
            <a:avLst/>
          </a:prstGeom>
        </p:spPr>
      </p:pic>
      <p:pic>
        <p:nvPicPr>
          <p:cNvPr id="10" name="圖片 9">
            <a:extLst>
              <a:ext uri="{FF2B5EF4-FFF2-40B4-BE49-F238E27FC236}">
                <a16:creationId xmlns:a16="http://schemas.microsoft.com/office/drawing/2014/main" id="{759084C9-3FD8-4D81-979D-2A4967D631A5}"/>
              </a:ext>
            </a:extLst>
          </p:cNvPr>
          <p:cNvPicPr>
            <a:picLocks noChangeAspect="1"/>
          </p:cNvPicPr>
          <p:nvPr/>
        </p:nvPicPr>
        <p:blipFill>
          <a:blip r:embed="rId7"/>
          <a:stretch>
            <a:fillRect/>
          </a:stretch>
        </p:blipFill>
        <p:spPr>
          <a:xfrm>
            <a:off x="1424889" y="4712837"/>
            <a:ext cx="9090103" cy="1494377"/>
          </a:xfrm>
          <a:prstGeom prst="rect">
            <a:avLst/>
          </a:prstGeom>
        </p:spPr>
      </p:pic>
    </p:spTree>
    <p:extLst>
      <p:ext uri="{BB962C8B-B14F-4D97-AF65-F5344CB8AC3E}">
        <p14:creationId xmlns:p14="http://schemas.microsoft.com/office/powerpoint/2010/main" val="165800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348617" y="679929"/>
            <a:ext cx="11494765" cy="3690626"/>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II = 2, </a:t>
            </a:r>
            <a:r>
              <a:rPr lang="en-US" altLang="zh-TW" sz="2000" b="1" dirty="0" err="1">
                <a:solidFill>
                  <a:srgbClr val="000000"/>
                </a:solidFill>
                <a:latin typeface="芫荽 0.92" pitchFamily="2" charset="-120"/>
                <a:ea typeface="芫荽 0.92" pitchFamily="2" charset="-120"/>
                <a:cs typeface="芫荽 0.92" pitchFamily="2" charset="-120"/>
              </a:rPr>
              <a:t>flow_calc</a:t>
            </a:r>
            <a:r>
              <a:rPr lang="en-US" altLang="zh-TW" sz="2000" b="1" dirty="0">
                <a:solidFill>
                  <a:srgbClr val="000000"/>
                </a:solidFill>
                <a:latin typeface="芫荽 0.92" pitchFamily="2" charset="-120"/>
                <a:ea typeface="芫荽 0.92" pitchFamily="2" charset="-120"/>
                <a:cs typeface="芫荽 0.92" pitchFamily="2" charset="-120"/>
              </a:rPr>
              <a:t> II = 3 (</a:t>
            </a:r>
            <a:r>
              <a:rPr lang="en-US" altLang="zh-TW" sz="2000" b="1">
                <a:solidFill>
                  <a:srgbClr val="000000"/>
                </a:solidFill>
                <a:latin typeface="芫荽 0.92" pitchFamily="2" charset="-120"/>
                <a:ea typeface="芫荽 0.92" pitchFamily="2" charset="-120"/>
                <a:cs typeface="芫荽 0.92" pitchFamily="2" charset="-120"/>
              </a:rPr>
              <a:t>half</a:t>
            </a:r>
            <a:r>
              <a:rPr lang="en-US" altLang="zh-TW" sz="2000" b="1" dirty="0">
                <a:solidFill>
                  <a:srgbClr val="000000"/>
                </a:solidFill>
                <a:latin typeface="芫荽 0.92" pitchFamily="2" charset="-120"/>
                <a:ea typeface="芫荽 0.92" pitchFamily="2" charset="-120"/>
                <a:cs typeface="芫荽 0.92" pitchFamily="2" charset="-120"/>
              </a:rPr>
              <a:t> utilize, since the problem of pipeline)</a:t>
            </a: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p:txBody>
      </p:sp>
      <p:pic>
        <p:nvPicPr>
          <p:cNvPr id="10" name="圖片 9">
            <a:extLst>
              <a:ext uri="{FF2B5EF4-FFF2-40B4-BE49-F238E27FC236}">
                <a16:creationId xmlns:a16="http://schemas.microsoft.com/office/drawing/2014/main" id="{5E81B4FC-2D00-4D92-8169-C401929F1F37}"/>
              </a:ext>
            </a:extLst>
          </p:cNvPr>
          <p:cNvPicPr>
            <a:picLocks noChangeAspect="1"/>
          </p:cNvPicPr>
          <p:nvPr/>
        </p:nvPicPr>
        <p:blipFill>
          <a:blip r:embed="rId3"/>
          <a:stretch>
            <a:fillRect/>
          </a:stretch>
        </p:blipFill>
        <p:spPr>
          <a:xfrm>
            <a:off x="1728119" y="4720869"/>
            <a:ext cx="8402223" cy="676369"/>
          </a:xfrm>
          <a:prstGeom prst="rect">
            <a:avLst/>
          </a:prstGeom>
        </p:spPr>
      </p:pic>
      <p:pic>
        <p:nvPicPr>
          <p:cNvPr id="3" name="圖片 2">
            <a:extLst>
              <a:ext uri="{FF2B5EF4-FFF2-40B4-BE49-F238E27FC236}">
                <a16:creationId xmlns:a16="http://schemas.microsoft.com/office/drawing/2014/main" id="{67897D6C-5EBD-475E-933E-40B033DE3E72}"/>
              </a:ext>
            </a:extLst>
          </p:cNvPr>
          <p:cNvPicPr>
            <a:picLocks noChangeAspect="1"/>
          </p:cNvPicPr>
          <p:nvPr/>
        </p:nvPicPr>
        <p:blipFill>
          <a:blip r:embed="rId4"/>
          <a:stretch>
            <a:fillRect/>
          </a:stretch>
        </p:blipFill>
        <p:spPr>
          <a:xfrm>
            <a:off x="1966605" y="1368428"/>
            <a:ext cx="7925252" cy="2313628"/>
          </a:xfrm>
          <a:prstGeom prst="rect">
            <a:avLst/>
          </a:prstGeom>
        </p:spPr>
      </p:pic>
      <p:pic>
        <p:nvPicPr>
          <p:cNvPr id="4" name="圖片 3">
            <a:extLst>
              <a:ext uri="{FF2B5EF4-FFF2-40B4-BE49-F238E27FC236}">
                <a16:creationId xmlns:a16="http://schemas.microsoft.com/office/drawing/2014/main" id="{710ADBF4-D5F6-4D7A-AC09-3B1B208447E1}"/>
              </a:ext>
            </a:extLst>
          </p:cNvPr>
          <p:cNvPicPr>
            <a:picLocks noChangeAspect="1"/>
          </p:cNvPicPr>
          <p:nvPr/>
        </p:nvPicPr>
        <p:blipFill>
          <a:blip r:embed="rId5"/>
          <a:stretch>
            <a:fillRect/>
          </a:stretch>
        </p:blipFill>
        <p:spPr>
          <a:xfrm>
            <a:off x="1966605" y="3809393"/>
            <a:ext cx="7925252" cy="898147"/>
          </a:xfrm>
          <a:prstGeom prst="rect">
            <a:avLst/>
          </a:prstGeom>
        </p:spPr>
      </p:pic>
    </p:spTree>
    <p:extLst>
      <p:ext uri="{BB962C8B-B14F-4D97-AF65-F5344CB8AC3E}">
        <p14:creationId xmlns:p14="http://schemas.microsoft.com/office/powerpoint/2010/main" val="25725951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348617" y="679929"/>
            <a:ext cx="11494765" cy="3690626"/>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II = 3, </a:t>
            </a:r>
            <a:r>
              <a:rPr lang="en-US" altLang="zh-TW" sz="2000" b="1" dirty="0" err="1">
                <a:solidFill>
                  <a:srgbClr val="000000"/>
                </a:solidFill>
                <a:latin typeface="芫荽 0.92" pitchFamily="2" charset="-120"/>
                <a:ea typeface="芫荽 0.92" pitchFamily="2" charset="-120"/>
                <a:cs typeface="芫荽 0.92" pitchFamily="2" charset="-120"/>
              </a:rPr>
              <a:t>flow_calc</a:t>
            </a:r>
            <a:r>
              <a:rPr lang="en-US" altLang="zh-TW" sz="2000" b="1" dirty="0">
                <a:solidFill>
                  <a:srgbClr val="000000"/>
                </a:solidFill>
                <a:latin typeface="芫荽 0.92" pitchFamily="2" charset="-120"/>
                <a:ea typeface="芫荽 0.92" pitchFamily="2" charset="-120"/>
                <a:cs typeface="芫荽 0.92" pitchFamily="2" charset="-120"/>
              </a:rPr>
              <a:t> II = 3, </a:t>
            </a:r>
            <a:r>
              <a:rPr lang="en-US" altLang="zh-TW" sz="2000" b="1">
                <a:solidFill>
                  <a:srgbClr val="000000"/>
                </a:solidFill>
                <a:latin typeface="芫荽 0.92" pitchFamily="2" charset="-120"/>
                <a:ea typeface="芫荽 0.92" pitchFamily="2" charset="-120"/>
                <a:cs typeface="芫荽 0.92" pitchFamily="2" charset="-120"/>
              </a:rPr>
              <a:t>stuck in FIFO</a:t>
            </a: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p:txBody>
      </p:sp>
      <p:pic>
        <p:nvPicPr>
          <p:cNvPr id="6" name="圖片 5">
            <a:extLst>
              <a:ext uri="{FF2B5EF4-FFF2-40B4-BE49-F238E27FC236}">
                <a16:creationId xmlns:a16="http://schemas.microsoft.com/office/drawing/2014/main" id="{5B039915-85FF-478D-BA62-921DE3A28C69}"/>
              </a:ext>
            </a:extLst>
          </p:cNvPr>
          <p:cNvPicPr>
            <a:picLocks noChangeAspect="1"/>
          </p:cNvPicPr>
          <p:nvPr/>
        </p:nvPicPr>
        <p:blipFill>
          <a:blip r:embed="rId3"/>
          <a:stretch>
            <a:fillRect/>
          </a:stretch>
        </p:blipFill>
        <p:spPr>
          <a:xfrm>
            <a:off x="827939" y="1401640"/>
            <a:ext cx="10536120" cy="3086531"/>
          </a:xfrm>
          <a:prstGeom prst="rect">
            <a:avLst/>
          </a:prstGeom>
        </p:spPr>
      </p:pic>
    </p:spTree>
    <p:extLst>
      <p:ext uri="{BB962C8B-B14F-4D97-AF65-F5344CB8AC3E}">
        <p14:creationId xmlns:p14="http://schemas.microsoft.com/office/powerpoint/2010/main" val="18793309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348617" y="679929"/>
            <a:ext cx="11494765" cy="3690626"/>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II = 2, </a:t>
            </a:r>
            <a:r>
              <a:rPr lang="en-US" altLang="zh-TW" sz="2000" b="1" dirty="0" err="1">
                <a:solidFill>
                  <a:srgbClr val="000000"/>
                </a:solidFill>
                <a:latin typeface="芫荽 0.92" pitchFamily="2" charset="-120"/>
                <a:ea typeface="芫荽 0.92" pitchFamily="2" charset="-120"/>
                <a:cs typeface="芫荽 0.92" pitchFamily="2" charset="-120"/>
              </a:rPr>
              <a:t>flow_calc</a:t>
            </a:r>
            <a:r>
              <a:rPr lang="en-US" altLang="zh-TW" sz="2000" b="1" dirty="0">
                <a:solidFill>
                  <a:srgbClr val="000000"/>
                </a:solidFill>
                <a:latin typeface="芫荽 0.92" pitchFamily="2" charset="-120"/>
                <a:ea typeface="芫荽 0.92" pitchFamily="2" charset="-120"/>
                <a:cs typeface="芫荽 0.92" pitchFamily="2" charset="-120"/>
              </a:rPr>
              <a:t> II = 4. (Correct)</a:t>
            </a: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endParaRPr lang="en-US" altLang="zh-TW" sz="2000" b="1" dirty="0">
              <a:solidFill>
                <a:srgbClr val="000000"/>
              </a:solidFill>
              <a:latin typeface="芫荽 0.92" pitchFamily="2" charset="-120"/>
              <a:ea typeface="芫荽 0.92" pitchFamily="2" charset="-120"/>
              <a:cs typeface="芫荽 0.92" pitchFamily="2" charset="-120"/>
            </a:endParaRPr>
          </a:p>
        </p:txBody>
      </p:sp>
      <p:pic>
        <p:nvPicPr>
          <p:cNvPr id="3" name="圖片 2">
            <a:extLst>
              <a:ext uri="{FF2B5EF4-FFF2-40B4-BE49-F238E27FC236}">
                <a16:creationId xmlns:a16="http://schemas.microsoft.com/office/drawing/2014/main" id="{70A7DC4B-A903-43CA-A351-808B68B76107}"/>
              </a:ext>
            </a:extLst>
          </p:cNvPr>
          <p:cNvPicPr>
            <a:picLocks noChangeAspect="1"/>
          </p:cNvPicPr>
          <p:nvPr/>
        </p:nvPicPr>
        <p:blipFill>
          <a:blip r:embed="rId3"/>
          <a:stretch>
            <a:fillRect/>
          </a:stretch>
        </p:blipFill>
        <p:spPr>
          <a:xfrm>
            <a:off x="851754" y="1392724"/>
            <a:ext cx="10488489" cy="3067478"/>
          </a:xfrm>
          <a:prstGeom prst="rect">
            <a:avLst/>
          </a:prstGeom>
        </p:spPr>
      </p:pic>
      <p:pic>
        <p:nvPicPr>
          <p:cNvPr id="4" name="圖片 3">
            <a:extLst>
              <a:ext uri="{FF2B5EF4-FFF2-40B4-BE49-F238E27FC236}">
                <a16:creationId xmlns:a16="http://schemas.microsoft.com/office/drawing/2014/main" id="{151FE0C9-1F1A-4884-B296-1A7E8B5D4E2C}"/>
              </a:ext>
            </a:extLst>
          </p:cNvPr>
          <p:cNvPicPr>
            <a:picLocks noChangeAspect="1"/>
          </p:cNvPicPr>
          <p:nvPr/>
        </p:nvPicPr>
        <p:blipFill>
          <a:blip r:embed="rId4"/>
          <a:stretch>
            <a:fillRect/>
          </a:stretch>
        </p:blipFill>
        <p:spPr>
          <a:xfrm>
            <a:off x="1913939" y="4730524"/>
            <a:ext cx="8364117" cy="552527"/>
          </a:xfrm>
          <a:prstGeom prst="rect">
            <a:avLst/>
          </a:prstGeom>
        </p:spPr>
      </p:pic>
    </p:spTree>
    <p:extLst>
      <p:ext uri="{BB962C8B-B14F-4D97-AF65-F5344CB8AC3E}">
        <p14:creationId xmlns:p14="http://schemas.microsoft.com/office/powerpoint/2010/main" val="2975602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3882986"/>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Reference:</a:t>
            </a:r>
          </a:p>
          <a:p>
            <a:pPr marL="800100" lvl="1"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Y. Gong et al., "A Real-Time and Efficient Optical Flow Tracking Accelerator on FPGA Platform," in IEEE Transactions on Circuits and Systems I: Regular Papers, vol. 70, no. 12, pp. 4914-4927, Dec. 2023, </a:t>
            </a:r>
            <a:r>
              <a:rPr lang="en-US" altLang="zh-TW" sz="2000" dirty="0" err="1">
                <a:solidFill>
                  <a:srgbClr val="EDECDF">
                    <a:lumMod val="10000"/>
                  </a:srgbClr>
                </a:solidFill>
                <a:latin typeface="芫荽 0.92" pitchFamily="2" charset="-120"/>
                <a:ea typeface="芫荽 0.92" pitchFamily="2" charset="-120"/>
                <a:cs typeface="芫荽 0.92" pitchFamily="2" charset="-120"/>
              </a:rPr>
              <a:t>doi</a:t>
            </a:r>
            <a:r>
              <a:rPr lang="en-US" altLang="zh-TW" sz="2000" dirty="0">
                <a:solidFill>
                  <a:srgbClr val="EDECDF">
                    <a:lumMod val="10000"/>
                  </a:srgbClr>
                </a:solidFill>
                <a:latin typeface="芫荽 0.92" pitchFamily="2" charset="-120"/>
                <a:ea typeface="芫荽 0.92" pitchFamily="2" charset="-120"/>
                <a:cs typeface="芫荽 0.92" pitchFamily="2" charset="-120"/>
              </a:rPr>
              <a:t>: 10.1109/TCSI.2023.3298969.</a:t>
            </a:r>
          </a:p>
          <a:p>
            <a:pPr marL="800100" lvl="1" indent="-342900">
              <a:lnSpc>
                <a:spcPct val="150000"/>
              </a:lnSpc>
              <a:buFont typeface="Wingdings" panose="05000000000000000000" pitchFamily="2" charset="2"/>
              <a:buChar char="Ø"/>
            </a:pP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Open</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a:solidFill>
                  <a:srgbClr val="EDECDF">
                    <a:lumMod val="10000"/>
                  </a:srgbClr>
                </a:solidFill>
                <a:latin typeface="芫荽 0.92" pitchFamily="2" charset="-120"/>
                <a:ea typeface="芫荽 0.92" pitchFamily="2" charset="-120"/>
                <a:cs typeface="芫荽 0.92" pitchFamily="2" charset="-120"/>
              </a:rPr>
              <a:t>source</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a:solidFill>
                  <a:srgbClr val="EDECDF">
                    <a:lumMod val="10000"/>
                  </a:srgbClr>
                </a:solidFill>
                <a:latin typeface="芫荽 0.92" pitchFamily="2" charset="-120"/>
                <a:ea typeface="芫荽 0.92" pitchFamily="2" charset="-120"/>
                <a:cs typeface="芫荽 0.92" pitchFamily="2" charset="-120"/>
              </a:rPr>
              <a:t>(C code &amp; reference HLS):</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a:solidFill>
                  <a:srgbClr val="0000FF"/>
                </a:solidFill>
                <a:latin typeface="芫荽 0.92" pitchFamily="2" charset="-120"/>
                <a:ea typeface="芫荽 0.92" pitchFamily="2" charset="-120"/>
                <a:cs typeface="芫荽 0.92" pitchFamily="2" charset="-120"/>
                <a:hlinkClick r:id="rId3">
                  <a:extLst>
                    <a:ext uri="{A12FA001-AC4F-418D-AE19-62706E023703}">
                      <ahyp:hlinkClr xmlns:ahyp="http://schemas.microsoft.com/office/drawing/2018/hyperlinkcolor" val="tx"/>
                    </a:ext>
                  </a:extLst>
                </a:hlinkClick>
              </a:rPr>
              <a:t>https://github.com/cornell-zhang/rosetta/tree/master/optical-flow</a:t>
            </a:r>
            <a:endParaRPr lang="en-US" altLang="zh-TW" sz="2000" dirty="0">
              <a:solidFill>
                <a:srgbClr val="0000FF"/>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rPr>
              <a:t>Final project </a:t>
            </a:r>
            <a:r>
              <a:rPr lang="en-US" altLang="zh-TW" sz="4000" kern="0" dirty="0">
                <a:solidFill>
                  <a:srgbClr val="40474B"/>
                </a:solidFill>
                <a:effectLst>
                  <a:glow rad="127000">
                    <a:srgbClr val="FFFFFF"/>
                  </a:glow>
                </a:effectLst>
              </a:rPr>
              <a:t>–– optical flow accelerator</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Tree>
    <p:extLst>
      <p:ext uri="{BB962C8B-B14F-4D97-AF65-F5344CB8AC3E}">
        <p14:creationId xmlns:p14="http://schemas.microsoft.com/office/powerpoint/2010/main" val="37752804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圖片 1">
            <a:extLst>
              <a:ext uri="{FF2B5EF4-FFF2-40B4-BE49-F238E27FC236}">
                <a16:creationId xmlns:a16="http://schemas.microsoft.com/office/drawing/2014/main" id="{5A4E4CAD-0CB4-4428-8383-FFF5894BFCF3}"/>
              </a:ext>
            </a:extLst>
          </p:cNvPr>
          <p:cNvPicPr>
            <a:picLocks noChangeAspect="1"/>
          </p:cNvPicPr>
          <p:nvPr/>
        </p:nvPicPr>
        <p:blipFill>
          <a:blip r:embed="rId3"/>
          <a:stretch>
            <a:fillRect/>
          </a:stretch>
        </p:blipFill>
        <p:spPr>
          <a:xfrm>
            <a:off x="0" y="121886"/>
            <a:ext cx="12192000" cy="4213412"/>
          </a:xfrm>
          <a:prstGeom prst="rect">
            <a:avLst/>
          </a:prstGeom>
        </p:spPr>
      </p:pic>
      <p:pic>
        <p:nvPicPr>
          <p:cNvPr id="3" name="圖片 2">
            <a:extLst>
              <a:ext uri="{FF2B5EF4-FFF2-40B4-BE49-F238E27FC236}">
                <a16:creationId xmlns:a16="http://schemas.microsoft.com/office/drawing/2014/main" id="{4141B501-E6EC-4F83-BB8A-E2DBAA6ED0C2}"/>
              </a:ext>
            </a:extLst>
          </p:cNvPr>
          <p:cNvPicPr>
            <a:picLocks noChangeAspect="1"/>
          </p:cNvPicPr>
          <p:nvPr/>
        </p:nvPicPr>
        <p:blipFill>
          <a:blip r:embed="rId4"/>
          <a:stretch>
            <a:fillRect/>
          </a:stretch>
        </p:blipFill>
        <p:spPr>
          <a:xfrm>
            <a:off x="2223514" y="4335298"/>
            <a:ext cx="6552186" cy="1476335"/>
          </a:xfrm>
          <a:prstGeom prst="rect">
            <a:avLst/>
          </a:prstGeom>
        </p:spPr>
      </p:pic>
      <p:pic>
        <p:nvPicPr>
          <p:cNvPr id="6" name="圖片 5">
            <a:extLst>
              <a:ext uri="{FF2B5EF4-FFF2-40B4-BE49-F238E27FC236}">
                <a16:creationId xmlns:a16="http://schemas.microsoft.com/office/drawing/2014/main" id="{825AD9BD-2272-4040-BECE-BC9AA39430A0}"/>
              </a:ext>
            </a:extLst>
          </p:cNvPr>
          <p:cNvPicPr>
            <a:picLocks noChangeAspect="1"/>
          </p:cNvPicPr>
          <p:nvPr/>
        </p:nvPicPr>
        <p:blipFill>
          <a:blip r:embed="rId5"/>
          <a:stretch>
            <a:fillRect/>
          </a:stretch>
        </p:blipFill>
        <p:spPr>
          <a:xfrm>
            <a:off x="1558341" y="5954987"/>
            <a:ext cx="8364117" cy="552527"/>
          </a:xfrm>
          <a:prstGeom prst="rect">
            <a:avLst/>
          </a:prstGeom>
        </p:spPr>
      </p:pic>
    </p:spTree>
    <p:extLst>
      <p:ext uri="{BB962C8B-B14F-4D97-AF65-F5344CB8AC3E}">
        <p14:creationId xmlns:p14="http://schemas.microsoft.com/office/powerpoint/2010/main" val="28161645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478438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Project Scope:</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The area of work:</a:t>
            </a:r>
            <a:r>
              <a:rPr lang="en-US" altLang="zh-TW" sz="2000" dirty="0">
                <a:solidFill>
                  <a:srgbClr val="EDECDF">
                    <a:lumMod val="10000"/>
                  </a:srgbClr>
                </a:solidFill>
                <a:latin typeface="芫荽 0.92" pitchFamily="2" charset="-120"/>
                <a:ea typeface="芫荽 0.92" pitchFamily="2" charset="-120"/>
                <a:cs typeface="芫荽 0.92" pitchFamily="2" charset="-120"/>
              </a:rPr>
              <a:t> improving the latency of optical flow computation</a:t>
            </a:r>
          </a:p>
          <a:p>
            <a:pPr marL="800100" lvl="1" indent="-342900">
              <a:lnSpc>
                <a:spcPct val="150000"/>
              </a:lnSpc>
              <a:buFont typeface="Wingdings" panose="05000000000000000000" pitchFamily="2" charset="2"/>
              <a:buChar char="Ø"/>
            </a:pPr>
            <a:r>
              <a:rPr lang="en-US" altLang="zh-TW" sz="2000" b="1" dirty="0">
                <a:solidFill>
                  <a:srgbClr val="000000"/>
                </a:solidFill>
                <a:latin typeface="芫荽 0.92" pitchFamily="2" charset="-120"/>
                <a:ea typeface="芫荽 0.92" pitchFamily="2" charset="-120"/>
                <a:cs typeface="芫荽 0.92" pitchFamily="2" charset="-120"/>
              </a:rPr>
              <a:t>FPGA platform to implement on:</a:t>
            </a:r>
            <a:r>
              <a:rPr lang="en-US" altLang="zh-TW" sz="2000" dirty="0">
                <a:solidFill>
                  <a:srgbClr val="000000"/>
                </a:solidFill>
                <a:latin typeface="芫荽 0.92" pitchFamily="2" charset="-120"/>
                <a:ea typeface="芫荽 0.92" pitchFamily="2" charset="-120"/>
                <a:cs typeface="芫荽 0.92" pitchFamily="2" charset="-120"/>
              </a:rPr>
              <a:t>  KV260</a:t>
            </a:r>
          </a:p>
          <a:p>
            <a:pPr marL="800100" lvl="1" indent="-342900">
              <a:lnSpc>
                <a:spcPct val="150000"/>
              </a:lnSpc>
              <a:buFont typeface="Wingdings" panose="05000000000000000000" pitchFamily="2" charset="2"/>
              <a:buChar char="Ø"/>
            </a:pPr>
            <a:r>
              <a:rPr lang="en-US" altLang="zh-TW" sz="2000" b="1" dirty="0">
                <a:solidFill>
                  <a:srgbClr val="000000"/>
                </a:solidFill>
                <a:latin typeface="芫荽 0.92" pitchFamily="2" charset="-120"/>
                <a:ea typeface="芫荽 0.92" pitchFamily="2" charset="-120"/>
                <a:cs typeface="芫荽 0.92" pitchFamily="2" charset="-120"/>
              </a:rPr>
              <a:t>Target Specification:</a:t>
            </a:r>
          </a:p>
          <a:p>
            <a:pPr marL="1257300" lvl="2" indent="-342900">
              <a:lnSpc>
                <a:spcPct val="150000"/>
              </a:lnSpc>
              <a:buFont typeface="Wingdings" panose="05000000000000000000" pitchFamily="2" charset="2"/>
              <a:buChar char="l"/>
            </a:pPr>
            <a:r>
              <a:rPr lang="en-US" altLang="zh-TW" sz="2000" b="1" dirty="0">
                <a:solidFill>
                  <a:srgbClr val="000000"/>
                </a:solidFill>
                <a:latin typeface="芫荽 0.92" pitchFamily="2" charset="-120"/>
                <a:ea typeface="芫荽 0.92" pitchFamily="2" charset="-120"/>
                <a:cs typeface="芫荽 0.92" pitchFamily="2" charset="-120"/>
              </a:rPr>
              <a:t>Throughput:</a:t>
            </a:r>
            <a:r>
              <a:rPr lang="en-US" altLang="zh-TW" sz="2000" dirty="0">
                <a:solidFill>
                  <a:srgbClr val="000000"/>
                </a:solidFill>
                <a:latin typeface="芫荽 0.92" pitchFamily="2" charset="-120"/>
                <a:ea typeface="芫荽 0.92" pitchFamily="2" charset="-120"/>
                <a:cs typeface="芫荽 0.92" pitchFamily="2" charset="-120"/>
              </a:rPr>
              <a:t> better than reference benchmark, Rosetta benchmark (41.2 frames/s)</a:t>
            </a:r>
          </a:p>
          <a:p>
            <a:pPr marL="1257300" lvl="2" indent="-342900">
              <a:lnSpc>
                <a:spcPct val="150000"/>
              </a:lnSpc>
              <a:buFont typeface="Wingdings" panose="05000000000000000000" pitchFamily="2" charset="2"/>
              <a:buChar char="l"/>
            </a:pPr>
            <a:r>
              <a:rPr lang="en-US" altLang="zh-TW" sz="2000" b="1" dirty="0">
                <a:solidFill>
                  <a:srgbClr val="000000"/>
                </a:solidFill>
                <a:latin typeface="芫荽 0.92" pitchFamily="2" charset="-120"/>
                <a:ea typeface="芫荽 0.92" pitchFamily="2" charset="-120"/>
                <a:cs typeface="芫荽 0.92" pitchFamily="2" charset="-120"/>
              </a:rPr>
              <a:t>Accuracy:</a:t>
            </a:r>
            <a:r>
              <a:rPr lang="en-US" altLang="zh-TW" sz="2000" dirty="0">
                <a:solidFill>
                  <a:srgbClr val="000000"/>
                </a:solidFill>
                <a:latin typeface="芫荽 0.92" pitchFamily="2" charset="-120"/>
                <a:ea typeface="芫荽 0.92" pitchFamily="2" charset="-120"/>
                <a:cs typeface="芫荽 0.92" pitchFamily="2" charset="-120"/>
              </a:rPr>
              <a:t> can use estimation to speed up the computation</a:t>
            </a:r>
          </a:p>
          <a:p>
            <a:pPr marL="1257300" lvl="2" indent="-342900">
              <a:lnSpc>
                <a:spcPct val="150000"/>
              </a:lnSpc>
              <a:buFont typeface="Wingdings" panose="05000000000000000000" pitchFamily="2" charset="2"/>
              <a:buChar char="l"/>
            </a:pPr>
            <a:r>
              <a:rPr lang="en-US" altLang="zh-TW" sz="2000" b="1" dirty="0">
                <a:solidFill>
                  <a:srgbClr val="000000"/>
                </a:solidFill>
                <a:latin typeface="芫荽 0.92" pitchFamily="2" charset="-120"/>
                <a:ea typeface="芫荽 0.92" pitchFamily="2" charset="-120"/>
                <a:cs typeface="芫荽 0.92" pitchFamily="2" charset="-120"/>
              </a:rPr>
              <a:t>Speedup:</a:t>
            </a:r>
            <a:r>
              <a:rPr lang="en-US" altLang="zh-TW" sz="2000" dirty="0">
                <a:solidFill>
                  <a:srgbClr val="000000"/>
                </a:solidFill>
                <a:latin typeface="芫荽 0.92" pitchFamily="2" charset="-120"/>
                <a:ea typeface="芫荽 0.92" pitchFamily="2" charset="-120"/>
                <a:cs typeface="芫荽 0.92" pitchFamily="2" charset="-120"/>
              </a:rPr>
              <a:t> better than Rosetta benchmark (runtime = 24.3 </a:t>
            </a:r>
            <a:r>
              <a:rPr lang="en-US" altLang="zh-TW" sz="2000" dirty="0" err="1">
                <a:solidFill>
                  <a:srgbClr val="000000"/>
                </a:solidFill>
                <a:latin typeface="芫荽 0.92" pitchFamily="2" charset="-120"/>
                <a:ea typeface="芫荽 0.92" pitchFamily="2" charset="-120"/>
                <a:cs typeface="芫荽 0.92" pitchFamily="2" charset="-120"/>
              </a:rPr>
              <a:t>ms</a:t>
            </a:r>
            <a:r>
              <a:rPr lang="en-US" altLang="zh-TW" sz="2000" dirty="0">
                <a:solidFill>
                  <a:srgbClr val="000000"/>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l"/>
            </a:pPr>
            <a:r>
              <a:rPr lang="en-US" altLang="zh-TW" sz="2000" b="1" dirty="0">
                <a:solidFill>
                  <a:srgbClr val="000000"/>
                </a:solidFill>
                <a:latin typeface="芫荽 0.92" pitchFamily="2" charset="-120"/>
                <a:ea typeface="芫荽 0.92" pitchFamily="2" charset="-120"/>
                <a:cs typeface="芫荽 0.92" pitchFamily="2" charset="-120"/>
              </a:rPr>
              <a:t>Area:</a:t>
            </a:r>
            <a:r>
              <a:rPr lang="en-US" altLang="zh-TW" sz="2000" dirty="0">
                <a:solidFill>
                  <a:srgbClr val="000000"/>
                </a:solidFill>
                <a:latin typeface="芫荽 0.92" pitchFamily="2" charset="-120"/>
                <a:ea typeface="芫荽 0.92" pitchFamily="2" charset="-120"/>
                <a:cs typeface="芫荽 0.92" pitchFamily="2" charset="-120"/>
              </a:rPr>
              <a:t> resource usage less than Rosetta benchmark (LUTs = 42878; FFs = 61078; BRAMs = 54; DSPs = 454)</a:t>
            </a:r>
          </a:p>
          <a:p>
            <a:pPr marL="1257300" lvl="2" indent="-342900">
              <a:lnSpc>
                <a:spcPct val="150000"/>
              </a:lnSpc>
              <a:buFont typeface="Wingdings" panose="05000000000000000000" pitchFamily="2" charset="2"/>
              <a:buChar char="l"/>
            </a:pPr>
            <a:r>
              <a:rPr lang="en-US" altLang="zh-TW" sz="2000" b="1" dirty="0">
                <a:solidFill>
                  <a:srgbClr val="000000"/>
                </a:solidFill>
                <a:latin typeface="芫荽 0.92" pitchFamily="2" charset="-120"/>
                <a:ea typeface="芫荽 0.92" pitchFamily="2" charset="-120"/>
                <a:cs typeface="芫荽 0.92" pitchFamily="2" charset="-120"/>
              </a:rPr>
              <a:t>Proposed design methodology:</a:t>
            </a:r>
            <a:r>
              <a:rPr lang="en-US" altLang="zh-TW" sz="2000" dirty="0">
                <a:solidFill>
                  <a:srgbClr val="000000"/>
                </a:solidFill>
                <a:latin typeface="芫荽 0.92" pitchFamily="2" charset="-120"/>
                <a:ea typeface="芫荽 0.92" pitchFamily="2" charset="-120"/>
                <a:cs typeface="芫荽 0.92" pitchFamily="2" charset="-120"/>
              </a:rPr>
              <a:t> using dataflow design</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rPr>
              <a:t>Final project </a:t>
            </a:r>
            <a:r>
              <a:rPr lang="en-US" altLang="zh-TW" sz="4000" kern="0" dirty="0">
                <a:solidFill>
                  <a:srgbClr val="40474B"/>
                </a:solidFill>
                <a:effectLst>
                  <a:glow rad="127000">
                    <a:srgbClr val="FFFFFF"/>
                  </a:glow>
                </a:effectLst>
              </a:rPr>
              <a:t>proposal –– optical flow accelerator</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Tree>
    <p:extLst>
      <p:ext uri="{BB962C8B-B14F-4D97-AF65-F5344CB8AC3E}">
        <p14:creationId xmlns:p14="http://schemas.microsoft.com/office/powerpoint/2010/main" val="3754710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2" name="Google Shape;3524;p167">
            <a:extLst>
              <a:ext uri="{FF2B5EF4-FFF2-40B4-BE49-F238E27FC236}">
                <a16:creationId xmlns:a16="http://schemas.microsoft.com/office/drawing/2014/main" id="{8B762A25-3CA4-4201-A081-C28C681061F3}"/>
              </a:ext>
            </a:extLst>
          </p:cNvPr>
          <p:cNvSpPr txBox="1">
            <a:spLocks/>
          </p:cNvSpPr>
          <p:nvPr/>
        </p:nvSpPr>
        <p:spPr>
          <a:xfrm>
            <a:off x="3523400" y="2512731"/>
            <a:ext cx="5145200" cy="15308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11333"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2400"/>
              <a:buFont typeface="Hammersmith One"/>
              <a:buNone/>
              <a:tabLst/>
              <a:defRPr/>
            </a:pPr>
            <a:r>
              <a:rPr kumimoji="0" lang="en-US" sz="6000" b="1" i="0" u="none" strike="noStrike" kern="0" cap="none" spc="0" normalizeH="0" baseline="0" noProof="0">
                <a:ln>
                  <a:noFill/>
                </a:ln>
                <a:solidFill>
                  <a:schemeClr val="bg2"/>
                </a:solidFill>
                <a:effectLst/>
                <a:uLnTx/>
                <a:uFillTx/>
                <a:latin typeface="Hammersmith One"/>
                <a:sym typeface="Hammersmith One"/>
              </a:rPr>
              <a:t>Thank you!</a:t>
            </a:r>
            <a:endParaRPr kumimoji="0" lang="en-US" sz="6000" b="1" i="0" u="none" strike="noStrike" kern="0" cap="none" spc="0" normalizeH="0" baseline="0" noProof="0" dirty="0">
              <a:ln>
                <a:noFill/>
              </a:ln>
              <a:solidFill>
                <a:schemeClr val="bg2"/>
              </a:solidFill>
              <a:effectLst/>
              <a:uLnTx/>
              <a:uFillTx/>
              <a:latin typeface="Hammersmith One"/>
              <a:sym typeface="Hammersmith One"/>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9" name="矩形: 圓角 8">
            <a:extLst>
              <a:ext uri="{FF2B5EF4-FFF2-40B4-BE49-F238E27FC236}">
                <a16:creationId xmlns:a16="http://schemas.microsoft.com/office/drawing/2014/main" id="{2C514977-9210-4785-8B78-CDE0BAE03876}"/>
              </a:ext>
            </a:extLst>
          </p:cNvPr>
          <p:cNvSpPr/>
          <p:nvPr/>
        </p:nvSpPr>
        <p:spPr>
          <a:xfrm>
            <a:off x="1031003" y="1087665"/>
            <a:ext cx="10560361" cy="5404670"/>
          </a:xfrm>
          <a:prstGeom prst="roundRect">
            <a:avLst>
              <a:gd name="adj" fmla="val 8420"/>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p:pic>
        <p:nvPicPr>
          <p:cNvPr id="7" name="圖片 6">
            <a:extLst>
              <a:ext uri="{FF2B5EF4-FFF2-40B4-BE49-F238E27FC236}">
                <a16:creationId xmlns:a16="http://schemas.microsoft.com/office/drawing/2014/main" id="{1DCC4664-5B8F-4B38-B29D-0AD1C0479275}"/>
              </a:ext>
            </a:extLst>
          </p:cNvPr>
          <p:cNvPicPr>
            <a:picLocks noChangeAspect="1"/>
          </p:cNvPicPr>
          <p:nvPr/>
        </p:nvPicPr>
        <p:blipFill>
          <a:blip r:embed="rId3"/>
          <a:stretch>
            <a:fillRect/>
          </a:stretch>
        </p:blipFill>
        <p:spPr>
          <a:xfrm>
            <a:off x="1795768" y="1410006"/>
            <a:ext cx="9365229" cy="4870331"/>
          </a:xfrm>
          <a:prstGeom prst="rect">
            <a:avLst/>
          </a:prstGeom>
        </p:spPr>
      </p:pic>
    </p:spTree>
    <p:extLst>
      <p:ext uri="{BB962C8B-B14F-4D97-AF65-F5344CB8AC3E}">
        <p14:creationId xmlns:p14="http://schemas.microsoft.com/office/powerpoint/2010/main" val="21654308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70" name="Google Shape;170;p26"/>
          <p:cNvSpPr txBox="1">
            <a:spLocks noGrp="1"/>
          </p:cNvSpPr>
          <p:nvPr>
            <p:ph type="title" idx="2"/>
          </p:nvPr>
        </p:nvSpPr>
        <p:spPr>
          <a:xfrm>
            <a:off x="960000" y="3266600"/>
            <a:ext cx="3074000" cy="487600"/>
          </a:xfrm>
          <a:prstGeom prst="rect">
            <a:avLst/>
          </a:prstGeom>
        </p:spPr>
        <p:txBody>
          <a:bodyPr spcFirstLastPara="1" wrap="square" lIns="121900" tIns="121900" rIns="121900" bIns="121900" anchor="b" anchorCtr="0">
            <a:noAutofit/>
          </a:bodyPr>
          <a:lstStyle/>
          <a:p>
            <a:r>
              <a:rPr lang="en" dirty="0"/>
              <a:t>Jupiter</a:t>
            </a:r>
            <a:endParaRPr dirty="0"/>
          </a:p>
        </p:txBody>
      </p:sp>
      <p:sp>
        <p:nvSpPr>
          <p:cNvPr id="171" name="Google Shape;171;p26"/>
          <p:cNvSpPr txBox="1">
            <a:spLocks noGrp="1"/>
          </p:cNvSpPr>
          <p:nvPr>
            <p:ph type="subTitle" idx="1"/>
          </p:nvPr>
        </p:nvSpPr>
        <p:spPr>
          <a:xfrm>
            <a:off x="960000" y="3669491"/>
            <a:ext cx="3074000" cy="1661600"/>
          </a:xfrm>
          <a:prstGeom prst="rect">
            <a:avLst/>
          </a:prstGeom>
        </p:spPr>
        <p:txBody>
          <a:bodyPr spcFirstLastPara="1" wrap="square" lIns="121900" tIns="121900" rIns="121900" bIns="121900" anchor="t" anchorCtr="0">
            <a:noAutofit/>
          </a:bodyPr>
          <a:lstStyle/>
          <a:p>
            <a:pPr marL="0" indent="0"/>
            <a:r>
              <a:rPr lang="en" dirty="0"/>
              <a:t>Jupiter is a gas giant and the biggest planet in the Solar System. It's the fourth-brightest object in the night sky. It was named after the Roman god of the skies and lightning</a:t>
            </a:r>
            <a:endParaRPr dirty="0"/>
          </a:p>
        </p:txBody>
      </p:sp>
      <p:sp>
        <p:nvSpPr>
          <p:cNvPr id="172" name="Google Shape;172;p26"/>
          <p:cNvSpPr txBox="1">
            <a:spLocks noGrp="1"/>
          </p:cNvSpPr>
          <p:nvPr>
            <p:ph type="title" idx="3"/>
          </p:nvPr>
        </p:nvSpPr>
        <p:spPr>
          <a:xfrm>
            <a:off x="4558957" y="3266600"/>
            <a:ext cx="3074000" cy="487600"/>
          </a:xfrm>
          <a:prstGeom prst="rect">
            <a:avLst/>
          </a:prstGeom>
        </p:spPr>
        <p:txBody>
          <a:bodyPr spcFirstLastPara="1" wrap="square" lIns="121900" tIns="121900" rIns="121900" bIns="121900" anchor="b" anchorCtr="0">
            <a:noAutofit/>
          </a:bodyPr>
          <a:lstStyle/>
          <a:p>
            <a:r>
              <a:rPr lang="en"/>
              <a:t>Venus</a:t>
            </a:r>
            <a:endParaRPr/>
          </a:p>
        </p:txBody>
      </p:sp>
      <p:sp>
        <p:nvSpPr>
          <p:cNvPr id="173" name="Google Shape;173;p26"/>
          <p:cNvSpPr txBox="1">
            <a:spLocks noGrp="1"/>
          </p:cNvSpPr>
          <p:nvPr>
            <p:ph type="subTitle" idx="4"/>
          </p:nvPr>
        </p:nvSpPr>
        <p:spPr>
          <a:xfrm>
            <a:off x="4558957" y="3669491"/>
            <a:ext cx="3074000" cy="1661600"/>
          </a:xfrm>
          <a:prstGeom prst="rect">
            <a:avLst/>
          </a:prstGeom>
        </p:spPr>
        <p:txBody>
          <a:bodyPr spcFirstLastPara="1" wrap="square" lIns="121900" tIns="121900" rIns="121900" bIns="121900" anchor="t" anchorCtr="0">
            <a:noAutofit/>
          </a:bodyPr>
          <a:lstStyle/>
          <a:p>
            <a:pPr marL="0" indent="0"/>
            <a:r>
              <a:rPr lang="en" dirty="0"/>
              <a:t>Venus has a beautiful name and is the second planet from the Sun. It’s terribly hot and its atmosphere is poisonous. It’s the second-brightest natural object in the night sky</a:t>
            </a:r>
            <a:endParaRPr dirty="0"/>
          </a:p>
        </p:txBody>
      </p:sp>
      <p:sp>
        <p:nvSpPr>
          <p:cNvPr id="174" name="Google Shape;174;p26"/>
          <p:cNvSpPr txBox="1">
            <a:spLocks noGrp="1"/>
          </p:cNvSpPr>
          <p:nvPr>
            <p:ph type="title" idx="5"/>
          </p:nvPr>
        </p:nvSpPr>
        <p:spPr>
          <a:xfrm>
            <a:off x="8157923" y="3266600"/>
            <a:ext cx="3074000" cy="487600"/>
          </a:xfrm>
          <a:prstGeom prst="rect">
            <a:avLst/>
          </a:prstGeom>
        </p:spPr>
        <p:txBody>
          <a:bodyPr spcFirstLastPara="1" wrap="square" lIns="121900" tIns="121900" rIns="121900" bIns="121900" anchor="b" anchorCtr="0">
            <a:noAutofit/>
          </a:bodyPr>
          <a:lstStyle/>
          <a:p>
            <a:r>
              <a:rPr lang="en"/>
              <a:t>Saturn</a:t>
            </a:r>
            <a:endParaRPr/>
          </a:p>
        </p:txBody>
      </p:sp>
      <p:sp>
        <p:nvSpPr>
          <p:cNvPr id="175" name="Google Shape;175;p26"/>
          <p:cNvSpPr txBox="1">
            <a:spLocks noGrp="1"/>
          </p:cNvSpPr>
          <p:nvPr>
            <p:ph type="subTitle" idx="6"/>
          </p:nvPr>
        </p:nvSpPr>
        <p:spPr>
          <a:xfrm>
            <a:off x="8157923" y="3669491"/>
            <a:ext cx="3074000" cy="1661600"/>
          </a:xfrm>
          <a:prstGeom prst="rect">
            <a:avLst/>
          </a:prstGeom>
        </p:spPr>
        <p:txBody>
          <a:bodyPr spcFirstLastPara="1" wrap="square" lIns="121900" tIns="121900" rIns="121900" bIns="121900" anchor="t" anchorCtr="0">
            <a:noAutofit/>
          </a:bodyPr>
          <a:lstStyle/>
          <a:p>
            <a:pPr marL="0" indent="0"/>
            <a:r>
              <a:rPr lang="en"/>
              <a:t>Saturn is a gas giant and has several rings. It's composed mostly of hydrogen and helium. It was named after the Roman god of wealth and agriculture. It’s the sixth planet from the Sun</a:t>
            </a:r>
            <a:endParaRPr/>
          </a:p>
        </p:txBody>
      </p:sp>
      <p:sp>
        <p:nvSpPr>
          <p:cNvPr id="176" name="Google Shape;176;p26"/>
          <p:cNvSpPr txBox="1">
            <a:spLocks noGrp="1"/>
          </p:cNvSpPr>
          <p:nvPr>
            <p:ph type="title" idx="7"/>
          </p:nvPr>
        </p:nvSpPr>
        <p:spPr>
          <a:xfrm>
            <a:off x="960000" y="2283711"/>
            <a:ext cx="1097200" cy="596800"/>
          </a:xfrm>
          <a:prstGeom prst="rect">
            <a:avLst/>
          </a:prstGeom>
        </p:spPr>
        <p:txBody>
          <a:bodyPr spcFirstLastPara="1" wrap="square" lIns="121900" tIns="121900" rIns="121900" bIns="121900" anchor="ctr" anchorCtr="0">
            <a:noAutofit/>
          </a:bodyPr>
          <a:lstStyle/>
          <a:p>
            <a:r>
              <a:rPr lang="en"/>
              <a:t>01</a:t>
            </a:r>
            <a:endParaRPr/>
          </a:p>
        </p:txBody>
      </p:sp>
      <p:sp>
        <p:nvSpPr>
          <p:cNvPr id="177" name="Google Shape;177;p26"/>
          <p:cNvSpPr txBox="1">
            <a:spLocks noGrp="1"/>
          </p:cNvSpPr>
          <p:nvPr>
            <p:ph type="title" idx="8"/>
          </p:nvPr>
        </p:nvSpPr>
        <p:spPr>
          <a:xfrm>
            <a:off x="4558957" y="2283711"/>
            <a:ext cx="1097200" cy="596800"/>
          </a:xfrm>
          <a:prstGeom prst="rect">
            <a:avLst/>
          </a:prstGeom>
        </p:spPr>
        <p:txBody>
          <a:bodyPr spcFirstLastPara="1" wrap="square" lIns="121900" tIns="121900" rIns="121900" bIns="121900" anchor="ctr" anchorCtr="0">
            <a:noAutofit/>
          </a:bodyPr>
          <a:lstStyle/>
          <a:p>
            <a:r>
              <a:rPr lang="en"/>
              <a:t>02</a:t>
            </a:r>
            <a:endParaRPr/>
          </a:p>
        </p:txBody>
      </p:sp>
      <p:sp>
        <p:nvSpPr>
          <p:cNvPr id="178" name="Google Shape;178;p26"/>
          <p:cNvSpPr txBox="1">
            <a:spLocks noGrp="1"/>
          </p:cNvSpPr>
          <p:nvPr>
            <p:ph type="title" idx="9"/>
          </p:nvPr>
        </p:nvSpPr>
        <p:spPr>
          <a:xfrm>
            <a:off x="8157923" y="2283711"/>
            <a:ext cx="1097200" cy="596800"/>
          </a:xfrm>
          <a:prstGeom prst="rect">
            <a:avLst/>
          </a:prstGeom>
        </p:spPr>
        <p:txBody>
          <a:bodyPr spcFirstLastPara="1" wrap="square" lIns="121900" tIns="121900" rIns="121900" bIns="121900" anchor="ctr" anchorCtr="0">
            <a:noAutofit/>
          </a:bodyPr>
          <a:lstStyle/>
          <a:p>
            <a:r>
              <a:rPr lang="en"/>
              <a:t>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9" name="矩形: 圓角 8">
            <a:extLst>
              <a:ext uri="{FF2B5EF4-FFF2-40B4-BE49-F238E27FC236}">
                <a16:creationId xmlns:a16="http://schemas.microsoft.com/office/drawing/2014/main" id="{2C514977-9210-4785-8B78-CDE0BAE03876}"/>
              </a:ext>
            </a:extLst>
          </p:cNvPr>
          <p:cNvSpPr/>
          <p:nvPr/>
        </p:nvSpPr>
        <p:spPr>
          <a:xfrm>
            <a:off x="1031003" y="1087665"/>
            <a:ext cx="10560361" cy="5404670"/>
          </a:xfrm>
          <a:prstGeom prst="roundRect">
            <a:avLst>
              <a:gd name="adj" fmla="val 8420"/>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p:pic>
        <p:nvPicPr>
          <p:cNvPr id="5" name="圖片 4">
            <a:extLst>
              <a:ext uri="{FF2B5EF4-FFF2-40B4-BE49-F238E27FC236}">
                <a16:creationId xmlns:a16="http://schemas.microsoft.com/office/drawing/2014/main" id="{F4CE1A64-9466-4118-A1D3-89373D36C040}"/>
              </a:ext>
            </a:extLst>
          </p:cNvPr>
          <p:cNvPicPr>
            <a:picLocks noChangeAspect="1"/>
          </p:cNvPicPr>
          <p:nvPr/>
        </p:nvPicPr>
        <p:blipFill>
          <a:blip r:embed="rId3"/>
          <a:stretch>
            <a:fillRect/>
          </a:stretch>
        </p:blipFill>
        <p:spPr>
          <a:xfrm>
            <a:off x="1406063" y="1465139"/>
            <a:ext cx="9379874" cy="4792785"/>
          </a:xfrm>
          <a:prstGeom prst="rect">
            <a:avLst/>
          </a:prstGeom>
        </p:spPr>
      </p:pic>
    </p:spTree>
    <p:extLst>
      <p:ext uri="{BB962C8B-B14F-4D97-AF65-F5344CB8AC3E}">
        <p14:creationId xmlns:p14="http://schemas.microsoft.com/office/powerpoint/2010/main" val="4207576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9" name="矩形: 圓角 8">
            <a:extLst>
              <a:ext uri="{FF2B5EF4-FFF2-40B4-BE49-F238E27FC236}">
                <a16:creationId xmlns:a16="http://schemas.microsoft.com/office/drawing/2014/main" id="{2C514977-9210-4785-8B78-CDE0BAE03876}"/>
              </a:ext>
            </a:extLst>
          </p:cNvPr>
          <p:cNvSpPr/>
          <p:nvPr/>
        </p:nvSpPr>
        <p:spPr>
          <a:xfrm>
            <a:off x="1031003" y="1087665"/>
            <a:ext cx="10560361" cy="5404670"/>
          </a:xfrm>
          <a:prstGeom prst="roundRect">
            <a:avLst>
              <a:gd name="adj" fmla="val 8420"/>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p:pic>
        <p:nvPicPr>
          <p:cNvPr id="5" name="圖片 4">
            <a:extLst>
              <a:ext uri="{FF2B5EF4-FFF2-40B4-BE49-F238E27FC236}">
                <a16:creationId xmlns:a16="http://schemas.microsoft.com/office/drawing/2014/main" id="{F4CE1A64-9466-4118-A1D3-89373D36C040}"/>
              </a:ext>
            </a:extLst>
          </p:cNvPr>
          <p:cNvPicPr>
            <a:picLocks noChangeAspect="1"/>
          </p:cNvPicPr>
          <p:nvPr/>
        </p:nvPicPr>
        <p:blipFill>
          <a:blip r:embed="rId3"/>
          <a:stretch>
            <a:fillRect/>
          </a:stretch>
        </p:blipFill>
        <p:spPr>
          <a:xfrm>
            <a:off x="1406063" y="1465139"/>
            <a:ext cx="9379874" cy="4792785"/>
          </a:xfrm>
          <a:prstGeom prst="rect">
            <a:avLst/>
          </a:prstGeom>
        </p:spPr>
      </p:pic>
    </p:spTree>
    <p:extLst>
      <p:ext uri="{BB962C8B-B14F-4D97-AF65-F5344CB8AC3E}">
        <p14:creationId xmlns:p14="http://schemas.microsoft.com/office/powerpoint/2010/main" val="37061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9" name="矩形: 圓角 8">
            <a:extLst>
              <a:ext uri="{FF2B5EF4-FFF2-40B4-BE49-F238E27FC236}">
                <a16:creationId xmlns:a16="http://schemas.microsoft.com/office/drawing/2014/main" id="{2C514977-9210-4785-8B78-CDE0BAE03876}"/>
              </a:ext>
            </a:extLst>
          </p:cNvPr>
          <p:cNvSpPr/>
          <p:nvPr/>
        </p:nvSpPr>
        <p:spPr>
          <a:xfrm>
            <a:off x="1031003" y="1087665"/>
            <a:ext cx="10560361" cy="5404670"/>
          </a:xfrm>
          <a:prstGeom prst="roundRect">
            <a:avLst>
              <a:gd name="adj" fmla="val 8420"/>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p:pic>
        <p:nvPicPr>
          <p:cNvPr id="6" name="圖片 5">
            <a:extLst>
              <a:ext uri="{FF2B5EF4-FFF2-40B4-BE49-F238E27FC236}">
                <a16:creationId xmlns:a16="http://schemas.microsoft.com/office/drawing/2014/main" id="{0345E0BB-B5D5-41B3-8687-D39CF3A55472}"/>
              </a:ext>
            </a:extLst>
          </p:cNvPr>
          <p:cNvPicPr>
            <a:picLocks noChangeAspect="1"/>
          </p:cNvPicPr>
          <p:nvPr/>
        </p:nvPicPr>
        <p:blipFill>
          <a:blip r:embed="rId3"/>
          <a:stretch>
            <a:fillRect/>
          </a:stretch>
        </p:blipFill>
        <p:spPr>
          <a:xfrm>
            <a:off x="1445310" y="1537505"/>
            <a:ext cx="9516286" cy="4510870"/>
          </a:xfrm>
          <a:prstGeom prst="rect">
            <a:avLst/>
          </a:prstGeom>
        </p:spPr>
      </p:pic>
    </p:spTree>
    <p:extLst>
      <p:ext uri="{BB962C8B-B14F-4D97-AF65-F5344CB8AC3E}">
        <p14:creationId xmlns:p14="http://schemas.microsoft.com/office/powerpoint/2010/main" val="1200657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9" name="矩形: 圓角 8">
            <a:extLst>
              <a:ext uri="{FF2B5EF4-FFF2-40B4-BE49-F238E27FC236}">
                <a16:creationId xmlns:a16="http://schemas.microsoft.com/office/drawing/2014/main" id="{2C514977-9210-4785-8B78-CDE0BAE03876}"/>
              </a:ext>
            </a:extLst>
          </p:cNvPr>
          <p:cNvSpPr/>
          <p:nvPr/>
        </p:nvSpPr>
        <p:spPr>
          <a:xfrm>
            <a:off x="1031003" y="1087665"/>
            <a:ext cx="10560361" cy="5404670"/>
          </a:xfrm>
          <a:prstGeom prst="roundRect">
            <a:avLst>
              <a:gd name="adj" fmla="val 8420"/>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p:pic>
        <p:nvPicPr>
          <p:cNvPr id="4" name="圖片 3">
            <a:extLst>
              <a:ext uri="{FF2B5EF4-FFF2-40B4-BE49-F238E27FC236}">
                <a16:creationId xmlns:a16="http://schemas.microsoft.com/office/drawing/2014/main" id="{4243F961-B2E0-47E4-8561-E5BC0B4F6422}"/>
              </a:ext>
            </a:extLst>
          </p:cNvPr>
          <p:cNvPicPr>
            <a:picLocks noChangeAspect="1"/>
          </p:cNvPicPr>
          <p:nvPr/>
        </p:nvPicPr>
        <p:blipFill>
          <a:blip r:embed="rId3"/>
          <a:stretch>
            <a:fillRect/>
          </a:stretch>
        </p:blipFill>
        <p:spPr>
          <a:xfrm>
            <a:off x="1644183" y="1457915"/>
            <a:ext cx="9313492" cy="4599985"/>
          </a:xfrm>
          <a:prstGeom prst="rect">
            <a:avLst/>
          </a:prstGeom>
        </p:spPr>
      </p:pic>
    </p:spTree>
    <p:extLst>
      <p:ext uri="{BB962C8B-B14F-4D97-AF65-F5344CB8AC3E}">
        <p14:creationId xmlns:p14="http://schemas.microsoft.com/office/powerpoint/2010/main" val="83737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9" name="矩形: 圓角 8">
            <a:extLst>
              <a:ext uri="{FF2B5EF4-FFF2-40B4-BE49-F238E27FC236}">
                <a16:creationId xmlns:a16="http://schemas.microsoft.com/office/drawing/2014/main" id="{2C514977-9210-4785-8B78-CDE0BAE03876}"/>
              </a:ext>
            </a:extLst>
          </p:cNvPr>
          <p:cNvSpPr/>
          <p:nvPr/>
        </p:nvSpPr>
        <p:spPr>
          <a:xfrm>
            <a:off x="1031003" y="1087665"/>
            <a:ext cx="10560361" cy="5404670"/>
          </a:xfrm>
          <a:prstGeom prst="roundRect">
            <a:avLst>
              <a:gd name="adj" fmla="val 8420"/>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p:pic>
        <p:nvPicPr>
          <p:cNvPr id="4" name="圖片 3">
            <a:extLst>
              <a:ext uri="{FF2B5EF4-FFF2-40B4-BE49-F238E27FC236}">
                <a16:creationId xmlns:a16="http://schemas.microsoft.com/office/drawing/2014/main" id="{A11D8203-4EBF-4D4A-9419-B0E9E4954112}"/>
              </a:ext>
            </a:extLst>
          </p:cNvPr>
          <p:cNvPicPr>
            <a:picLocks noChangeAspect="1"/>
          </p:cNvPicPr>
          <p:nvPr/>
        </p:nvPicPr>
        <p:blipFill>
          <a:blip r:embed="rId3"/>
          <a:stretch>
            <a:fillRect/>
          </a:stretch>
        </p:blipFill>
        <p:spPr>
          <a:xfrm>
            <a:off x="1542979" y="1180613"/>
            <a:ext cx="9618018" cy="4589722"/>
          </a:xfrm>
          <a:prstGeom prst="rect">
            <a:avLst/>
          </a:prstGeom>
        </p:spPr>
      </p:pic>
    </p:spTree>
    <p:extLst>
      <p:ext uri="{BB962C8B-B14F-4D97-AF65-F5344CB8AC3E}">
        <p14:creationId xmlns:p14="http://schemas.microsoft.com/office/powerpoint/2010/main" val="472935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203632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Project Scope:</a:t>
            </a:r>
          </a:p>
          <a:p>
            <a:pPr marL="800100" lvl="1"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Background Introduction:</a:t>
            </a:r>
          </a:p>
          <a:p>
            <a:pPr marL="800100" lvl="1" indent="-342900">
              <a:lnSpc>
                <a:spcPct val="150000"/>
              </a:lnSpc>
              <a:buFont typeface="Wingdings" panose="05000000000000000000" pitchFamily="2" charset="2"/>
              <a:buChar char="Ø"/>
            </a:pP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rPr>
              <a:t>Final project </a:t>
            </a:r>
            <a:r>
              <a:rPr lang="en-US" altLang="zh-TW" sz="4000" kern="0" dirty="0">
                <a:solidFill>
                  <a:srgbClr val="40474B"/>
                </a:solidFill>
                <a:effectLst>
                  <a:glow rad="127000">
                    <a:srgbClr val="FFFFFF"/>
                  </a:glow>
                </a:effectLst>
              </a:rPr>
              <a:t>proposal –– optical flow accelerator</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6CDC1988-1904-40E2-BB5C-8A9BB4D134AE}"/>
                  </a:ext>
                </a:extLst>
              </p:cNvPr>
              <p:cNvSpPr txBox="1"/>
              <p:nvPr/>
            </p:nvSpPr>
            <p:spPr>
              <a:xfrm>
                <a:off x="4513509" y="1272675"/>
                <a:ext cx="6540444" cy="1309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500" i="1" dirty="0" smtClean="0">
                              <a:solidFill>
                                <a:srgbClr val="000000"/>
                              </a:solidFill>
                              <a:latin typeface="Cambria Math" panose="02040503050406030204" pitchFamily="18" charset="0"/>
                            </a:rPr>
                          </m:ctrlPr>
                        </m:dPr>
                        <m:e>
                          <m:m>
                            <m:mPr>
                              <m:plcHide m:val="on"/>
                              <m:mcs>
                                <m:mc>
                                  <m:mcPr>
                                    <m:count m:val="1"/>
                                    <m:mcJc m:val="center"/>
                                  </m:mcPr>
                                </m:mc>
                              </m:mcs>
                              <m:ctrlPr>
                                <a:rPr lang="zh-TW" altLang="en-US" sz="1500" i="1" dirty="0">
                                  <a:solidFill>
                                    <a:srgbClr val="000000"/>
                                  </a:solidFill>
                                  <a:latin typeface="Cambria Math" panose="02040503050406030204" pitchFamily="18" charset="0"/>
                                </a:rPr>
                              </m:ctrlPr>
                            </m:mPr>
                            <m:mr>
                              <m:e>
                                <m:r>
                                  <a:rPr lang="zh-TW" altLang="en-US" sz="1500" i="1" dirty="0">
                                    <a:solidFill>
                                      <a:srgbClr val="000000"/>
                                    </a:solidFill>
                                    <a:latin typeface="Cambria Math" panose="02040503050406030204" pitchFamily="18" charset="0"/>
                                  </a:rPr>
                                  <m:t>𝑢</m:t>
                                </m:r>
                              </m:e>
                            </m:mr>
                            <m:mr>
                              <m:e>
                                <m:r>
                                  <a:rPr lang="zh-TW" altLang="en-US" sz="1500" i="1" dirty="0">
                                    <a:solidFill>
                                      <a:srgbClr val="000000"/>
                                    </a:solidFill>
                                    <a:latin typeface="Cambria Math" panose="02040503050406030204" pitchFamily="18" charset="0"/>
                                  </a:rPr>
                                  <m:t>𝑣</m:t>
                                </m:r>
                              </m:e>
                            </m:mr>
                          </m:m>
                        </m:e>
                      </m:d>
                      <m:r>
                        <a:rPr lang="zh-TW" altLang="en-US" sz="1500" dirty="0">
                          <a:solidFill>
                            <a:srgbClr val="000000"/>
                          </a:solidFill>
                          <a:latin typeface="Cambria Math" panose="02040503050406030204" pitchFamily="18" charset="0"/>
                        </a:rPr>
                        <m:t>=</m:t>
                      </m:r>
                      <m:r>
                        <a:rPr lang="en-US" altLang="zh-TW" sz="1500" b="0" i="0" dirty="0" smtClean="0">
                          <a:solidFill>
                            <a:srgbClr val="000000"/>
                          </a:solidFill>
                          <a:latin typeface="Cambria Math" panose="02040503050406030204" pitchFamily="18" charset="0"/>
                        </a:rPr>
                        <m:t>−</m:t>
                      </m:r>
                      <m:sSup>
                        <m:sSupPr>
                          <m:ctrlPr>
                            <a:rPr lang="zh-TW" altLang="en-US" sz="1500" i="1" dirty="0">
                              <a:solidFill>
                                <a:srgbClr val="000000"/>
                              </a:solidFill>
                              <a:latin typeface="Cambria Math" panose="02040503050406030204" pitchFamily="18" charset="0"/>
                            </a:rPr>
                          </m:ctrlPr>
                        </m:sSupPr>
                        <m:e>
                          <m:d>
                            <m:dPr>
                              <m:begChr m:val="["/>
                              <m:endChr m:val="]"/>
                              <m:ctrlPr>
                                <a:rPr lang="zh-TW" altLang="en-US" sz="1500" i="1">
                                  <a:solidFill>
                                    <a:srgbClr val="000000"/>
                                  </a:solidFill>
                                  <a:latin typeface="Cambria Math" panose="02040503050406030204" pitchFamily="18" charset="0"/>
                                </a:rPr>
                              </m:ctrlPr>
                            </m:dPr>
                            <m:e>
                              <m:m>
                                <m:mPr>
                                  <m:mcs>
                                    <m:mc>
                                      <m:mcPr>
                                        <m:count m:val="2"/>
                                        <m:mcJc m:val="center"/>
                                      </m:mcPr>
                                    </m:mc>
                                  </m:mcs>
                                  <m:ctrlPr>
                                    <a:rPr lang="en-US" altLang="zh-TW" sz="1500" i="1">
                                      <a:solidFill>
                                        <a:srgbClr val="000000"/>
                                      </a:solidFill>
                                      <a:latin typeface="Cambria Math" panose="02040503050406030204" pitchFamily="18" charset="0"/>
                                    </a:rPr>
                                  </m:ctrlPr>
                                </m:mPr>
                                <m:mr>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smtClean="0">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mr>
                                <m:mr>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mr>
                              </m:m>
                            </m:e>
                          </m:d>
                        </m:e>
                        <m:sup>
                          <m:r>
                            <a:rPr lang="en-US" altLang="zh-TW" sz="1500" b="1" i="0" dirty="0" smtClean="0">
                              <a:solidFill>
                                <a:srgbClr val="000000"/>
                              </a:solidFill>
                              <a:latin typeface="Cambria Math" panose="02040503050406030204" pitchFamily="18" charset="0"/>
                            </a:rPr>
                            <m:t>−</m:t>
                          </m:r>
                          <m:r>
                            <a:rPr lang="en-US" altLang="zh-TW" sz="1500" b="1" i="0" dirty="0" smtClean="0">
                              <a:solidFill>
                                <a:srgbClr val="000000"/>
                              </a:solidFill>
                              <a:latin typeface="Cambria Math" panose="02040503050406030204" pitchFamily="18" charset="0"/>
                            </a:rPr>
                            <m:t>𝟏</m:t>
                          </m:r>
                        </m:sup>
                      </m:sSup>
                      <m:d>
                        <m:dPr>
                          <m:begChr m:val="["/>
                          <m:endChr m:val="]"/>
                          <m:ctrlPr>
                            <a:rPr lang="zh-TW" altLang="en-US" sz="1500" i="1">
                              <a:solidFill>
                                <a:srgbClr val="000000"/>
                              </a:solidFill>
                              <a:latin typeface="Cambria Math" panose="02040503050406030204" pitchFamily="18" charset="0"/>
                            </a:rPr>
                          </m:ctrlPr>
                        </m:dPr>
                        <m:e>
                          <m:eqArr>
                            <m:eqArrPr>
                              <m:ctrlPr>
                                <a:rPr lang="zh-TW" altLang="en-US" sz="1500" i="1">
                                  <a:solidFill>
                                    <a:srgbClr val="000000"/>
                                  </a:solidFill>
                                  <a:latin typeface="Cambria Math" panose="02040503050406030204" pitchFamily="18" charset="0"/>
                                </a:rPr>
                              </m:ctrlPr>
                            </m:eqArrPr>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b="0" i="0" smtClean="0">
                                          <a:solidFill>
                                            <a:srgbClr val="000000"/>
                                          </a:solidFill>
                                          <a:latin typeface="Cambria Math" panose="02040503050406030204" pitchFamily="18" charset="0"/>
                                        </a:rPr>
                                        <m:t>t</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e>
                              <m:nary>
                                <m:naryPr>
                                  <m:chr m:val="∑"/>
                                  <m:limLoc m:val="undOvr"/>
                                  <m:grow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r>
                                    <a:rPr lang="zh-TW" altLang="en-US" sz="1500">
                                      <a:solidFill>
                                        <a:srgbClr val="000000"/>
                                      </a:solidFill>
                                      <a:latin typeface="Cambria Math" panose="02040503050406030204" pitchFamily="18" charset="0"/>
                                    </a:rPr>
                                    <m:t>9</m:t>
                                  </m:r>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b="0" i="0" smtClean="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b="0" i="0" smtClean="0">
                                          <a:solidFill>
                                            <a:srgbClr val="000000"/>
                                          </a:solidFill>
                                          <a:latin typeface="Cambria Math" panose="02040503050406030204" pitchFamily="18" charset="0"/>
                                        </a:rPr>
                                        <m:t>t</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eqArr>
                        </m:e>
                      </m:d>
                    </m:oMath>
                  </m:oMathPara>
                </a14:m>
                <a:endParaRPr lang="zh-TW" altLang="en-US" sz="1500" dirty="0">
                  <a:solidFill>
                    <a:srgbClr val="000000"/>
                  </a:solidFill>
                </a:endParaRPr>
              </a:p>
            </p:txBody>
          </p:sp>
        </mc:Choice>
        <mc:Fallback xmlns="">
          <p:sp>
            <p:nvSpPr>
              <p:cNvPr id="6" name="文字方塊 5">
                <a:extLst>
                  <a:ext uri="{FF2B5EF4-FFF2-40B4-BE49-F238E27FC236}">
                    <a16:creationId xmlns:a16="http://schemas.microsoft.com/office/drawing/2014/main" id="{6CDC1988-1904-40E2-BB5C-8A9BB4D134AE}"/>
                  </a:ext>
                </a:extLst>
              </p:cNvPr>
              <p:cNvSpPr txBox="1">
                <a:spLocks noRot="1" noChangeAspect="1" noMove="1" noResize="1" noEditPoints="1" noAdjustHandles="1" noChangeArrowheads="1" noChangeShapeType="1" noTextEdit="1"/>
              </p:cNvSpPr>
              <p:nvPr/>
            </p:nvSpPr>
            <p:spPr>
              <a:xfrm>
                <a:off x="4513509" y="1272675"/>
                <a:ext cx="6540444" cy="1309269"/>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8652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7" name="矩形: 圓角 6">
            <a:extLst>
              <a:ext uri="{FF2B5EF4-FFF2-40B4-BE49-F238E27FC236}">
                <a16:creationId xmlns:a16="http://schemas.microsoft.com/office/drawing/2014/main" id="{065E996B-E371-4331-A845-7A98EDB93B8C}"/>
              </a:ext>
            </a:extLst>
          </p:cNvPr>
          <p:cNvSpPr/>
          <p:nvPr/>
        </p:nvSpPr>
        <p:spPr>
          <a:xfrm>
            <a:off x="2783205" y="1823085"/>
            <a:ext cx="1781175" cy="923925"/>
          </a:xfrm>
          <a:prstGeom prst="roundRect">
            <a:avLst>
              <a:gd name="adj" fmla="val 8420"/>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LK method derivation:</a:t>
            </a:r>
            <a:endParaRPr lang="en-US" altLang="zh-TW" sz="2000" dirty="0">
              <a:solidFill>
                <a:srgbClr val="EDECDF">
                  <a:lumMod val="10000"/>
                </a:srgbClr>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6CDC1988-1904-40E2-BB5C-8A9BB4D134AE}"/>
                  </a:ext>
                </a:extLst>
              </p:cNvPr>
              <p:cNvSpPr txBox="1"/>
              <p:nvPr/>
            </p:nvSpPr>
            <p:spPr>
              <a:xfrm>
                <a:off x="2018058" y="2065375"/>
                <a:ext cx="6540444" cy="13092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500" i="1" dirty="0" smtClean="0">
                              <a:solidFill>
                                <a:srgbClr val="000000"/>
                              </a:solidFill>
                              <a:latin typeface="Cambria Math" panose="02040503050406030204" pitchFamily="18" charset="0"/>
                            </a:rPr>
                          </m:ctrlPr>
                        </m:dPr>
                        <m:e>
                          <m:m>
                            <m:mPr>
                              <m:plcHide m:val="on"/>
                              <m:mcs>
                                <m:mc>
                                  <m:mcPr>
                                    <m:count m:val="1"/>
                                    <m:mcJc m:val="center"/>
                                  </m:mcPr>
                                </m:mc>
                              </m:mcs>
                              <m:ctrlPr>
                                <a:rPr lang="zh-TW" altLang="en-US" sz="1500" i="1" dirty="0">
                                  <a:solidFill>
                                    <a:srgbClr val="000000"/>
                                  </a:solidFill>
                                  <a:latin typeface="Cambria Math" panose="02040503050406030204" pitchFamily="18" charset="0"/>
                                </a:rPr>
                              </m:ctrlPr>
                            </m:mPr>
                            <m:mr>
                              <m:e>
                                <m:r>
                                  <a:rPr lang="zh-TW" altLang="en-US" sz="1500" i="1" dirty="0">
                                    <a:solidFill>
                                      <a:srgbClr val="000000"/>
                                    </a:solidFill>
                                    <a:latin typeface="Cambria Math" panose="02040503050406030204" pitchFamily="18" charset="0"/>
                                  </a:rPr>
                                  <m:t>𝑢</m:t>
                                </m:r>
                              </m:e>
                            </m:mr>
                            <m:mr>
                              <m:e>
                                <m:r>
                                  <a:rPr lang="zh-TW" altLang="en-US" sz="1500" i="1" dirty="0">
                                    <a:solidFill>
                                      <a:srgbClr val="000000"/>
                                    </a:solidFill>
                                    <a:latin typeface="Cambria Math" panose="02040503050406030204" pitchFamily="18" charset="0"/>
                                  </a:rPr>
                                  <m:t>𝑣</m:t>
                                </m:r>
                              </m:e>
                            </m:mr>
                          </m:m>
                        </m:e>
                      </m:d>
                      <m:r>
                        <a:rPr lang="zh-TW" altLang="en-US" sz="1500" dirty="0">
                          <a:solidFill>
                            <a:srgbClr val="000000"/>
                          </a:solidFill>
                          <a:latin typeface="Cambria Math" panose="02040503050406030204" pitchFamily="18" charset="0"/>
                        </a:rPr>
                        <m:t>=</m:t>
                      </m:r>
                      <m:r>
                        <a:rPr lang="en-US" altLang="zh-TW" sz="1500" b="0" i="0" dirty="0" smtClean="0">
                          <a:solidFill>
                            <a:srgbClr val="000000"/>
                          </a:solidFill>
                          <a:latin typeface="Cambria Math" panose="02040503050406030204" pitchFamily="18" charset="0"/>
                        </a:rPr>
                        <m:t>−</m:t>
                      </m:r>
                      <m:sSup>
                        <m:sSupPr>
                          <m:ctrlPr>
                            <a:rPr lang="zh-TW" altLang="en-US" sz="1500" i="1" dirty="0">
                              <a:solidFill>
                                <a:srgbClr val="000000"/>
                              </a:solidFill>
                              <a:latin typeface="Cambria Math" panose="02040503050406030204" pitchFamily="18" charset="0"/>
                            </a:rPr>
                          </m:ctrlPr>
                        </m:sSupPr>
                        <m:e>
                          <m:d>
                            <m:dPr>
                              <m:begChr m:val="["/>
                              <m:endChr m:val="]"/>
                              <m:ctrlPr>
                                <a:rPr lang="zh-TW" altLang="en-US" sz="1500" i="1">
                                  <a:solidFill>
                                    <a:srgbClr val="000000"/>
                                  </a:solidFill>
                                  <a:latin typeface="Cambria Math" panose="02040503050406030204" pitchFamily="18" charset="0"/>
                                </a:rPr>
                              </m:ctrlPr>
                            </m:dPr>
                            <m:e>
                              <m:m>
                                <m:mPr>
                                  <m:mcs>
                                    <m:mc>
                                      <m:mcPr>
                                        <m:count m:val="2"/>
                                        <m:mcJc m:val="center"/>
                                      </m:mcPr>
                                    </m:mc>
                                  </m:mcs>
                                  <m:ctrlPr>
                                    <a:rPr lang="en-US" altLang="zh-TW" sz="1500" i="1">
                                      <a:solidFill>
                                        <a:srgbClr val="000000"/>
                                      </a:solidFill>
                                      <a:latin typeface="Cambria Math" panose="02040503050406030204" pitchFamily="18" charset="0"/>
                                    </a:rPr>
                                  </m:ctrlPr>
                                </m:mPr>
                                <m:mr>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smtClean="0">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mr>
                                <m:mr>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mr>
                              </m:m>
                            </m:e>
                          </m:d>
                        </m:e>
                        <m:sup>
                          <m:r>
                            <a:rPr lang="en-US" altLang="zh-TW" sz="1500" b="1" i="0" dirty="0" smtClean="0">
                              <a:solidFill>
                                <a:srgbClr val="000000"/>
                              </a:solidFill>
                              <a:latin typeface="Cambria Math" panose="02040503050406030204" pitchFamily="18" charset="0"/>
                            </a:rPr>
                            <m:t>−</m:t>
                          </m:r>
                          <m:r>
                            <a:rPr lang="en-US" altLang="zh-TW" sz="1500" b="1" i="0" dirty="0" smtClean="0">
                              <a:solidFill>
                                <a:srgbClr val="000000"/>
                              </a:solidFill>
                              <a:latin typeface="Cambria Math" panose="02040503050406030204" pitchFamily="18" charset="0"/>
                            </a:rPr>
                            <m:t>𝟏</m:t>
                          </m:r>
                        </m:sup>
                      </m:sSup>
                      <m:d>
                        <m:dPr>
                          <m:begChr m:val="["/>
                          <m:endChr m:val="]"/>
                          <m:ctrlPr>
                            <a:rPr lang="zh-TW" altLang="en-US" sz="1500" i="1">
                              <a:solidFill>
                                <a:srgbClr val="000000"/>
                              </a:solidFill>
                              <a:latin typeface="Cambria Math" panose="02040503050406030204" pitchFamily="18" charset="0"/>
                            </a:rPr>
                          </m:ctrlPr>
                        </m:dPr>
                        <m:e>
                          <m:eqArr>
                            <m:eqArrPr>
                              <m:ctrlPr>
                                <a:rPr lang="zh-TW" altLang="en-US" sz="1500" i="1">
                                  <a:solidFill>
                                    <a:srgbClr val="000000"/>
                                  </a:solidFill>
                                  <a:latin typeface="Cambria Math" panose="02040503050406030204" pitchFamily="18" charset="0"/>
                                </a:rPr>
                              </m:ctrlPr>
                            </m:eqArrPr>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zh-TW" altLang="en-US" sz="1500">
                                          <a:solidFill>
                                            <a:srgbClr val="000000"/>
                                          </a:solidFill>
                                          <a:latin typeface="Cambria Math" panose="02040503050406030204" pitchFamily="18" charset="0"/>
                                        </a:rPr>
                                        <m:t>x</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b="0" i="0" smtClean="0">
                                          <a:solidFill>
                                            <a:srgbClr val="000000"/>
                                          </a:solidFill>
                                          <a:latin typeface="Cambria Math" panose="02040503050406030204" pitchFamily="18" charset="0"/>
                                        </a:rPr>
                                        <m:t>t</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e>
                              <m:nary>
                                <m:naryPr>
                                  <m:chr m:val="∑"/>
                                  <m:limLoc m:val="undOvr"/>
                                  <m:grow m:val="on"/>
                                  <m:supHide m:val="on"/>
                                  <m:ctrlPr>
                                    <a:rPr lang="zh-TW" altLang="en-US" sz="1500" i="1">
                                      <a:solidFill>
                                        <a:srgbClr val="000000"/>
                                      </a:solidFill>
                                      <a:latin typeface="Cambria Math" panose="02040503050406030204" pitchFamily="18" charset="0"/>
                                    </a:rPr>
                                  </m:ctrlPr>
                                </m:naryPr>
                                <m:sub>
                                  <m:sSub>
                                    <m:sSubPr>
                                      <m:ctrlPr>
                                        <a:rPr lang="zh-TW" altLang="en-US" sz="1500" i="1">
                                          <a:solidFill>
                                            <a:srgbClr val="000000"/>
                                          </a:solidFill>
                                          <a:latin typeface="Cambria Math" panose="02040503050406030204" pitchFamily="18" charset="0"/>
                                        </a:rPr>
                                      </m:ctrlPr>
                                    </m:sSubPr>
                                    <m:e>
                                      <m:r>
                                        <a:rPr lang="en-US" altLang="zh-TW" sz="1500" b="0" i="1" smtClean="0">
                                          <a:solidFill>
                                            <a:srgbClr val="000000"/>
                                          </a:solidFill>
                                          <a:latin typeface="Cambria Math" panose="02040503050406030204" pitchFamily="18" charset="0"/>
                                        </a:rPr>
                                        <m:t>𝑃</m:t>
                                      </m:r>
                                    </m:e>
                                    <m:sub>
                                      <m:r>
                                        <a:rPr lang="zh-TW" altLang="en-US" sz="1500" i="1">
                                          <a:solidFill>
                                            <a:srgbClr val="000000"/>
                                          </a:solidFill>
                                          <a:latin typeface="Cambria Math" panose="02040503050406030204" pitchFamily="18" charset="0"/>
                                        </a:rPr>
                                        <m:t>𝑖</m:t>
                                      </m:r>
                                    </m:sub>
                                  </m:sSub>
                                  <m:r>
                                    <a:rPr lang="zh-TW" altLang="en-US" sz="1500" i="1">
                                      <a:solidFill>
                                        <a:srgbClr val="000000"/>
                                      </a:solidFill>
                                      <a:latin typeface="Cambria Math" panose="02040503050406030204" pitchFamily="18" charset="0"/>
                                    </a:rPr>
                                    <m:t>∈</m:t>
                                  </m:r>
                                  <m:r>
                                    <a:rPr lang="zh-TW" altLang="en-US" sz="1500" i="1">
                                      <a:solidFill>
                                        <a:srgbClr val="000000"/>
                                      </a:solidFill>
                                      <a:latin typeface="Cambria Math" panose="02040503050406030204" pitchFamily="18" charset="0"/>
                                    </a:rPr>
                                    <m:t>𝑃</m:t>
                                  </m:r>
                                </m:sub>
                                <m:sup/>
                                <m:e>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b="0" i="0" smtClean="0">
                                          <a:solidFill>
                                            <a:srgbClr val="000000"/>
                                          </a:solidFill>
                                          <a:latin typeface="Cambria Math" panose="02040503050406030204" pitchFamily="18" charset="0"/>
                                        </a:rPr>
                                        <m:t>y</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sSub>
                                    <m:sSubPr>
                                      <m:ctrlPr>
                                        <a:rPr lang="zh-TW" altLang="en-US" sz="1500" i="1">
                                          <a:solidFill>
                                            <a:srgbClr val="000000"/>
                                          </a:solidFill>
                                          <a:latin typeface="Cambria Math" panose="02040503050406030204" pitchFamily="18" charset="0"/>
                                        </a:rPr>
                                      </m:ctrlPr>
                                    </m:sSubPr>
                                    <m:e>
                                      <m:r>
                                        <m:rPr>
                                          <m:sty m:val="p"/>
                                        </m:rPr>
                                        <a:rPr lang="zh-TW" altLang="en-US" sz="1500">
                                          <a:solidFill>
                                            <a:srgbClr val="000000"/>
                                          </a:solidFill>
                                          <a:latin typeface="Cambria Math" panose="02040503050406030204" pitchFamily="18" charset="0"/>
                                        </a:rPr>
                                        <m:t>I</m:t>
                                      </m:r>
                                    </m:e>
                                    <m:sub>
                                      <m:r>
                                        <m:rPr>
                                          <m:sty m:val="p"/>
                                        </m:rPr>
                                        <a:rPr lang="en-US" altLang="zh-TW" sz="1500" b="0" i="0" smtClean="0">
                                          <a:solidFill>
                                            <a:srgbClr val="000000"/>
                                          </a:solidFill>
                                          <a:latin typeface="Cambria Math" panose="02040503050406030204" pitchFamily="18" charset="0"/>
                                        </a:rPr>
                                        <m:t>t</m:t>
                                      </m:r>
                                    </m:sub>
                                  </m:sSub>
                                  <m:d>
                                    <m:dPr>
                                      <m:ctrlPr>
                                        <a:rPr lang="zh-TW" altLang="en-US" sz="1500" i="1">
                                          <a:solidFill>
                                            <a:srgbClr val="000000"/>
                                          </a:solidFill>
                                          <a:latin typeface="Cambria Math" panose="02040503050406030204" pitchFamily="18" charset="0"/>
                                        </a:rPr>
                                      </m:ctrlPr>
                                    </m:dPr>
                                    <m:e>
                                      <m:sSub>
                                        <m:sSubPr>
                                          <m:ctrlPr>
                                            <a:rPr lang="zh-TW" altLang="en-US" sz="1500" i="1">
                                              <a:solidFill>
                                                <a:srgbClr val="000000"/>
                                              </a:solidFill>
                                              <a:latin typeface="Cambria Math" panose="02040503050406030204" pitchFamily="18" charset="0"/>
                                            </a:rPr>
                                          </m:ctrlPr>
                                        </m:sSubPr>
                                        <m:e>
                                          <m:r>
                                            <m:rPr>
                                              <m:sty m:val="p"/>
                                            </m:rPr>
                                            <a:rPr lang="en-US" altLang="zh-TW" sz="1500">
                                              <a:solidFill>
                                                <a:srgbClr val="000000"/>
                                              </a:solidFill>
                                              <a:latin typeface="Cambria Math" panose="02040503050406030204" pitchFamily="18" charset="0"/>
                                            </a:rPr>
                                            <m:t>P</m:t>
                                          </m:r>
                                        </m:e>
                                        <m:sub>
                                          <m:r>
                                            <m:rPr>
                                              <m:sty m:val="p"/>
                                            </m:rPr>
                                            <a:rPr lang="zh-TW" altLang="en-US" sz="1500">
                                              <a:solidFill>
                                                <a:srgbClr val="000000"/>
                                              </a:solidFill>
                                              <a:latin typeface="Cambria Math" panose="02040503050406030204" pitchFamily="18" charset="0"/>
                                            </a:rPr>
                                            <m:t>i</m:t>
                                          </m:r>
                                        </m:sub>
                                      </m:sSub>
                                      <m:r>
                                        <a:rPr lang="en-US" altLang="zh-TW" sz="1500" dirty="0">
                                          <a:solidFill>
                                            <a:srgbClr val="000000"/>
                                          </a:solidFill>
                                          <a:latin typeface="Cambria Math" panose="02040503050406030204" pitchFamily="18" charset="0"/>
                                        </a:rPr>
                                        <m:t>,</m:t>
                                      </m:r>
                                      <m:sSub>
                                        <m:sSubPr>
                                          <m:ctrlPr>
                                            <a:rPr lang="en-US" altLang="zh-TW" sz="1500" i="1" dirty="0">
                                              <a:solidFill>
                                                <a:srgbClr val="000000"/>
                                              </a:solidFill>
                                              <a:latin typeface="Cambria Math" panose="02040503050406030204" pitchFamily="18" charset="0"/>
                                            </a:rPr>
                                          </m:ctrlPr>
                                        </m:sSubPr>
                                        <m:e>
                                          <m:r>
                                            <m:rPr>
                                              <m:sty m:val="p"/>
                                            </m:rPr>
                                            <a:rPr lang="en-US" altLang="zh-TW" sz="1500" dirty="0">
                                              <a:solidFill>
                                                <a:srgbClr val="000000"/>
                                              </a:solidFill>
                                              <a:latin typeface="Cambria Math" panose="02040503050406030204" pitchFamily="18" charset="0"/>
                                            </a:rPr>
                                            <m:t>t</m:t>
                                          </m:r>
                                        </m:e>
                                        <m:sub>
                                          <m:r>
                                            <a:rPr lang="en-US" altLang="zh-TW" sz="1500" dirty="0">
                                              <a:solidFill>
                                                <a:srgbClr val="000000"/>
                                              </a:solidFill>
                                              <a:latin typeface="Cambria Math" panose="02040503050406030204" pitchFamily="18" charset="0"/>
                                            </a:rPr>
                                            <m:t>0</m:t>
                                          </m:r>
                                        </m:sub>
                                      </m:sSub>
                                    </m:e>
                                  </m:d>
                                </m:e>
                              </m:nary>
                            </m:e>
                          </m:eqArr>
                        </m:e>
                      </m:d>
                    </m:oMath>
                  </m:oMathPara>
                </a14:m>
                <a:endParaRPr lang="zh-TW" altLang="en-US" sz="1500" dirty="0">
                  <a:solidFill>
                    <a:srgbClr val="000000"/>
                  </a:solidFill>
                </a:endParaRPr>
              </a:p>
            </p:txBody>
          </p:sp>
        </mc:Choice>
        <mc:Fallback xmlns="">
          <p:sp>
            <p:nvSpPr>
              <p:cNvPr id="6" name="文字方塊 5">
                <a:extLst>
                  <a:ext uri="{FF2B5EF4-FFF2-40B4-BE49-F238E27FC236}">
                    <a16:creationId xmlns:a16="http://schemas.microsoft.com/office/drawing/2014/main" id="{6CDC1988-1904-40E2-BB5C-8A9BB4D134AE}"/>
                  </a:ext>
                </a:extLst>
              </p:cNvPr>
              <p:cNvSpPr txBox="1">
                <a:spLocks noRot="1" noChangeAspect="1" noMove="1" noResize="1" noEditPoints="1" noAdjustHandles="1" noChangeArrowheads="1" noChangeShapeType="1" noTextEdit="1"/>
              </p:cNvSpPr>
              <p:nvPr/>
            </p:nvSpPr>
            <p:spPr>
              <a:xfrm>
                <a:off x="2018058" y="2065375"/>
                <a:ext cx="6540444" cy="130926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E6EC94DD-7ADA-4C4A-91B5-A9F7F3CAABC2}"/>
                  </a:ext>
                </a:extLst>
              </p:cNvPr>
              <p:cNvSpPr txBox="1"/>
              <p:nvPr/>
            </p:nvSpPr>
            <p:spPr>
              <a:xfrm>
                <a:off x="2380710" y="5072272"/>
                <a:ext cx="2538131" cy="13503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1" i="0" smtClean="0">
                          <a:latin typeface="Cambria Math" panose="02040503050406030204" pitchFamily="18" charset="0"/>
                        </a:rPr>
                        <m:t>=</m:t>
                      </m:r>
                      <m:d>
                        <m:dPr>
                          <m:begChr m:val="["/>
                          <m:endChr m:val="]"/>
                          <m:ctrlPr>
                            <a:rPr lang="zh-TW" altLang="en-US" b="1" i="1">
                              <a:solidFill>
                                <a:srgbClr val="000000"/>
                              </a:solidFill>
                              <a:latin typeface="Cambria Math" panose="02040503050406030204" pitchFamily="18" charset="0"/>
                            </a:rPr>
                          </m:ctrlPr>
                        </m:dPr>
                        <m:e>
                          <m:eqArr>
                            <m:eqArrPr>
                              <m:ctrlPr>
                                <a:rPr lang="zh-TW" altLang="en-US" b="1" i="1">
                                  <a:solidFill>
                                    <a:srgbClr val="000000"/>
                                  </a:solidFill>
                                  <a:latin typeface="Cambria Math" panose="02040503050406030204" pitchFamily="18" charset="0"/>
                                </a:rPr>
                              </m:ctrlPr>
                            </m:eqArrPr>
                            <m:e>
                              <m:f>
                                <m:fPr>
                                  <m:ctrlPr>
                                    <a:rPr lang="zh-TW" altLang="en-US" b="1" i="1">
                                      <a:latin typeface="Cambria Math" panose="02040503050406030204" pitchFamily="18" charset="0"/>
                                    </a:rPr>
                                  </m:ctrlPr>
                                </m:fPr>
                                <m:num>
                                  <m:r>
                                    <a:rPr lang="zh-TW" altLang="en-US" b="1" i="0" smtClean="0">
                                      <a:solidFill>
                                        <a:srgbClr val="0000FF"/>
                                      </a:solidFill>
                                      <a:latin typeface="Cambria Math" panose="02040503050406030204" pitchFamily="18" charset="0"/>
                                    </a:rPr>
                                    <m:t>𝚺</m:t>
                                  </m:r>
                                  <m:sSubSup>
                                    <m:sSubSupPr>
                                      <m:ctrlPr>
                                        <a:rPr lang="zh-TW" altLang="en-US" b="1" i="1" smtClean="0">
                                          <a:solidFill>
                                            <a:srgbClr val="0000FF"/>
                                          </a:solidFill>
                                          <a:latin typeface="Cambria Math" panose="02040503050406030204" pitchFamily="18" charset="0"/>
                                        </a:rPr>
                                      </m:ctrlPr>
                                    </m:sSubSupPr>
                                    <m:e>
                                      <m:r>
                                        <a:rPr lang="zh-TW" altLang="en-US" b="1" i="0">
                                          <a:solidFill>
                                            <a:srgbClr val="0000FF"/>
                                          </a:solidFill>
                                          <a:latin typeface="Cambria Math" panose="02040503050406030204" pitchFamily="18" charset="0"/>
                                        </a:rPr>
                                        <m:t>𝐈</m:t>
                                      </m:r>
                                    </m:e>
                                    <m:sub>
                                      <m:r>
                                        <a:rPr lang="en-US" altLang="zh-TW" b="1" i="0">
                                          <a:solidFill>
                                            <a:srgbClr val="0000FF"/>
                                          </a:solidFill>
                                          <a:latin typeface="Cambria Math" panose="02040503050406030204" pitchFamily="18" charset="0"/>
                                        </a:rPr>
                                        <m:t>𝐲</m:t>
                                      </m:r>
                                    </m:sub>
                                    <m:sup>
                                      <m:r>
                                        <a:rPr lang="zh-TW" altLang="en-US" b="1" i="0">
                                          <a:solidFill>
                                            <a:srgbClr val="0000FF"/>
                                          </a:solidFill>
                                          <a:latin typeface="Cambria Math" panose="02040503050406030204" pitchFamily="18" charset="0"/>
                                        </a:rPr>
                                        <m:t>𝟐</m:t>
                                      </m:r>
                                    </m:sup>
                                  </m:sSubSup>
                                  <m:r>
                                    <a:rPr lang="zh-TW" altLang="en-US" b="1" i="0" smtClean="0">
                                      <a:solidFill>
                                        <a:srgbClr val="7030A0"/>
                                      </a:solidFill>
                                      <a:latin typeface="Cambria Math" panose="02040503050406030204" pitchFamily="18" charset="0"/>
                                    </a:rPr>
                                    <m:t>𝚺</m:t>
                                  </m:r>
                                  <m:sSub>
                                    <m:sSubPr>
                                      <m:ctrlPr>
                                        <a:rPr lang="zh-TW" altLang="en-US" b="1"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𝐈</m:t>
                                      </m:r>
                                    </m:e>
                                    <m:sub>
                                      <m:r>
                                        <a:rPr lang="zh-TW" altLang="en-US" b="1" i="0">
                                          <a:solidFill>
                                            <a:srgbClr val="7030A0"/>
                                          </a:solidFill>
                                          <a:latin typeface="Cambria Math" panose="02040503050406030204" pitchFamily="18" charset="0"/>
                                        </a:rPr>
                                        <m:t>𝐱</m:t>
                                      </m:r>
                                    </m:sub>
                                  </m:sSub>
                                  <m:sSub>
                                    <m:sSubPr>
                                      <m:ctrlPr>
                                        <a:rPr lang="zh-TW" altLang="en-US" b="1"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𝐈</m:t>
                                      </m:r>
                                    </m:e>
                                    <m:sub>
                                      <m:r>
                                        <a:rPr lang="en-US" altLang="zh-TW" b="1" i="0" smtClean="0">
                                          <a:solidFill>
                                            <a:srgbClr val="7030A0"/>
                                          </a:solidFill>
                                          <a:latin typeface="Cambria Math" panose="02040503050406030204" pitchFamily="18" charset="0"/>
                                        </a:rPr>
                                        <m:t>𝐭</m:t>
                                      </m:r>
                                    </m:sub>
                                  </m:sSub>
                                  <m:r>
                                    <a:rPr lang="en-US" altLang="zh-TW" b="1" i="0">
                                      <a:solidFill>
                                        <a:srgbClr val="000000"/>
                                      </a:solidFill>
                                      <a:latin typeface="Cambria Math" panose="02040503050406030204" pitchFamily="18" charset="0"/>
                                    </a:rPr>
                                    <m:t>−</m:t>
                                  </m:r>
                                  <m:r>
                                    <a:rPr lang="zh-TW" altLang="en-US" b="1" i="0" smtClean="0">
                                      <a:solidFill>
                                        <a:srgbClr val="FF9933"/>
                                      </a:solidFill>
                                      <a:latin typeface="Cambria Math" panose="02040503050406030204" pitchFamily="18" charset="0"/>
                                    </a:rPr>
                                    <m:t>𝚺</m:t>
                                  </m:r>
                                  <m:sSub>
                                    <m:sSubPr>
                                      <m:ctrlPr>
                                        <a:rPr lang="zh-TW" altLang="en-US" b="1" i="1">
                                          <a:solidFill>
                                            <a:srgbClr val="FF9933"/>
                                          </a:solidFill>
                                          <a:latin typeface="Cambria Math" panose="02040503050406030204" pitchFamily="18" charset="0"/>
                                        </a:rPr>
                                      </m:ctrlPr>
                                    </m:sSubPr>
                                    <m:e>
                                      <m:r>
                                        <a:rPr lang="zh-TW" altLang="en-US" b="1" i="0">
                                          <a:solidFill>
                                            <a:srgbClr val="FF9933"/>
                                          </a:solidFill>
                                          <a:latin typeface="Cambria Math" panose="02040503050406030204" pitchFamily="18" charset="0"/>
                                        </a:rPr>
                                        <m:t>𝐈</m:t>
                                      </m:r>
                                    </m:e>
                                    <m:sub>
                                      <m:r>
                                        <a:rPr lang="zh-TW" altLang="en-US" b="1" i="0">
                                          <a:solidFill>
                                            <a:srgbClr val="FF9933"/>
                                          </a:solidFill>
                                          <a:latin typeface="Cambria Math" panose="02040503050406030204" pitchFamily="18" charset="0"/>
                                        </a:rPr>
                                        <m:t>𝐱</m:t>
                                      </m:r>
                                    </m:sub>
                                  </m:sSub>
                                  <m:sSub>
                                    <m:sSubPr>
                                      <m:ctrlPr>
                                        <a:rPr lang="zh-TW" altLang="en-US" b="1" i="1">
                                          <a:solidFill>
                                            <a:srgbClr val="FF9933"/>
                                          </a:solidFill>
                                          <a:latin typeface="Cambria Math" panose="02040503050406030204" pitchFamily="18" charset="0"/>
                                        </a:rPr>
                                      </m:ctrlPr>
                                    </m:sSubPr>
                                    <m:e>
                                      <m:r>
                                        <a:rPr lang="zh-TW" altLang="en-US" b="1" i="0">
                                          <a:solidFill>
                                            <a:srgbClr val="FF9933"/>
                                          </a:solidFill>
                                          <a:latin typeface="Cambria Math" panose="02040503050406030204" pitchFamily="18" charset="0"/>
                                        </a:rPr>
                                        <m:t>𝐈</m:t>
                                      </m:r>
                                    </m:e>
                                    <m:sub>
                                      <m:r>
                                        <a:rPr lang="en-US" altLang="zh-TW" b="1" i="0">
                                          <a:solidFill>
                                            <a:srgbClr val="FF9933"/>
                                          </a:solidFill>
                                          <a:latin typeface="Cambria Math" panose="02040503050406030204" pitchFamily="18" charset="0"/>
                                        </a:rPr>
                                        <m:t>𝐲</m:t>
                                      </m:r>
                                    </m:sub>
                                  </m:sSub>
                                  <m:r>
                                    <a:rPr lang="zh-TW" altLang="en-US" b="1" i="0" smtClean="0">
                                      <a:solidFill>
                                        <a:schemeClr val="accent1">
                                          <a:lumMod val="50000"/>
                                        </a:schemeClr>
                                      </a:solidFill>
                                      <a:latin typeface="Cambria Math" panose="02040503050406030204" pitchFamily="18" charset="0"/>
                                    </a:rPr>
                                    <m:t>𝚺</m:t>
                                  </m:r>
                                  <m:sSub>
                                    <m:sSubPr>
                                      <m:ctrlPr>
                                        <a:rPr lang="zh-TW" altLang="en-US" b="1" i="1">
                                          <a:solidFill>
                                            <a:schemeClr val="accent1">
                                              <a:lumMod val="50000"/>
                                            </a:schemeClr>
                                          </a:solidFill>
                                          <a:latin typeface="Cambria Math" panose="02040503050406030204" pitchFamily="18" charset="0"/>
                                        </a:rPr>
                                      </m:ctrlPr>
                                    </m:sSubPr>
                                    <m:e>
                                      <m:r>
                                        <a:rPr lang="zh-TW" altLang="en-US" b="1" i="0">
                                          <a:solidFill>
                                            <a:schemeClr val="accent1">
                                              <a:lumMod val="50000"/>
                                            </a:schemeClr>
                                          </a:solidFill>
                                          <a:latin typeface="Cambria Math" panose="02040503050406030204" pitchFamily="18" charset="0"/>
                                        </a:rPr>
                                        <m:t>𝐈</m:t>
                                      </m:r>
                                    </m:e>
                                    <m:sub>
                                      <m:r>
                                        <a:rPr lang="en-US" altLang="zh-TW" b="1" i="0" smtClean="0">
                                          <a:solidFill>
                                            <a:schemeClr val="accent1">
                                              <a:lumMod val="50000"/>
                                            </a:schemeClr>
                                          </a:solidFill>
                                          <a:latin typeface="Cambria Math" panose="02040503050406030204" pitchFamily="18" charset="0"/>
                                        </a:rPr>
                                        <m:t>𝐲</m:t>
                                      </m:r>
                                    </m:sub>
                                  </m:sSub>
                                  <m:sSub>
                                    <m:sSubPr>
                                      <m:ctrlPr>
                                        <a:rPr lang="zh-TW" altLang="en-US" b="1" i="1">
                                          <a:solidFill>
                                            <a:schemeClr val="accent1">
                                              <a:lumMod val="50000"/>
                                            </a:schemeClr>
                                          </a:solidFill>
                                          <a:latin typeface="Cambria Math" panose="02040503050406030204" pitchFamily="18" charset="0"/>
                                        </a:rPr>
                                      </m:ctrlPr>
                                    </m:sSubPr>
                                    <m:e>
                                      <m:r>
                                        <a:rPr lang="zh-TW" altLang="en-US" b="1" i="0">
                                          <a:solidFill>
                                            <a:schemeClr val="accent1">
                                              <a:lumMod val="50000"/>
                                            </a:schemeClr>
                                          </a:solidFill>
                                          <a:latin typeface="Cambria Math" panose="02040503050406030204" pitchFamily="18" charset="0"/>
                                        </a:rPr>
                                        <m:t>𝐈</m:t>
                                      </m:r>
                                    </m:e>
                                    <m:sub>
                                      <m:r>
                                        <a:rPr lang="en-US" altLang="zh-TW" b="1" i="0" smtClean="0">
                                          <a:solidFill>
                                            <a:schemeClr val="accent1">
                                              <a:lumMod val="50000"/>
                                            </a:schemeClr>
                                          </a:solidFill>
                                          <a:latin typeface="Cambria Math" panose="02040503050406030204" pitchFamily="18" charset="0"/>
                                        </a:rPr>
                                        <m:t>𝐭</m:t>
                                      </m:r>
                                    </m:sub>
                                  </m:sSub>
                                </m:num>
                                <m:den>
                                  <m:r>
                                    <a:rPr lang="zh-TW" altLang="en-US" b="1" i="0" smtClean="0">
                                      <a:solidFill>
                                        <a:srgbClr val="FF9933"/>
                                      </a:solidFill>
                                      <a:latin typeface="Cambria Math" panose="02040503050406030204" pitchFamily="18" charset="0"/>
                                    </a:rPr>
                                    <m:t>𝟐</m:t>
                                  </m:r>
                                  <m:r>
                                    <a:rPr lang="zh-TW" altLang="en-US" b="1" i="0" smtClean="0">
                                      <a:solidFill>
                                        <a:srgbClr val="F2369C"/>
                                      </a:solidFill>
                                      <a:latin typeface="Cambria Math" panose="02040503050406030204" pitchFamily="18" charset="0"/>
                                    </a:rPr>
                                    <m:t>𝚺</m:t>
                                  </m:r>
                                  <m:sSub>
                                    <m:sSubPr>
                                      <m:ctrlPr>
                                        <a:rPr lang="zh-TW" altLang="en-US" b="1" i="1">
                                          <a:solidFill>
                                            <a:srgbClr val="F2369C"/>
                                          </a:solidFill>
                                          <a:latin typeface="Cambria Math" panose="02040503050406030204" pitchFamily="18" charset="0"/>
                                        </a:rPr>
                                      </m:ctrlPr>
                                    </m:sSubPr>
                                    <m:e>
                                      <m:r>
                                        <a:rPr lang="zh-TW" altLang="en-US" b="1" i="0">
                                          <a:solidFill>
                                            <a:srgbClr val="F2369C"/>
                                          </a:solidFill>
                                          <a:latin typeface="Cambria Math" panose="02040503050406030204" pitchFamily="18" charset="0"/>
                                        </a:rPr>
                                        <m:t>𝐈</m:t>
                                      </m:r>
                                    </m:e>
                                    <m:sub>
                                      <m:r>
                                        <a:rPr lang="zh-TW" altLang="en-US" b="1" i="0">
                                          <a:solidFill>
                                            <a:srgbClr val="F2369C"/>
                                          </a:solidFill>
                                          <a:latin typeface="Cambria Math" panose="02040503050406030204" pitchFamily="18" charset="0"/>
                                        </a:rPr>
                                        <m:t>𝐱</m:t>
                                      </m:r>
                                    </m:sub>
                                  </m:sSub>
                                  <m:sSub>
                                    <m:sSubPr>
                                      <m:ctrlPr>
                                        <a:rPr lang="zh-TW" altLang="en-US" b="1" i="1">
                                          <a:solidFill>
                                            <a:srgbClr val="F2369C"/>
                                          </a:solidFill>
                                          <a:latin typeface="Cambria Math" panose="02040503050406030204" pitchFamily="18" charset="0"/>
                                        </a:rPr>
                                      </m:ctrlPr>
                                    </m:sSubPr>
                                    <m:e>
                                      <m:r>
                                        <a:rPr lang="zh-TW" altLang="en-US" b="1" i="0">
                                          <a:solidFill>
                                            <a:srgbClr val="F2369C"/>
                                          </a:solidFill>
                                          <a:latin typeface="Cambria Math" panose="02040503050406030204" pitchFamily="18" charset="0"/>
                                        </a:rPr>
                                        <m:t>𝐈</m:t>
                                      </m:r>
                                    </m:e>
                                    <m:sub>
                                      <m:r>
                                        <a:rPr lang="en-US" altLang="zh-TW" b="1" i="0">
                                          <a:solidFill>
                                            <a:srgbClr val="F2369C"/>
                                          </a:solidFill>
                                          <a:latin typeface="Cambria Math" panose="02040503050406030204" pitchFamily="18" charset="0"/>
                                        </a:rPr>
                                        <m:t>𝐲</m:t>
                                      </m:r>
                                    </m:sub>
                                  </m:sSub>
                                  <m:r>
                                    <a:rPr lang="en-US" altLang="zh-TW" b="1" i="0">
                                      <a:latin typeface="Cambria Math" panose="02040503050406030204" pitchFamily="18" charset="0"/>
                                    </a:rPr>
                                    <m:t>−</m:t>
                                  </m:r>
                                  <m:r>
                                    <a:rPr lang="zh-TW" altLang="en-US" b="1" i="0" smtClean="0">
                                      <a:solidFill>
                                        <a:srgbClr val="00B050"/>
                                      </a:solidFill>
                                      <a:latin typeface="Cambria Math" panose="02040503050406030204" pitchFamily="18" charset="0"/>
                                    </a:rPr>
                                    <m:t>𝚺</m:t>
                                  </m:r>
                                  <m:sSubSup>
                                    <m:sSubSupPr>
                                      <m:ctrlPr>
                                        <a:rPr lang="zh-TW" altLang="en-US" b="1" i="1">
                                          <a:solidFill>
                                            <a:srgbClr val="00B050"/>
                                          </a:solidFill>
                                          <a:latin typeface="Cambria Math" panose="02040503050406030204" pitchFamily="18" charset="0"/>
                                        </a:rPr>
                                      </m:ctrlPr>
                                    </m:sSubSupPr>
                                    <m:e>
                                      <m:r>
                                        <a:rPr lang="zh-TW" altLang="en-US" b="1" i="0">
                                          <a:solidFill>
                                            <a:srgbClr val="00B050"/>
                                          </a:solidFill>
                                          <a:latin typeface="Cambria Math" panose="02040503050406030204" pitchFamily="18" charset="0"/>
                                        </a:rPr>
                                        <m:t>𝐈</m:t>
                                      </m:r>
                                    </m:e>
                                    <m:sub>
                                      <m:r>
                                        <a:rPr lang="zh-TW" altLang="en-US" b="1" i="0">
                                          <a:solidFill>
                                            <a:srgbClr val="00B050"/>
                                          </a:solidFill>
                                          <a:latin typeface="Cambria Math" panose="02040503050406030204" pitchFamily="18" charset="0"/>
                                        </a:rPr>
                                        <m:t>𝐱</m:t>
                                      </m:r>
                                    </m:sub>
                                    <m:sup>
                                      <m:r>
                                        <a:rPr lang="zh-TW" altLang="en-US" b="1" i="0">
                                          <a:solidFill>
                                            <a:srgbClr val="00B050"/>
                                          </a:solidFill>
                                          <a:latin typeface="Cambria Math" panose="02040503050406030204" pitchFamily="18" charset="0"/>
                                        </a:rPr>
                                        <m:t>𝟐</m:t>
                                      </m:r>
                                    </m:sup>
                                  </m:sSubSup>
                                  <m:r>
                                    <a:rPr lang="zh-TW" altLang="en-US" b="1" i="0" smtClean="0">
                                      <a:solidFill>
                                        <a:srgbClr val="0000FF"/>
                                      </a:solidFill>
                                      <a:latin typeface="Cambria Math" panose="02040503050406030204" pitchFamily="18" charset="0"/>
                                    </a:rPr>
                                    <m:t>𝚺</m:t>
                                  </m:r>
                                  <m:sSubSup>
                                    <m:sSubSupPr>
                                      <m:ctrlPr>
                                        <a:rPr lang="zh-TW" altLang="en-US" b="1" i="1">
                                          <a:solidFill>
                                            <a:srgbClr val="0000FF"/>
                                          </a:solidFill>
                                          <a:latin typeface="Cambria Math" panose="02040503050406030204" pitchFamily="18" charset="0"/>
                                        </a:rPr>
                                      </m:ctrlPr>
                                    </m:sSubSupPr>
                                    <m:e>
                                      <m:r>
                                        <a:rPr lang="zh-TW" altLang="en-US" b="1" i="0">
                                          <a:solidFill>
                                            <a:srgbClr val="0000FF"/>
                                          </a:solidFill>
                                          <a:latin typeface="Cambria Math" panose="02040503050406030204" pitchFamily="18" charset="0"/>
                                        </a:rPr>
                                        <m:t>𝐈</m:t>
                                      </m:r>
                                    </m:e>
                                    <m:sub>
                                      <m:r>
                                        <a:rPr lang="en-US" altLang="zh-TW" b="1" i="0">
                                          <a:solidFill>
                                            <a:srgbClr val="0000FF"/>
                                          </a:solidFill>
                                          <a:latin typeface="Cambria Math" panose="02040503050406030204" pitchFamily="18" charset="0"/>
                                        </a:rPr>
                                        <m:t>𝐲</m:t>
                                      </m:r>
                                    </m:sub>
                                    <m:sup>
                                      <m:r>
                                        <a:rPr lang="zh-TW" altLang="en-US" b="1" i="0">
                                          <a:solidFill>
                                            <a:srgbClr val="0000FF"/>
                                          </a:solidFill>
                                          <a:latin typeface="Cambria Math" panose="02040503050406030204" pitchFamily="18" charset="0"/>
                                        </a:rPr>
                                        <m:t>𝟐</m:t>
                                      </m:r>
                                    </m:sup>
                                  </m:sSubSup>
                                </m:den>
                              </m:f>
                            </m:e>
                            <m:e>
                              <m:f>
                                <m:fPr>
                                  <m:ctrlPr>
                                    <a:rPr lang="zh-TW" altLang="en-US" b="1" i="1">
                                      <a:latin typeface="Cambria Math" panose="02040503050406030204" pitchFamily="18" charset="0"/>
                                    </a:rPr>
                                  </m:ctrlPr>
                                </m:fPr>
                                <m:num>
                                  <m:r>
                                    <a:rPr lang="zh-TW" altLang="en-US" b="1" i="0" smtClean="0">
                                      <a:solidFill>
                                        <a:srgbClr val="00B050"/>
                                      </a:solidFill>
                                      <a:latin typeface="Cambria Math" panose="02040503050406030204" pitchFamily="18" charset="0"/>
                                    </a:rPr>
                                    <m:t>𝚺</m:t>
                                  </m:r>
                                  <m:sSubSup>
                                    <m:sSubSupPr>
                                      <m:ctrlPr>
                                        <a:rPr lang="zh-TW" altLang="en-US" b="1" i="1" smtClean="0">
                                          <a:solidFill>
                                            <a:srgbClr val="00B050"/>
                                          </a:solidFill>
                                          <a:latin typeface="Cambria Math" panose="02040503050406030204" pitchFamily="18" charset="0"/>
                                        </a:rPr>
                                      </m:ctrlPr>
                                    </m:sSubSupPr>
                                    <m:e>
                                      <m:r>
                                        <a:rPr lang="zh-TW" altLang="en-US" b="1" i="0">
                                          <a:solidFill>
                                            <a:srgbClr val="00B050"/>
                                          </a:solidFill>
                                          <a:latin typeface="Cambria Math" panose="02040503050406030204" pitchFamily="18" charset="0"/>
                                        </a:rPr>
                                        <m:t>𝐈</m:t>
                                      </m:r>
                                    </m:e>
                                    <m:sub>
                                      <m:r>
                                        <a:rPr lang="en-US" altLang="zh-TW" b="1" i="0" smtClean="0">
                                          <a:solidFill>
                                            <a:srgbClr val="00B050"/>
                                          </a:solidFill>
                                          <a:latin typeface="Cambria Math" panose="02040503050406030204" pitchFamily="18" charset="0"/>
                                        </a:rPr>
                                        <m:t>𝐱</m:t>
                                      </m:r>
                                    </m:sub>
                                    <m:sup>
                                      <m:r>
                                        <a:rPr lang="zh-TW" altLang="en-US" b="1" i="0">
                                          <a:solidFill>
                                            <a:srgbClr val="00B050"/>
                                          </a:solidFill>
                                          <a:latin typeface="Cambria Math" panose="02040503050406030204" pitchFamily="18" charset="0"/>
                                        </a:rPr>
                                        <m:t>𝟐</m:t>
                                      </m:r>
                                    </m:sup>
                                  </m:sSubSup>
                                  <m:r>
                                    <a:rPr lang="zh-TW" altLang="en-US" b="1" i="0" smtClean="0">
                                      <a:solidFill>
                                        <a:schemeClr val="accent1">
                                          <a:lumMod val="50000"/>
                                        </a:schemeClr>
                                      </a:solidFill>
                                      <a:latin typeface="Cambria Math" panose="02040503050406030204" pitchFamily="18" charset="0"/>
                                    </a:rPr>
                                    <m:t>𝚺</m:t>
                                  </m:r>
                                  <m:sSub>
                                    <m:sSubPr>
                                      <m:ctrlPr>
                                        <a:rPr lang="zh-TW" altLang="en-US" b="1" i="1">
                                          <a:solidFill>
                                            <a:schemeClr val="accent1">
                                              <a:lumMod val="50000"/>
                                            </a:schemeClr>
                                          </a:solidFill>
                                          <a:latin typeface="Cambria Math" panose="02040503050406030204" pitchFamily="18" charset="0"/>
                                        </a:rPr>
                                      </m:ctrlPr>
                                    </m:sSubPr>
                                    <m:e>
                                      <m:r>
                                        <a:rPr lang="zh-TW" altLang="en-US" b="1" i="0">
                                          <a:solidFill>
                                            <a:schemeClr val="accent1">
                                              <a:lumMod val="50000"/>
                                            </a:schemeClr>
                                          </a:solidFill>
                                          <a:latin typeface="Cambria Math" panose="02040503050406030204" pitchFamily="18" charset="0"/>
                                        </a:rPr>
                                        <m:t>𝐈</m:t>
                                      </m:r>
                                    </m:e>
                                    <m:sub>
                                      <m:r>
                                        <a:rPr lang="en-US" altLang="zh-TW" b="1" i="0" smtClean="0">
                                          <a:solidFill>
                                            <a:schemeClr val="accent1">
                                              <a:lumMod val="50000"/>
                                            </a:schemeClr>
                                          </a:solidFill>
                                          <a:latin typeface="Cambria Math" panose="02040503050406030204" pitchFamily="18" charset="0"/>
                                        </a:rPr>
                                        <m:t>𝐲</m:t>
                                      </m:r>
                                    </m:sub>
                                  </m:sSub>
                                  <m:sSub>
                                    <m:sSubPr>
                                      <m:ctrlPr>
                                        <a:rPr lang="zh-TW" altLang="en-US" b="1" i="1">
                                          <a:solidFill>
                                            <a:schemeClr val="accent1">
                                              <a:lumMod val="50000"/>
                                            </a:schemeClr>
                                          </a:solidFill>
                                          <a:latin typeface="Cambria Math" panose="02040503050406030204" pitchFamily="18" charset="0"/>
                                        </a:rPr>
                                      </m:ctrlPr>
                                    </m:sSubPr>
                                    <m:e>
                                      <m:r>
                                        <a:rPr lang="zh-TW" altLang="en-US" b="1" i="0">
                                          <a:solidFill>
                                            <a:schemeClr val="accent1">
                                              <a:lumMod val="50000"/>
                                            </a:schemeClr>
                                          </a:solidFill>
                                          <a:latin typeface="Cambria Math" panose="02040503050406030204" pitchFamily="18" charset="0"/>
                                        </a:rPr>
                                        <m:t>𝐈</m:t>
                                      </m:r>
                                    </m:e>
                                    <m:sub>
                                      <m:r>
                                        <a:rPr lang="en-US" altLang="zh-TW" b="1" i="0">
                                          <a:solidFill>
                                            <a:schemeClr val="accent1">
                                              <a:lumMod val="50000"/>
                                            </a:schemeClr>
                                          </a:solidFill>
                                          <a:latin typeface="Cambria Math" panose="02040503050406030204" pitchFamily="18" charset="0"/>
                                        </a:rPr>
                                        <m:t>𝐭</m:t>
                                      </m:r>
                                    </m:sub>
                                  </m:sSub>
                                  <m:r>
                                    <a:rPr lang="en-US" altLang="zh-TW" b="1" i="0">
                                      <a:solidFill>
                                        <a:srgbClr val="000000"/>
                                      </a:solidFill>
                                      <a:latin typeface="Cambria Math" panose="02040503050406030204" pitchFamily="18" charset="0"/>
                                    </a:rPr>
                                    <m:t>−</m:t>
                                  </m:r>
                                  <m:r>
                                    <a:rPr lang="zh-TW" altLang="en-US" b="1" i="0" smtClean="0">
                                      <a:solidFill>
                                        <a:srgbClr val="F2369C"/>
                                      </a:solidFill>
                                      <a:latin typeface="Cambria Math" panose="02040503050406030204" pitchFamily="18" charset="0"/>
                                    </a:rPr>
                                    <m:t>𝚺</m:t>
                                  </m:r>
                                  <m:sSub>
                                    <m:sSubPr>
                                      <m:ctrlPr>
                                        <a:rPr lang="zh-TW" altLang="en-US" b="1" i="1">
                                          <a:solidFill>
                                            <a:srgbClr val="F2369C"/>
                                          </a:solidFill>
                                          <a:latin typeface="Cambria Math" panose="02040503050406030204" pitchFamily="18" charset="0"/>
                                        </a:rPr>
                                      </m:ctrlPr>
                                    </m:sSubPr>
                                    <m:e>
                                      <m:r>
                                        <a:rPr lang="zh-TW" altLang="en-US" b="1" i="0">
                                          <a:solidFill>
                                            <a:srgbClr val="F2369C"/>
                                          </a:solidFill>
                                          <a:latin typeface="Cambria Math" panose="02040503050406030204" pitchFamily="18" charset="0"/>
                                        </a:rPr>
                                        <m:t>𝐈</m:t>
                                      </m:r>
                                    </m:e>
                                    <m:sub>
                                      <m:r>
                                        <a:rPr lang="zh-TW" altLang="en-US" b="1" i="0">
                                          <a:solidFill>
                                            <a:srgbClr val="F2369C"/>
                                          </a:solidFill>
                                          <a:latin typeface="Cambria Math" panose="02040503050406030204" pitchFamily="18" charset="0"/>
                                        </a:rPr>
                                        <m:t>𝐱</m:t>
                                      </m:r>
                                    </m:sub>
                                  </m:sSub>
                                  <m:sSub>
                                    <m:sSubPr>
                                      <m:ctrlPr>
                                        <a:rPr lang="zh-TW" altLang="en-US" b="1" i="1">
                                          <a:solidFill>
                                            <a:srgbClr val="F2369C"/>
                                          </a:solidFill>
                                          <a:latin typeface="Cambria Math" panose="02040503050406030204" pitchFamily="18" charset="0"/>
                                        </a:rPr>
                                      </m:ctrlPr>
                                    </m:sSubPr>
                                    <m:e>
                                      <m:r>
                                        <a:rPr lang="zh-TW" altLang="en-US" b="1" i="0">
                                          <a:solidFill>
                                            <a:srgbClr val="F2369C"/>
                                          </a:solidFill>
                                          <a:latin typeface="Cambria Math" panose="02040503050406030204" pitchFamily="18" charset="0"/>
                                        </a:rPr>
                                        <m:t>𝐈</m:t>
                                      </m:r>
                                    </m:e>
                                    <m:sub>
                                      <m:r>
                                        <a:rPr lang="en-US" altLang="zh-TW" b="1" i="0">
                                          <a:solidFill>
                                            <a:srgbClr val="F2369C"/>
                                          </a:solidFill>
                                          <a:latin typeface="Cambria Math" panose="02040503050406030204" pitchFamily="18" charset="0"/>
                                        </a:rPr>
                                        <m:t>𝐲</m:t>
                                      </m:r>
                                    </m:sub>
                                  </m:sSub>
                                  <m:r>
                                    <a:rPr lang="zh-TW" altLang="en-US" b="1" i="0" smtClean="0">
                                      <a:solidFill>
                                        <a:srgbClr val="7030A0"/>
                                      </a:solidFill>
                                      <a:latin typeface="Cambria Math" panose="02040503050406030204" pitchFamily="18" charset="0"/>
                                    </a:rPr>
                                    <m:t>𝚺</m:t>
                                  </m:r>
                                  <m:sSub>
                                    <m:sSubPr>
                                      <m:ctrlPr>
                                        <a:rPr lang="zh-TW" altLang="en-US" b="1"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𝐈</m:t>
                                      </m:r>
                                    </m:e>
                                    <m:sub>
                                      <m:r>
                                        <a:rPr lang="en-US" altLang="zh-TW" b="1" i="0" smtClean="0">
                                          <a:solidFill>
                                            <a:srgbClr val="7030A0"/>
                                          </a:solidFill>
                                          <a:latin typeface="Cambria Math" panose="02040503050406030204" pitchFamily="18" charset="0"/>
                                        </a:rPr>
                                        <m:t>𝐱</m:t>
                                      </m:r>
                                    </m:sub>
                                  </m:sSub>
                                  <m:sSub>
                                    <m:sSubPr>
                                      <m:ctrlPr>
                                        <a:rPr lang="zh-TW" altLang="en-US" b="1" i="1">
                                          <a:solidFill>
                                            <a:srgbClr val="7030A0"/>
                                          </a:solidFill>
                                          <a:latin typeface="Cambria Math" panose="02040503050406030204" pitchFamily="18" charset="0"/>
                                        </a:rPr>
                                      </m:ctrlPr>
                                    </m:sSubPr>
                                    <m:e>
                                      <m:r>
                                        <a:rPr lang="zh-TW" altLang="en-US" b="1" i="0">
                                          <a:solidFill>
                                            <a:srgbClr val="7030A0"/>
                                          </a:solidFill>
                                          <a:latin typeface="Cambria Math" panose="02040503050406030204" pitchFamily="18" charset="0"/>
                                        </a:rPr>
                                        <m:t>𝐈</m:t>
                                      </m:r>
                                    </m:e>
                                    <m:sub>
                                      <m:r>
                                        <a:rPr lang="en-US" altLang="zh-TW" b="1" i="0">
                                          <a:solidFill>
                                            <a:srgbClr val="7030A0"/>
                                          </a:solidFill>
                                          <a:latin typeface="Cambria Math" panose="02040503050406030204" pitchFamily="18" charset="0"/>
                                        </a:rPr>
                                        <m:t>𝐭</m:t>
                                      </m:r>
                                    </m:sub>
                                  </m:sSub>
                                </m:num>
                                <m:den>
                                  <m:r>
                                    <a:rPr lang="zh-TW" altLang="en-US" b="1" i="0" smtClean="0">
                                      <a:solidFill>
                                        <a:srgbClr val="FF9933"/>
                                      </a:solidFill>
                                      <a:latin typeface="Cambria Math" panose="02040503050406030204" pitchFamily="18" charset="0"/>
                                    </a:rPr>
                                    <m:t>𝟐</m:t>
                                  </m:r>
                                  <m:r>
                                    <a:rPr lang="zh-TW" altLang="en-US" b="1" i="0" smtClean="0">
                                      <a:solidFill>
                                        <a:srgbClr val="F2369C"/>
                                      </a:solidFill>
                                      <a:latin typeface="Cambria Math" panose="02040503050406030204" pitchFamily="18" charset="0"/>
                                    </a:rPr>
                                    <m:t>𝚺</m:t>
                                  </m:r>
                                  <m:sSub>
                                    <m:sSubPr>
                                      <m:ctrlPr>
                                        <a:rPr lang="zh-TW" altLang="en-US" b="1" i="1">
                                          <a:solidFill>
                                            <a:srgbClr val="F2369C"/>
                                          </a:solidFill>
                                          <a:latin typeface="Cambria Math" panose="02040503050406030204" pitchFamily="18" charset="0"/>
                                        </a:rPr>
                                      </m:ctrlPr>
                                    </m:sSubPr>
                                    <m:e>
                                      <m:r>
                                        <a:rPr lang="zh-TW" altLang="en-US" b="1" i="0">
                                          <a:solidFill>
                                            <a:srgbClr val="F2369C"/>
                                          </a:solidFill>
                                          <a:latin typeface="Cambria Math" panose="02040503050406030204" pitchFamily="18" charset="0"/>
                                        </a:rPr>
                                        <m:t>𝐈</m:t>
                                      </m:r>
                                    </m:e>
                                    <m:sub>
                                      <m:r>
                                        <a:rPr lang="zh-TW" altLang="en-US" b="1" i="0">
                                          <a:solidFill>
                                            <a:srgbClr val="F2369C"/>
                                          </a:solidFill>
                                          <a:latin typeface="Cambria Math" panose="02040503050406030204" pitchFamily="18" charset="0"/>
                                        </a:rPr>
                                        <m:t>𝐱</m:t>
                                      </m:r>
                                    </m:sub>
                                  </m:sSub>
                                  <m:sSub>
                                    <m:sSubPr>
                                      <m:ctrlPr>
                                        <a:rPr lang="zh-TW" altLang="en-US" b="1" i="1">
                                          <a:solidFill>
                                            <a:srgbClr val="F2369C"/>
                                          </a:solidFill>
                                          <a:latin typeface="Cambria Math" panose="02040503050406030204" pitchFamily="18" charset="0"/>
                                        </a:rPr>
                                      </m:ctrlPr>
                                    </m:sSubPr>
                                    <m:e>
                                      <m:r>
                                        <a:rPr lang="zh-TW" altLang="en-US" b="1" i="0">
                                          <a:solidFill>
                                            <a:srgbClr val="F2369C"/>
                                          </a:solidFill>
                                          <a:latin typeface="Cambria Math" panose="02040503050406030204" pitchFamily="18" charset="0"/>
                                        </a:rPr>
                                        <m:t>𝐈</m:t>
                                      </m:r>
                                    </m:e>
                                    <m:sub>
                                      <m:r>
                                        <a:rPr lang="en-US" altLang="zh-TW" b="1" i="0">
                                          <a:solidFill>
                                            <a:srgbClr val="F2369C"/>
                                          </a:solidFill>
                                          <a:latin typeface="Cambria Math" panose="02040503050406030204" pitchFamily="18" charset="0"/>
                                        </a:rPr>
                                        <m:t>𝐲</m:t>
                                      </m:r>
                                    </m:sub>
                                  </m:sSub>
                                  <m:r>
                                    <a:rPr lang="en-US" altLang="zh-TW" b="1" i="0">
                                      <a:latin typeface="Cambria Math" panose="02040503050406030204" pitchFamily="18" charset="0"/>
                                    </a:rPr>
                                    <m:t>−</m:t>
                                  </m:r>
                                  <m:r>
                                    <a:rPr lang="zh-TW" altLang="en-US" b="1" i="0" smtClean="0">
                                      <a:solidFill>
                                        <a:srgbClr val="00B050"/>
                                      </a:solidFill>
                                      <a:latin typeface="Cambria Math" panose="02040503050406030204" pitchFamily="18" charset="0"/>
                                    </a:rPr>
                                    <m:t>𝚺</m:t>
                                  </m:r>
                                  <m:sSubSup>
                                    <m:sSubSupPr>
                                      <m:ctrlPr>
                                        <a:rPr lang="zh-TW" altLang="en-US" b="1" i="1">
                                          <a:solidFill>
                                            <a:srgbClr val="00B050"/>
                                          </a:solidFill>
                                          <a:latin typeface="Cambria Math" panose="02040503050406030204" pitchFamily="18" charset="0"/>
                                        </a:rPr>
                                      </m:ctrlPr>
                                    </m:sSubSupPr>
                                    <m:e>
                                      <m:r>
                                        <a:rPr lang="zh-TW" altLang="en-US" b="1" i="0">
                                          <a:solidFill>
                                            <a:srgbClr val="00B050"/>
                                          </a:solidFill>
                                          <a:latin typeface="Cambria Math" panose="02040503050406030204" pitchFamily="18" charset="0"/>
                                        </a:rPr>
                                        <m:t>𝐈</m:t>
                                      </m:r>
                                    </m:e>
                                    <m:sub>
                                      <m:r>
                                        <a:rPr lang="zh-TW" altLang="en-US" b="1" i="0">
                                          <a:solidFill>
                                            <a:srgbClr val="00B050"/>
                                          </a:solidFill>
                                          <a:latin typeface="Cambria Math" panose="02040503050406030204" pitchFamily="18" charset="0"/>
                                        </a:rPr>
                                        <m:t>𝐱</m:t>
                                      </m:r>
                                    </m:sub>
                                    <m:sup>
                                      <m:r>
                                        <a:rPr lang="zh-TW" altLang="en-US" b="1" i="0">
                                          <a:solidFill>
                                            <a:srgbClr val="00B050"/>
                                          </a:solidFill>
                                          <a:latin typeface="Cambria Math" panose="02040503050406030204" pitchFamily="18" charset="0"/>
                                        </a:rPr>
                                        <m:t>𝟐</m:t>
                                      </m:r>
                                    </m:sup>
                                  </m:sSubSup>
                                  <m:r>
                                    <a:rPr lang="zh-TW" altLang="en-US" b="1" i="0" smtClean="0">
                                      <a:solidFill>
                                        <a:srgbClr val="0000FF"/>
                                      </a:solidFill>
                                      <a:latin typeface="Cambria Math" panose="02040503050406030204" pitchFamily="18" charset="0"/>
                                    </a:rPr>
                                    <m:t>𝚺</m:t>
                                  </m:r>
                                  <m:sSubSup>
                                    <m:sSubSupPr>
                                      <m:ctrlPr>
                                        <a:rPr lang="zh-TW" altLang="en-US" b="1" i="1">
                                          <a:solidFill>
                                            <a:srgbClr val="0000FF"/>
                                          </a:solidFill>
                                          <a:latin typeface="Cambria Math" panose="02040503050406030204" pitchFamily="18" charset="0"/>
                                        </a:rPr>
                                      </m:ctrlPr>
                                    </m:sSubSupPr>
                                    <m:e>
                                      <m:r>
                                        <a:rPr lang="zh-TW" altLang="en-US" b="1" i="0">
                                          <a:solidFill>
                                            <a:srgbClr val="0000FF"/>
                                          </a:solidFill>
                                          <a:latin typeface="Cambria Math" panose="02040503050406030204" pitchFamily="18" charset="0"/>
                                        </a:rPr>
                                        <m:t>𝐈</m:t>
                                      </m:r>
                                    </m:e>
                                    <m:sub>
                                      <m:r>
                                        <a:rPr lang="en-US" altLang="zh-TW" b="1" i="0">
                                          <a:solidFill>
                                            <a:srgbClr val="0000FF"/>
                                          </a:solidFill>
                                          <a:latin typeface="Cambria Math" panose="02040503050406030204" pitchFamily="18" charset="0"/>
                                        </a:rPr>
                                        <m:t>𝐲</m:t>
                                      </m:r>
                                    </m:sub>
                                    <m:sup>
                                      <m:r>
                                        <a:rPr lang="zh-TW" altLang="en-US" b="1" i="0">
                                          <a:solidFill>
                                            <a:srgbClr val="0000FF"/>
                                          </a:solidFill>
                                          <a:latin typeface="Cambria Math" panose="02040503050406030204" pitchFamily="18" charset="0"/>
                                        </a:rPr>
                                        <m:t>𝟐</m:t>
                                      </m:r>
                                    </m:sup>
                                  </m:sSubSup>
                                </m:den>
                              </m:f>
                            </m:e>
                          </m:eqArr>
                        </m:e>
                      </m:d>
                    </m:oMath>
                  </m:oMathPara>
                </a14:m>
                <a:endParaRPr lang="en-US" altLang="zh-TW" b="1" dirty="0"/>
              </a:p>
            </p:txBody>
          </p:sp>
        </mc:Choice>
        <mc:Fallback xmlns="">
          <p:sp>
            <p:nvSpPr>
              <p:cNvPr id="4" name="文字方塊 3">
                <a:extLst>
                  <a:ext uri="{FF2B5EF4-FFF2-40B4-BE49-F238E27FC236}">
                    <a16:creationId xmlns:a16="http://schemas.microsoft.com/office/drawing/2014/main" id="{E6EC94DD-7ADA-4C4A-91B5-A9F7F3CAABC2}"/>
                  </a:ext>
                </a:extLst>
              </p:cNvPr>
              <p:cNvSpPr txBox="1">
                <a:spLocks noRot="1" noChangeAspect="1" noMove="1" noResize="1" noEditPoints="1" noAdjustHandles="1" noChangeArrowheads="1" noChangeShapeType="1" noTextEdit="1"/>
              </p:cNvSpPr>
              <p:nvPr/>
            </p:nvSpPr>
            <p:spPr>
              <a:xfrm>
                <a:off x="2380710" y="5072272"/>
                <a:ext cx="2538131" cy="1350306"/>
              </a:xfrm>
              <a:prstGeom prst="rect">
                <a:avLst/>
              </a:prstGeom>
              <a:blipFill>
                <a:blip r:embed="rId4"/>
                <a:stretch>
                  <a:fillRect/>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7029A7EE-FAAF-4846-B5A0-7CC3C79E9757}"/>
              </a:ext>
            </a:extLst>
          </p:cNvPr>
          <p:cNvSpPr txBox="1"/>
          <p:nvPr/>
        </p:nvSpPr>
        <p:spPr>
          <a:xfrm>
            <a:off x="3449456" y="1793674"/>
            <a:ext cx="320040" cy="477054"/>
          </a:xfrm>
          <a:prstGeom prst="rect">
            <a:avLst/>
          </a:prstGeom>
          <a:noFill/>
        </p:spPr>
        <p:txBody>
          <a:bodyPr wrap="square" rtlCol="0">
            <a:spAutoFit/>
          </a:bodyPr>
          <a:lstStyle/>
          <a:p>
            <a:r>
              <a:rPr lang="en-US" altLang="zh-TW" sz="2500" b="1" dirty="0">
                <a:solidFill>
                  <a:srgbClr val="00B050"/>
                </a:solidFill>
              </a:rPr>
              <a:t>A</a:t>
            </a:r>
            <a:endParaRPr lang="zh-TW" altLang="en-US" sz="2500" b="1" dirty="0">
              <a:solidFill>
                <a:srgbClr val="00B050"/>
              </a:solidFill>
            </a:endParaRPr>
          </a:p>
        </p:txBody>
      </p:sp>
      <p:sp>
        <p:nvSpPr>
          <p:cNvPr id="8" name="矩形: 圓角 7">
            <a:extLst>
              <a:ext uri="{FF2B5EF4-FFF2-40B4-BE49-F238E27FC236}">
                <a16:creationId xmlns:a16="http://schemas.microsoft.com/office/drawing/2014/main" id="{D3E7CA8C-4424-4173-9B08-2EEA94D10347}"/>
              </a:ext>
            </a:extLst>
          </p:cNvPr>
          <p:cNvSpPr/>
          <p:nvPr/>
        </p:nvSpPr>
        <p:spPr>
          <a:xfrm>
            <a:off x="4640580" y="1823085"/>
            <a:ext cx="1781175" cy="923925"/>
          </a:xfrm>
          <a:prstGeom prst="roundRect">
            <a:avLst>
              <a:gd name="adj" fmla="val 8420"/>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D0B608DE-1E9A-4E45-BFC5-C5166EFBC818}"/>
              </a:ext>
            </a:extLst>
          </p:cNvPr>
          <p:cNvSpPr/>
          <p:nvPr/>
        </p:nvSpPr>
        <p:spPr>
          <a:xfrm>
            <a:off x="2783205" y="2773437"/>
            <a:ext cx="1781175" cy="843498"/>
          </a:xfrm>
          <a:prstGeom prst="roundRect">
            <a:avLst>
              <a:gd name="adj" fmla="val 8420"/>
            </a:avLst>
          </a:prstGeom>
          <a:solidFill>
            <a:srgbClr val="F2369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FECEF3D8-7D35-4214-997A-A28B0A64ABA5}"/>
              </a:ext>
            </a:extLst>
          </p:cNvPr>
          <p:cNvSpPr txBox="1"/>
          <p:nvPr/>
        </p:nvSpPr>
        <p:spPr>
          <a:xfrm>
            <a:off x="3449456" y="3162543"/>
            <a:ext cx="320040" cy="477054"/>
          </a:xfrm>
          <a:prstGeom prst="rect">
            <a:avLst/>
          </a:prstGeom>
          <a:noFill/>
        </p:spPr>
        <p:txBody>
          <a:bodyPr wrap="square" rtlCol="0">
            <a:spAutoFit/>
          </a:bodyPr>
          <a:lstStyle/>
          <a:p>
            <a:r>
              <a:rPr lang="en-US" altLang="zh-TW" sz="2500" b="1" dirty="0">
                <a:solidFill>
                  <a:srgbClr val="F2369C"/>
                </a:solidFill>
              </a:rPr>
              <a:t>C</a:t>
            </a:r>
            <a:endParaRPr lang="zh-TW" altLang="en-US" sz="2500" b="1" dirty="0">
              <a:solidFill>
                <a:srgbClr val="F2369C"/>
              </a:solidFill>
            </a:endParaRPr>
          </a:p>
        </p:txBody>
      </p:sp>
      <p:sp>
        <p:nvSpPr>
          <p:cNvPr id="11" name="矩形: 圓角 10">
            <a:extLst>
              <a:ext uri="{FF2B5EF4-FFF2-40B4-BE49-F238E27FC236}">
                <a16:creationId xmlns:a16="http://schemas.microsoft.com/office/drawing/2014/main" id="{620920B6-95E0-4553-BB1E-B406710ACFA9}"/>
              </a:ext>
            </a:extLst>
          </p:cNvPr>
          <p:cNvSpPr/>
          <p:nvPr/>
        </p:nvSpPr>
        <p:spPr>
          <a:xfrm>
            <a:off x="4640580" y="2778073"/>
            <a:ext cx="1781175" cy="843498"/>
          </a:xfrm>
          <a:prstGeom prst="roundRect">
            <a:avLst>
              <a:gd name="adj" fmla="val 8420"/>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1C0CCC12-6855-4CAB-9290-9E0A58C10523}"/>
              </a:ext>
            </a:extLst>
          </p:cNvPr>
          <p:cNvSpPr txBox="1"/>
          <p:nvPr/>
        </p:nvSpPr>
        <p:spPr>
          <a:xfrm>
            <a:off x="5355907" y="3162543"/>
            <a:ext cx="320040" cy="477054"/>
          </a:xfrm>
          <a:prstGeom prst="rect">
            <a:avLst/>
          </a:prstGeom>
          <a:noFill/>
        </p:spPr>
        <p:txBody>
          <a:bodyPr wrap="square" rtlCol="0">
            <a:spAutoFit/>
          </a:bodyPr>
          <a:lstStyle/>
          <a:p>
            <a:r>
              <a:rPr lang="en-US" altLang="zh-TW" sz="2500" b="1" dirty="0">
                <a:solidFill>
                  <a:srgbClr val="0000FF"/>
                </a:solidFill>
              </a:rPr>
              <a:t>D</a:t>
            </a:r>
            <a:endParaRPr lang="zh-TW" altLang="en-US" sz="2500" b="1" dirty="0">
              <a:solidFill>
                <a:srgbClr val="0000FF"/>
              </a:solidFill>
            </a:endParaRPr>
          </a:p>
        </p:txBody>
      </p:sp>
      <p:sp>
        <p:nvSpPr>
          <p:cNvPr id="13" name="文字方塊 12">
            <a:extLst>
              <a:ext uri="{FF2B5EF4-FFF2-40B4-BE49-F238E27FC236}">
                <a16:creationId xmlns:a16="http://schemas.microsoft.com/office/drawing/2014/main" id="{560EE594-D4A3-4462-A695-6AF3260E7413}"/>
              </a:ext>
            </a:extLst>
          </p:cNvPr>
          <p:cNvSpPr txBox="1"/>
          <p:nvPr/>
        </p:nvSpPr>
        <p:spPr>
          <a:xfrm>
            <a:off x="5344767" y="1793674"/>
            <a:ext cx="320040" cy="477054"/>
          </a:xfrm>
          <a:prstGeom prst="rect">
            <a:avLst/>
          </a:prstGeom>
          <a:noFill/>
        </p:spPr>
        <p:txBody>
          <a:bodyPr wrap="square" rtlCol="0">
            <a:spAutoFit/>
          </a:bodyPr>
          <a:lstStyle/>
          <a:p>
            <a:r>
              <a:rPr lang="en-US" altLang="zh-TW" sz="2500" b="1" dirty="0">
                <a:solidFill>
                  <a:srgbClr val="FF9933"/>
                </a:solidFill>
              </a:rPr>
              <a:t>B</a:t>
            </a:r>
            <a:endParaRPr lang="zh-TW" altLang="en-US" sz="2500" b="1" dirty="0">
              <a:solidFill>
                <a:srgbClr val="FF9933"/>
              </a:solidFill>
            </a:endParaRPr>
          </a:p>
        </p:txBody>
      </p:sp>
      <p:sp>
        <p:nvSpPr>
          <p:cNvPr id="14" name="矩形: 圓角 13">
            <a:extLst>
              <a:ext uri="{FF2B5EF4-FFF2-40B4-BE49-F238E27FC236}">
                <a16:creationId xmlns:a16="http://schemas.microsoft.com/office/drawing/2014/main" id="{83B7B810-DBA3-4E15-9C4F-A5E1032B4C3E}"/>
              </a:ext>
            </a:extLst>
          </p:cNvPr>
          <p:cNvSpPr/>
          <p:nvPr/>
        </p:nvSpPr>
        <p:spPr>
          <a:xfrm>
            <a:off x="6748671" y="1823085"/>
            <a:ext cx="1709530" cy="923925"/>
          </a:xfrm>
          <a:prstGeom prst="roundRect">
            <a:avLst>
              <a:gd name="adj" fmla="val 8420"/>
            </a:avLst>
          </a:prstGeom>
          <a:solidFill>
            <a:srgbClr val="CC99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3E42E01A-D729-4715-862F-62E8F1F8BC2B}"/>
              </a:ext>
            </a:extLst>
          </p:cNvPr>
          <p:cNvSpPr/>
          <p:nvPr/>
        </p:nvSpPr>
        <p:spPr>
          <a:xfrm>
            <a:off x="6748671" y="2772928"/>
            <a:ext cx="1709530" cy="831332"/>
          </a:xfrm>
          <a:prstGeom prst="roundRect">
            <a:avLst>
              <a:gd name="adj" fmla="val 8420"/>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F44B3B24-CF8B-4FCB-BB1F-F00F52C96744}"/>
              </a:ext>
            </a:extLst>
          </p:cNvPr>
          <p:cNvSpPr txBox="1"/>
          <p:nvPr/>
        </p:nvSpPr>
        <p:spPr>
          <a:xfrm>
            <a:off x="7463997" y="3162543"/>
            <a:ext cx="320040" cy="477054"/>
          </a:xfrm>
          <a:prstGeom prst="rect">
            <a:avLst/>
          </a:prstGeom>
          <a:noFill/>
        </p:spPr>
        <p:txBody>
          <a:bodyPr wrap="square" rtlCol="0">
            <a:spAutoFit/>
          </a:bodyPr>
          <a:lstStyle/>
          <a:p>
            <a:r>
              <a:rPr lang="en-US" altLang="zh-TW" sz="2500" b="1" dirty="0">
                <a:solidFill>
                  <a:schemeClr val="accent1">
                    <a:lumMod val="50000"/>
                  </a:schemeClr>
                </a:solidFill>
              </a:rPr>
              <a:t>F</a:t>
            </a:r>
            <a:endParaRPr lang="zh-TW" altLang="en-US" sz="2500" b="1" dirty="0">
              <a:solidFill>
                <a:schemeClr val="accent1">
                  <a:lumMod val="50000"/>
                </a:schemeClr>
              </a:solidFill>
            </a:endParaRPr>
          </a:p>
        </p:txBody>
      </p:sp>
      <p:sp>
        <p:nvSpPr>
          <p:cNvPr id="17" name="文字方塊 16">
            <a:extLst>
              <a:ext uri="{FF2B5EF4-FFF2-40B4-BE49-F238E27FC236}">
                <a16:creationId xmlns:a16="http://schemas.microsoft.com/office/drawing/2014/main" id="{D67946B0-F925-47B3-B951-1D955F721026}"/>
              </a:ext>
            </a:extLst>
          </p:cNvPr>
          <p:cNvSpPr txBox="1"/>
          <p:nvPr/>
        </p:nvSpPr>
        <p:spPr>
          <a:xfrm>
            <a:off x="7429997" y="1793674"/>
            <a:ext cx="320040" cy="477054"/>
          </a:xfrm>
          <a:prstGeom prst="rect">
            <a:avLst/>
          </a:prstGeom>
          <a:noFill/>
        </p:spPr>
        <p:txBody>
          <a:bodyPr wrap="square" rtlCol="0">
            <a:spAutoFit/>
          </a:bodyPr>
          <a:lstStyle/>
          <a:p>
            <a:r>
              <a:rPr lang="en-US" altLang="zh-TW" sz="2500" b="1" dirty="0">
                <a:solidFill>
                  <a:srgbClr val="7030A0"/>
                </a:solidFill>
              </a:rPr>
              <a:t>E</a:t>
            </a:r>
            <a:endParaRPr lang="zh-TW" altLang="en-US" sz="2500" b="1" dirty="0">
              <a:solidFill>
                <a:srgbClr val="7030A0"/>
              </a:solidFill>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9231377-34EF-4963-8DE1-C7424D047005}"/>
                  </a:ext>
                </a:extLst>
              </p:cNvPr>
              <p:cNvSpPr/>
              <p:nvPr/>
            </p:nvSpPr>
            <p:spPr>
              <a:xfrm>
                <a:off x="8494894" y="2412008"/>
                <a:ext cx="2005036" cy="6160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b="1" i="0" dirty="0" smtClean="0">
                          <a:solidFill>
                            <a:srgbClr val="000000"/>
                          </a:solidFill>
                          <a:latin typeface="Cambria Math" panose="02040503050406030204" pitchFamily="18" charset="0"/>
                        </a:rPr>
                        <m:t>=</m:t>
                      </m:r>
                      <m:r>
                        <a:rPr lang="en-US" altLang="zh-TW" b="1" i="0" dirty="0">
                          <a:solidFill>
                            <a:srgbClr val="000000"/>
                          </a:solidFill>
                          <a:latin typeface="Cambria Math" panose="02040503050406030204" pitchFamily="18" charset="0"/>
                        </a:rPr>
                        <m:t>−</m:t>
                      </m:r>
                      <m:sSup>
                        <m:sSupPr>
                          <m:ctrlPr>
                            <a:rPr lang="zh-TW" altLang="en-US" b="1" i="1" dirty="0">
                              <a:solidFill>
                                <a:srgbClr val="000000"/>
                              </a:solidFill>
                              <a:latin typeface="Cambria Math" panose="02040503050406030204" pitchFamily="18" charset="0"/>
                            </a:rPr>
                          </m:ctrlPr>
                        </m:sSupPr>
                        <m:e>
                          <m:d>
                            <m:dPr>
                              <m:begChr m:val="["/>
                              <m:endChr m:val="]"/>
                              <m:ctrlPr>
                                <a:rPr lang="zh-TW" altLang="en-US" b="1" i="1">
                                  <a:solidFill>
                                    <a:srgbClr val="000000"/>
                                  </a:solidFill>
                                  <a:latin typeface="Cambria Math" panose="02040503050406030204" pitchFamily="18" charset="0"/>
                                </a:rPr>
                              </m:ctrlPr>
                            </m:dPr>
                            <m:e>
                              <m:m>
                                <m:mPr>
                                  <m:mcs>
                                    <m:mc>
                                      <m:mcPr>
                                        <m:count m:val="2"/>
                                        <m:mcJc m:val="center"/>
                                      </m:mcPr>
                                    </m:mc>
                                  </m:mcs>
                                  <m:ctrlPr>
                                    <a:rPr lang="en-US" altLang="zh-TW" b="1" i="1">
                                      <a:solidFill>
                                        <a:srgbClr val="000000"/>
                                      </a:solidFill>
                                      <a:latin typeface="Cambria Math" panose="02040503050406030204" pitchFamily="18" charset="0"/>
                                    </a:rPr>
                                  </m:ctrlPr>
                                </m:mPr>
                                <m:mr>
                                  <m:e>
                                    <m:r>
                                      <a:rPr lang="en-US" altLang="zh-TW" b="1" i="0" smtClean="0">
                                        <a:solidFill>
                                          <a:srgbClr val="00B050"/>
                                        </a:solidFill>
                                        <a:latin typeface="Cambria Math" panose="02040503050406030204" pitchFamily="18" charset="0"/>
                                      </a:rPr>
                                      <m:t>𝐀</m:t>
                                    </m:r>
                                  </m:e>
                                  <m:e>
                                    <m:r>
                                      <a:rPr lang="en-US" altLang="zh-TW" b="1" i="0" smtClean="0">
                                        <a:solidFill>
                                          <a:srgbClr val="FF9933"/>
                                        </a:solidFill>
                                        <a:latin typeface="Cambria Math" panose="02040503050406030204" pitchFamily="18" charset="0"/>
                                      </a:rPr>
                                      <m:t>𝐁</m:t>
                                    </m:r>
                                  </m:e>
                                </m:mr>
                                <m:mr>
                                  <m:e>
                                    <m:r>
                                      <a:rPr lang="en-US" altLang="zh-TW" b="1" i="0" smtClean="0">
                                        <a:solidFill>
                                          <a:srgbClr val="F2369C"/>
                                        </a:solidFill>
                                        <a:latin typeface="Cambria Math" panose="02040503050406030204" pitchFamily="18" charset="0"/>
                                      </a:rPr>
                                      <m:t>𝐂</m:t>
                                    </m:r>
                                  </m:e>
                                  <m:e>
                                    <m:r>
                                      <a:rPr lang="en-US" altLang="zh-TW" b="1" i="0" smtClean="0">
                                        <a:solidFill>
                                          <a:srgbClr val="0000FF"/>
                                        </a:solidFill>
                                        <a:latin typeface="Cambria Math" panose="02040503050406030204" pitchFamily="18" charset="0"/>
                                      </a:rPr>
                                      <m:t>𝐃</m:t>
                                    </m:r>
                                  </m:e>
                                </m:mr>
                              </m:m>
                            </m:e>
                          </m:d>
                        </m:e>
                        <m:sup>
                          <m:r>
                            <a:rPr lang="en-US" altLang="zh-TW" b="1" i="0" dirty="0">
                              <a:solidFill>
                                <a:srgbClr val="000000"/>
                              </a:solidFill>
                              <a:latin typeface="Cambria Math" panose="02040503050406030204" pitchFamily="18" charset="0"/>
                            </a:rPr>
                            <m:t>−</m:t>
                          </m:r>
                          <m:r>
                            <a:rPr lang="en-US" altLang="zh-TW" b="1" i="0" dirty="0">
                              <a:solidFill>
                                <a:srgbClr val="000000"/>
                              </a:solidFill>
                              <a:latin typeface="Cambria Math" panose="02040503050406030204" pitchFamily="18" charset="0"/>
                            </a:rPr>
                            <m:t>𝟏</m:t>
                          </m:r>
                        </m:sup>
                      </m:sSup>
                      <m:d>
                        <m:dPr>
                          <m:begChr m:val="["/>
                          <m:endChr m:val="]"/>
                          <m:ctrlPr>
                            <a:rPr lang="zh-TW" altLang="en-US" b="1" i="1">
                              <a:solidFill>
                                <a:srgbClr val="000000"/>
                              </a:solidFill>
                              <a:latin typeface="Cambria Math" panose="02040503050406030204" pitchFamily="18" charset="0"/>
                            </a:rPr>
                          </m:ctrlPr>
                        </m:dPr>
                        <m:e>
                          <m:eqArr>
                            <m:eqArrPr>
                              <m:ctrlPr>
                                <a:rPr lang="zh-TW" altLang="en-US" b="1" i="1">
                                  <a:solidFill>
                                    <a:srgbClr val="000000"/>
                                  </a:solidFill>
                                  <a:latin typeface="Cambria Math" panose="02040503050406030204" pitchFamily="18" charset="0"/>
                                </a:rPr>
                              </m:ctrlPr>
                            </m:eqArrPr>
                            <m:e>
                              <m:r>
                                <a:rPr lang="en-US" altLang="zh-TW" b="1" i="0" smtClean="0">
                                  <a:solidFill>
                                    <a:srgbClr val="7030A0"/>
                                  </a:solidFill>
                                  <a:latin typeface="Cambria Math" panose="02040503050406030204" pitchFamily="18" charset="0"/>
                                </a:rPr>
                                <m:t>𝐄</m:t>
                              </m:r>
                            </m:e>
                            <m:e>
                              <m:r>
                                <a:rPr lang="en-US" altLang="zh-TW" b="1" i="0" smtClean="0">
                                  <a:solidFill>
                                    <a:schemeClr val="accent1">
                                      <a:lumMod val="50000"/>
                                    </a:schemeClr>
                                  </a:solidFill>
                                  <a:latin typeface="Cambria Math" panose="02040503050406030204" pitchFamily="18" charset="0"/>
                                </a:rPr>
                                <m:t>𝐅</m:t>
                              </m:r>
                            </m:e>
                          </m:eqArr>
                        </m:e>
                      </m:d>
                    </m:oMath>
                  </m:oMathPara>
                </a14:m>
                <a:endParaRPr lang="zh-TW" altLang="en-US" b="1" dirty="0"/>
              </a:p>
            </p:txBody>
          </p:sp>
        </mc:Choice>
        <mc:Fallback xmlns="">
          <p:sp>
            <p:nvSpPr>
              <p:cNvPr id="18" name="矩形 17">
                <a:extLst>
                  <a:ext uri="{FF2B5EF4-FFF2-40B4-BE49-F238E27FC236}">
                    <a16:creationId xmlns:a16="http://schemas.microsoft.com/office/drawing/2014/main" id="{E9231377-34EF-4963-8DE1-C7424D047005}"/>
                  </a:ext>
                </a:extLst>
              </p:cNvPr>
              <p:cNvSpPr>
                <a:spLocks noRot="1" noChangeAspect="1" noMove="1" noResize="1" noEditPoints="1" noAdjustHandles="1" noChangeArrowheads="1" noChangeShapeType="1" noTextEdit="1"/>
              </p:cNvSpPr>
              <p:nvPr/>
            </p:nvSpPr>
            <p:spPr>
              <a:xfrm>
                <a:off x="8494894" y="2412008"/>
                <a:ext cx="2005036" cy="61600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008C0872-5161-4FF3-98C9-8EAD03023EC8}"/>
                  </a:ext>
                </a:extLst>
              </p:cNvPr>
              <p:cNvSpPr/>
              <p:nvPr/>
            </p:nvSpPr>
            <p:spPr>
              <a:xfrm>
                <a:off x="2275834" y="3797780"/>
                <a:ext cx="6925935" cy="1171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b="1" i="0" dirty="0" smtClean="0">
                          <a:solidFill>
                            <a:srgbClr val="000000"/>
                          </a:solidFill>
                          <a:latin typeface="Cambria Math" panose="02040503050406030204" pitchFamily="18" charset="0"/>
                        </a:rPr>
                        <m:t>=</m:t>
                      </m:r>
                      <m:r>
                        <a:rPr lang="en-US" altLang="zh-TW" b="1" i="0" dirty="0">
                          <a:solidFill>
                            <a:srgbClr val="000000"/>
                          </a:solidFill>
                          <a:latin typeface="Cambria Math" panose="02040503050406030204" pitchFamily="18" charset="0"/>
                        </a:rPr>
                        <m:t>−</m:t>
                      </m:r>
                      <m:f>
                        <m:fPr>
                          <m:ctrlPr>
                            <a:rPr lang="zh-TW" altLang="en-US" b="1" i="1">
                              <a:latin typeface="Cambria Math" panose="02040503050406030204" pitchFamily="18" charset="0"/>
                            </a:rPr>
                          </m:ctrlPr>
                        </m:fPr>
                        <m:num>
                          <m:r>
                            <a:rPr lang="zh-TW" altLang="en-US" b="1" i="0">
                              <a:latin typeface="Cambria Math" panose="02040503050406030204" pitchFamily="18" charset="0"/>
                            </a:rPr>
                            <m:t>𝟏</m:t>
                          </m:r>
                        </m:num>
                        <m:den>
                          <m:r>
                            <a:rPr lang="en-US" altLang="zh-TW" b="1" i="0" smtClean="0">
                              <a:solidFill>
                                <a:srgbClr val="00B050"/>
                              </a:solidFill>
                              <a:latin typeface="Cambria Math" panose="02040503050406030204" pitchFamily="18" charset="0"/>
                            </a:rPr>
                            <m:t>𝐀</m:t>
                          </m:r>
                          <m:r>
                            <a:rPr lang="en-US" altLang="zh-TW" b="1" i="0" smtClean="0">
                              <a:solidFill>
                                <a:srgbClr val="0000FF"/>
                              </a:solidFill>
                              <a:latin typeface="Cambria Math" panose="02040503050406030204" pitchFamily="18" charset="0"/>
                            </a:rPr>
                            <m:t>𝐃</m:t>
                          </m:r>
                          <m:r>
                            <a:rPr lang="zh-TW" altLang="en-US" b="1" i="0">
                              <a:latin typeface="Cambria Math" panose="02040503050406030204" pitchFamily="18" charset="0"/>
                            </a:rPr>
                            <m:t>−</m:t>
                          </m:r>
                          <m:r>
                            <a:rPr lang="en-US" altLang="zh-TW" b="1" i="0" smtClean="0">
                              <a:solidFill>
                                <a:srgbClr val="FF9933"/>
                              </a:solidFill>
                              <a:latin typeface="Cambria Math" panose="02040503050406030204" pitchFamily="18" charset="0"/>
                            </a:rPr>
                            <m:t>𝐁</m:t>
                          </m:r>
                          <m:r>
                            <a:rPr lang="en-US" altLang="zh-TW" b="1" i="0" smtClean="0">
                              <a:solidFill>
                                <a:srgbClr val="F2369C"/>
                              </a:solidFill>
                              <a:latin typeface="Cambria Math" panose="02040503050406030204" pitchFamily="18" charset="0"/>
                            </a:rPr>
                            <m:t>𝐂</m:t>
                          </m:r>
                        </m:den>
                      </m:f>
                      <m:d>
                        <m:dPr>
                          <m:begChr m:val="["/>
                          <m:endChr m:val="]"/>
                          <m:ctrlPr>
                            <a:rPr lang="zh-TW" altLang="en-US" b="1" i="1">
                              <a:solidFill>
                                <a:srgbClr val="000000"/>
                              </a:solidFill>
                              <a:latin typeface="Cambria Math" panose="02040503050406030204" pitchFamily="18" charset="0"/>
                            </a:rPr>
                          </m:ctrlPr>
                        </m:dPr>
                        <m:e>
                          <m:m>
                            <m:mPr>
                              <m:mcs>
                                <m:mc>
                                  <m:mcPr>
                                    <m:count m:val="2"/>
                                    <m:mcJc m:val="center"/>
                                  </m:mcPr>
                                </m:mc>
                              </m:mcs>
                              <m:ctrlPr>
                                <a:rPr lang="en-US" altLang="zh-TW" b="1" i="1">
                                  <a:solidFill>
                                    <a:srgbClr val="000000"/>
                                  </a:solidFill>
                                  <a:latin typeface="Cambria Math" panose="02040503050406030204" pitchFamily="18" charset="0"/>
                                </a:rPr>
                              </m:ctrlPr>
                            </m:mPr>
                            <m:mr>
                              <m:e>
                                <m:r>
                                  <m:rPr>
                                    <m:brk m:alnAt="7"/>
                                  </m:rPr>
                                  <a:rPr lang="en-US" altLang="zh-TW" b="1" i="0" smtClean="0">
                                    <a:solidFill>
                                      <a:srgbClr val="0000FF"/>
                                    </a:solidFill>
                                    <a:latin typeface="Cambria Math" panose="02040503050406030204" pitchFamily="18" charset="0"/>
                                  </a:rPr>
                                  <m:t>𝐃</m:t>
                                </m:r>
                              </m:e>
                              <m:e>
                                <m:r>
                                  <a:rPr lang="zh-TW" altLang="en-US" b="1" i="0">
                                    <a:latin typeface="Cambria Math" panose="02040503050406030204" pitchFamily="18" charset="0"/>
                                  </a:rPr>
                                  <m:t>−</m:t>
                                </m:r>
                                <m:r>
                                  <a:rPr lang="en-US" altLang="zh-TW" b="1" i="0" smtClean="0">
                                    <a:solidFill>
                                      <a:srgbClr val="FF9933"/>
                                    </a:solidFill>
                                    <a:latin typeface="Cambria Math" panose="02040503050406030204" pitchFamily="18" charset="0"/>
                                  </a:rPr>
                                  <m:t>𝐁</m:t>
                                </m:r>
                              </m:e>
                            </m:mr>
                            <m:mr>
                              <m:e>
                                <m:r>
                                  <a:rPr lang="zh-TW" altLang="en-US" b="1" i="0">
                                    <a:latin typeface="Cambria Math" panose="02040503050406030204" pitchFamily="18" charset="0"/>
                                  </a:rPr>
                                  <m:t>−</m:t>
                                </m:r>
                                <m:r>
                                  <a:rPr lang="en-US" altLang="zh-TW" b="1" i="0" smtClean="0">
                                    <a:solidFill>
                                      <a:srgbClr val="F2369C"/>
                                    </a:solidFill>
                                    <a:latin typeface="Cambria Math" panose="02040503050406030204" pitchFamily="18" charset="0"/>
                                  </a:rPr>
                                  <m:t>𝐂</m:t>
                                </m:r>
                              </m:e>
                              <m:e>
                                <m:r>
                                  <a:rPr lang="en-US" altLang="zh-TW" b="1" i="0" smtClean="0">
                                    <a:solidFill>
                                      <a:srgbClr val="00B050"/>
                                    </a:solidFill>
                                    <a:latin typeface="Cambria Math" panose="02040503050406030204" pitchFamily="18" charset="0"/>
                                  </a:rPr>
                                  <m:t>𝐀</m:t>
                                </m:r>
                              </m:e>
                            </m:mr>
                          </m:m>
                        </m:e>
                      </m:d>
                      <m:d>
                        <m:dPr>
                          <m:begChr m:val="["/>
                          <m:endChr m:val="]"/>
                          <m:ctrlPr>
                            <a:rPr lang="zh-TW" altLang="en-US" b="1" i="1">
                              <a:solidFill>
                                <a:srgbClr val="000000"/>
                              </a:solidFill>
                              <a:latin typeface="Cambria Math" panose="02040503050406030204" pitchFamily="18" charset="0"/>
                            </a:rPr>
                          </m:ctrlPr>
                        </m:dPr>
                        <m:e>
                          <m:eqArr>
                            <m:eqArrPr>
                              <m:ctrlPr>
                                <a:rPr lang="zh-TW" altLang="en-US" b="1" i="1">
                                  <a:solidFill>
                                    <a:srgbClr val="000000"/>
                                  </a:solidFill>
                                  <a:latin typeface="Cambria Math" panose="02040503050406030204" pitchFamily="18" charset="0"/>
                                </a:rPr>
                              </m:ctrlPr>
                            </m:eqArrPr>
                            <m:e>
                              <m:r>
                                <a:rPr lang="en-US" altLang="zh-TW" b="1" i="0" smtClean="0">
                                  <a:solidFill>
                                    <a:srgbClr val="7030A0"/>
                                  </a:solidFill>
                                  <a:latin typeface="Cambria Math" panose="02040503050406030204" pitchFamily="18" charset="0"/>
                                </a:rPr>
                                <m:t>𝐄</m:t>
                              </m:r>
                            </m:e>
                            <m:e>
                              <m:r>
                                <a:rPr lang="en-US" altLang="zh-TW" b="1" i="0" smtClean="0">
                                  <a:solidFill>
                                    <a:schemeClr val="accent1">
                                      <a:lumMod val="50000"/>
                                    </a:schemeClr>
                                  </a:solidFill>
                                  <a:latin typeface="Cambria Math" panose="02040503050406030204" pitchFamily="18" charset="0"/>
                                </a:rPr>
                                <m:t>𝐅</m:t>
                              </m:r>
                            </m:e>
                          </m:eqArr>
                        </m:e>
                      </m:d>
                      <m:r>
                        <a:rPr lang="zh-TW" altLang="en-US" b="1" i="0" dirty="0">
                          <a:solidFill>
                            <a:srgbClr val="000000"/>
                          </a:solidFill>
                          <a:latin typeface="Cambria Math" panose="02040503050406030204" pitchFamily="18" charset="0"/>
                        </a:rPr>
                        <m:t>=</m:t>
                      </m:r>
                      <m:r>
                        <a:rPr lang="en-US" altLang="zh-TW" b="1" i="0" dirty="0">
                          <a:solidFill>
                            <a:srgbClr val="000000"/>
                          </a:solidFill>
                          <a:latin typeface="Cambria Math" panose="02040503050406030204" pitchFamily="18" charset="0"/>
                        </a:rPr>
                        <m:t>−</m:t>
                      </m:r>
                      <m:f>
                        <m:fPr>
                          <m:ctrlPr>
                            <a:rPr lang="zh-TW" altLang="en-US" b="1" i="1">
                              <a:latin typeface="Cambria Math" panose="02040503050406030204" pitchFamily="18" charset="0"/>
                            </a:rPr>
                          </m:ctrlPr>
                        </m:fPr>
                        <m:num>
                          <m:r>
                            <a:rPr lang="zh-TW" altLang="en-US" b="1" i="0">
                              <a:latin typeface="Cambria Math" panose="02040503050406030204" pitchFamily="18" charset="0"/>
                            </a:rPr>
                            <m:t>𝟏</m:t>
                          </m:r>
                        </m:num>
                        <m:den>
                          <m:r>
                            <a:rPr lang="en-US" altLang="zh-TW" b="1" i="0" smtClean="0">
                              <a:solidFill>
                                <a:srgbClr val="00B050"/>
                              </a:solidFill>
                              <a:latin typeface="Cambria Math" panose="02040503050406030204" pitchFamily="18" charset="0"/>
                            </a:rPr>
                            <m:t>𝐀</m:t>
                          </m:r>
                          <m:r>
                            <a:rPr lang="en-US" altLang="zh-TW" b="1" i="0" smtClean="0">
                              <a:solidFill>
                                <a:srgbClr val="0000FF"/>
                              </a:solidFill>
                              <a:latin typeface="Cambria Math" panose="02040503050406030204" pitchFamily="18" charset="0"/>
                            </a:rPr>
                            <m:t>𝐃</m:t>
                          </m:r>
                          <m:r>
                            <a:rPr lang="zh-TW" altLang="en-US" b="1" i="0">
                              <a:latin typeface="Cambria Math" panose="02040503050406030204" pitchFamily="18" charset="0"/>
                            </a:rPr>
                            <m:t>−</m:t>
                          </m:r>
                          <m:r>
                            <a:rPr lang="en-US" altLang="zh-TW" b="1" i="0" smtClean="0">
                              <a:solidFill>
                                <a:srgbClr val="FF9933"/>
                              </a:solidFill>
                              <a:latin typeface="Cambria Math" panose="02040503050406030204" pitchFamily="18" charset="0"/>
                            </a:rPr>
                            <m:t>𝐁</m:t>
                          </m:r>
                          <m:r>
                            <a:rPr lang="en-US" altLang="zh-TW" b="1" i="0" smtClean="0">
                              <a:solidFill>
                                <a:srgbClr val="F2369C"/>
                              </a:solidFill>
                              <a:latin typeface="Cambria Math" panose="02040503050406030204" pitchFamily="18" charset="0"/>
                            </a:rPr>
                            <m:t>𝐂</m:t>
                          </m:r>
                        </m:den>
                      </m:f>
                      <m:d>
                        <m:dPr>
                          <m:begChr m:val="["/>
                          <m:endChr m:val="]"/>
                          <m:ctrlPr>
                            <a:rPr lang="zh-TW" altLang="en-US" b="1" i="1">
                              <a:solidFill>
                                <a:srgbClr val="000000"/>
                              </a:solidFill>
                              <a:latin typeface="Cambria Math" panose="02040503050406030204" pitchFamily="18" charset="0"/>
                            </a:rPr>
                          </m:ctrlPr>
                        </m:dPr>
                        <m:e>
                          <m:eqArr>
                            <m:eqArrPr>
                              <m:ctrlPr>
                                <a:rPr lang="zh-TW" altLang="en-US" b="1" i="1">
                                  <a:solidFill>
                                    <a:srgbClr val="000000"/>
                                  </a:solidFill>
                                  <a:latin typeface="Cambria Math" panose="02040503050406030204" pitchFamily="18" charset="0"/>
                                </a:rPr>
                              </m:ctrlPr>
                            </m:eqArrPr>
                            <m:e>
                              <m:r>
                                <a:rPr lang="en-US" altLang="zh-TW" b="1" i="0" smtClean="0">
                                  <a:solidFill>
                                    <a:srgbClr val="0000FF"/>
                                  </a:solidFill>
                                  <a:latin typeface="Cambria Math" panose="02040503050406030204" pitchFamily="18" charset="0"/>
                                </a:rPr>
                                <m:t>𝐃</m:t>
                              </m:r>
                              <m:r>
                                <a:rPr lang="en-US" altLang="zh-TW" b="1" i="0">
                                  <a:solidFill>
                                    <a:srgbClr val="000000"/>
                                  </a:solidFill>
                                  <a:latin typeface="Cambria Math" panose="02040503050406030204" pitchFamily="18" charset="0"/>
                                </a:rPr>
                                <m:t>𝐄</m:t>
                              </m:r>
                              <m:r>
                                <a:rPr lang="en-US" altLang="zh-TW" b="1" i="0" smtClean="0">
                                  <a:solidFill>
                                    <a:srgbClr val="000000"/>
                                  </a:solidFill>
                                  <a:latin typeface="Cambria Math" panose="02040503050406030204" pitchFamily="18" charset="0"/>
                                </a:rPr>
                                <m:t>−</m:t>
                              </m:r>
                              <m:r>
                                <a:rPr lang="en-US" altLang="zh-TW" b="1" i="0" smtClean="0">
                                  <a:solidFill>
                                    <a:srgbClr val="FF9933"/>
                                  </a:solidFill>
                                  <a:latin typeface="Cambria Math" panose="02040503050406030204" pitchFamily="18" charset="0"/>
                                </a:rPr>
                                <m:t>𝐁</m:t>
                              </m:r>
                              <m:r>
                                <a:rPr lang="en-US" altLang="zh-TW" b="1" i="0" smtClean="0">
                                  <a:solidFill>
                                    <a:schemeClr val="accent1">
                                      <a:lumMod val="50000"/>
                                    </a:schemeClr>
                                  </a:solidFill>
                                  <a:latin typeface="Cambria Math" panose="02040503050406030204" pitchFamily="18" charset="0"/>
                                </a:rPr>
                                <m:t>𝐅</m:t>
                              </m:r>
                            </m:e>
                            <m:e>
                              <m:r>
                                <a:rPr lang="en-US" altLang="zh-TW" b="1" i="0" smtClean="0">
                                  <a:solidFill>
                                    <a:srgbClr val="00B050"/>
                                  </a:solidFill>
                                  <a:latin typeface="Cambria Math" panose="02040503050406030204" pitchFamily="18" charset="0"/>
                                </a:rPr>
                                <m:t>𝐀</m:t>
                              </m:r>
                              <m:r>
                                <a:rPr lang="en-US" altLang="zh-TW" b="1" i="0" smtClean="0">
                                  <a:solidFill>
                                    <a:schemeClr val="accent1">
                                      <a:lumMod val="50000"/>
                                    </a:schemeClr>
                                  </a:solidFill>
                                  <a:latin typeface="Cambria Math" panose="02040503050406030204" pitchFamily="18" charset="0"/>
                                </a:rPr>
                                <m:t>𝐅</m:t>
                              </m:r>
                              <m:r>
                                <a:rPr lang="en-US" altLang="zh-TW" b="1" i="0" smtClean="0">
                                  <a:solidFill>
                                    <a:srgbClr val="000000"/>
                                  </a:solidFill>
                                  <a:latin typeface="Cambria Math" panose="02040503050406030204" pitchFamily="18" charset="0"/>
                                </a:rPr>
                                <m:t>−</m:t>
                              </m:r>
                              <m:r>
                                <a:rPr lang="en-US" altLang="zh-TW" b="1" i="0" smtClean="0">
                                  <a:solidFill>
                                    <a:srgbClr val="F2369C"/>
                                  </a:solidFill>
                                  <a:latin typeface="Cambria Math" panose="02040503050406030204" pitchFamily="18" charset="0"/>
                                </a:rPr>
                                <m:t>𝐂</m:t>
                              </m:r>
                              <m:r>
                                <a:rPr lang="en-US" altLang="zh-TW" b="1" i="0" smtClean="0">
                                  <a:solidFill>
                                    <a:srgbClr val="7030A0"/>
                                  </a:solidFill>
                                  <a:latin typeface="Cambria Math" panose="02040503050406030204" pitchFamily="18" charset="0"/>
                                </a:rPr>
                                <m:t>𝐄</m:t>
                              </m:r>
                            </m:e>
                          </m:eqArr>
                        </m:e>
                      </m:d>
                      <m:r>
                        <a:rPr lang="en-US" altLang="zh-TW" b="1" i="0" smtClean="0">
                          <a:solidFill>
                            <a:srgbClr val="000000"/>
                          </a:solidFill>
                          <a:latin typeface="Cambria Math" panose="02040503050406030204" pitchFamily="18" charset="0"/>
                        </a:rPr>
                        <m:t>=</m:t>
                      </m:r>
                      <m:d>
                        <m:dPr>
                          <m:begChr m:val="["/>
                          <m:endChr m:val="]"/>
                          <m:ctrlPr>
                            <a:rPr lang="zh-TW" altLang="en-US" b="1" i="1">
                              <a:solidFill>
                                <a:srgbClr val="000000"/>
                              </a:solidFill>
                              <a:latin typeface="Cambria Math" panose="02040503050406030204" pitchFamily="18" charset="0"/>
                            </a:rPr>
                          </m:ctrlPr>
                        </m:dPr>
                        <m:e>
                          <m:eqArr>
                            <m:eqArrPr>
                              <m:ctrlPr>
                                <a:rPr lang="zh-TW" altLang="en-US" b="1" i="1">
                                  <a:solidFill>
                                    <a:srgbClr val="000000"/>
                                  </a:solidFill>
                                  <a:latin typeface="Cambria Math" panose="02040503050406030204" pitchFamily="18" charset="0"/>
                                </a:rPr>
                              </m:ctrlPr>
                            </m:eqArrPr>
                            <m:e>
                              <m:f>
                                <m:fPr>
                                  <m:ctrlPr>
                                    <a:rPr lang="zh-TW" altLang="en-US" b="1" i="1">
                                      <a:latin typeface="Cambria Math" panose="02040503050406030204" pitchFamily="18" charset="0"/>
                                    </a:rPr>
                                  </m:ctrlPr>
                                </m:fPr>
                                <m:num>
                                  <m:r>
                                    <a:rPr lang="en-US" altLang="zh-TW" b="1" i="0" smtClean="0">
                                      <a:solidFill>
                                        <a:srgbClr val="0000FF"/>
                                      </a:solidFill>
                                      <a:latin typeface="Cambria Math" panose="02040503050406030204" pitchFamily="18" charset="0"/>
                                    </a:rPr>
                                    <m:t>𝐃</m:t>
                                  </m:r>
                                  <m:r>
                                    <a:rPr lang="en-US" altLang="zh-TW" b="1" i="0" smtClean="0">
                                      <a:solidFill>
                                        <a:srgbClr val="7030A0"/>
                                      </a:solidFill>
                                      <a:latin typeface="Cambria Math" panose="02040503050406030204" pitchFamily="18" charset="0"/>
                                    </a:rPr>
                                    <m:t>𝐄</m:t>
                                  </m:r>
                                  <m:r>
                                    <a:rPr lang="en-US" altLang="zh-TW" b="1" i="0">
                                      <a:solidFill>
                                        <a:srgbClr val="000000"/>
                                      </a:solidFill>
                                      <a:latin typeface="Cambria Math" panose="02040503050406030204" pitchFamily="18" charset="0"/>
                                    </a:rPr>
                                    <m:t>−</m:t>
                                  </m:r>
                                  <m:r>
                                    <a:rPr lang="en-US" altLang="zh-TW" b="1" i="0" smtClean="0">
                                      <a:solidFill>
                                        <a:srgbClr val="FF9933"/>
                                      </a:solidFill>
                                      <a:latin typeface="Cambria Math" panose="02040503050406030204" pitchFamily="18" charset="0"/>
                                    </a:rPr>
                                    <m:t>𝐁</m:t>
                                  </m:r>
                                  <m:r>
                                    <a:rPr lang="en-US" altLang="zh-TW" b="1" i="0" smtClean="0">
                                      <a:solidFill>
                                        <a:schemeClr val="accent1">
                                          <a:lumMod val="50000"/>
                                        </a:schemeClr>
                                      </a:solidFill>
                                      <a:latin typeface="Cambria Math" panose="02040503050406030204" pitchFamily="18" charset="0"/>
                                    </a:rPr>
                                    <m:t>𝐅</m:t>
                                  </m:r>
                                </m:num>
                                <m:den>
                                  <m:r>
                                    <a:rPr lang="en-US" altLang="zh-TW" b="1" i="0" smtClean="0">
                                      <a:solidFill>
                                        <a:srgbClr val="FF9933"/>
                                      </a:solidFill>
                                      <a:latin typeface="Cambria Math" panose="02040503050406030204" pitchFamily="18" charset="0"/>
                                    </a:rPr>
                                    <m:t>𝐁</m:t>
                                  </m:r>
                                  <m:r>
                                    <a:rPr lang="en-US" altLang="zh-TW" b="1" i="0" smtClean="0">
                                      <a:solidFill>
                                        <a:srgbClr val="F2369C"/>
                                      </a:solidFill>
                                      <a:latin typeface="Cambria Math" panose="02040503050406030204" pitchFamily="18" charset="0"/>
                                    </a:rPr>
                                    <m:t>𝐂</m:t>
                                  </m:r>
                                  <m:r>
                                    <a:rPr lang="en-US" altLang="zh-TW" b="1" i="0" smtClean="0">
                                      <a:latin typeface="Cambria Math" panose="02040503050406030204" pitchFamily="18" charset="0"/>
                                    </a:rPr>
                                    <m:t>−</m:t>
                                  </m:r>
                                  <m:r>
                                    <a:rPr lang="en-US" altLang="zh-TW" b="1" i="0" smtClean="0">
                                      <a:solidFill>
                                        <a:srgbClr val="00B050"/>
                                      </a:solidFill>
                                      <a:latin typeface="Cambria Math" panose="02040503050406030204" pitchFamily="18" charset="0"/>
                                    </a:rPr>
                                    <m:t>𝐀</m:t>
                                  </m:r>
                                  <m:r>
                                    <a:rPr lang="en-US" altLang="zh-TW" b="1" i="0" smtClean="0">
                                      <a:solidFill>
                                        <a:srgbClr val="0000FF"/>
                                      </a:solidFill>
                                      <a:latin typeface="Cambria Math" panose="02040503050406030204" pitchFamily="18" charset="0"/>
                                    </a:rPr>
                                    <m:t>𝐃</m:t>
                                  </m:r>
                                </m:den>
                              </m:f>
                            </m:e>
                            <m:e>
                              <m:f>
                                <m:fPr>
                                  <m:ctrlPr>
                                    <a:rPr lang="zh-TW" altLang="en-US" b="1" i="1">
                                      <a:latin typeface="Cambria Math" panose="02040503050406030204" pitchFamily="18" charset="0"/>
                                    </a:rPr>
                                  </m:ctrlPr>
                                </m:fPr>
                                <m:num>
                                  <m:r>
                                    <a:rPr lang="en-US" altLang="zh-TW" b="1" i="0" smtClean="0">
                                      <a:solidFill>
                                        <a:srgbClr val="00B050"/>
                                      </a:solidFill>
                                      <a:latin typeface="Cambria Math" panose="02040503050406030204" pitchFamily="18" charset="0"/>
                                    </a:rPr>
                                    <m:t>𝐀</m:t>
                                  </m:r>
                                  <m:r>
                                    <a:rPr lang="en-US" altLang="zh-TW" b="1" i="0" smtClean="0">
                                      <a:solidFill>
                                        <a:schemeClr val="accent1">
                                          <a:lumMod val="50000"/>
                                        </a:schemeClr>
                                      </a:solidFill>
                                      <a:latin typeface="Cambria Math" panose="02040503050406030204" pitchFamily="18" charset="0"/>
                                    </a:rPr>
                                    <m:t>𝐅</m:t>
                                  </m:r>
                                  <m:r>
                                    <a:rPr lang="en-US" altLang="zh-TW" b="1" i="0">
                                      <a:solidFill>
                                        <a:srgbClr val="000000"/>
                                      </a:solidFill>
                                      <a:latin typeface="Cambria Math" panose="02040503050406030204" pitchFamily="18" charset="0"/>
                                    </a:rPr>
                                    <m:t>−</m:t>
                                  </m:r>
                                  <m:r>
                                    <a:rPr lang="en-US" altLang="zh-TW" b="1" i="0" smtClean="0">
                                      <a:solidFill>
                                        <a:srgbClr val="F2369C"/>
                                      </a:solidFill>
                                      <a:latin typeface="Cambria Math" panose="02040503050406030204" pitchFamily="18" charset="0"/>
                                    </a:rPr>
                                    <m:t>𝐂</m:t>
                                  </m:r>
                                  <m:r>
                                    <a:rPr lang="en-US" altLang="zh-TW" b="1" i="0" smtClean="0">
                                      <a:solidFill>
                                        <a:srgbClr val="7030A0"/>
                                      </a:solidFill>
                                      <a:latin typeface="Cambria Math" panose="02040503050406030204" pitchFamily="18" charset="0"/>
                                    </a:rPr>
                                    <m:t>𝐄</m:t>
                                  </m:r>
                                </m:num>
                                <m:den>
                                  <m:r>
                                    <a:rPr lang="en-US" altLang="zh-TW" b="1" i="0" smtClean="0">
                                      <a:solidFill>
                                        <a:srgbClr val="FF9933"/>
                                      </a:solidFill>
                                      <a:latin typeface="Cambria Math" panose="02040503050406030204" pitchFamily="18" charset="0"/>
                                    </a:rPr>
                                    <m:t>𝐁</m:t>
                                  </m:r>
                                  <m:r>
                                    <a:rPr lang="en-US" altLang="zh-TW" b="1" i="0" smtClean="0">
                                      <a:solidFill>
                                        <a:srgbClr val="F2369C"/>
                                      </a:solidFill>
                                      <a:latin typeface="Cambria Math" panose="02040503050406030204" pitchFamily="18" charset="0"/>
                                    </a:rPr>
                                    <m:t>𝐂</m:t>
                                  </m:r>
                                  <m:r>
                                    <a:rPr lang="en-US" altLang="zh-TW" b="1" i="0">
                                      <a:latin typeface="Cambria Math" panose="02040503050406030204" pitchFamily="18" charset="0"/>
                                    </a:rPr>
                                    <m:t>−</m:t>
                                  </m:r>
                                  <m:r>
                                    <a:rPr lang="en-US" altLang="zh-TW" b="1" i="0" smtClean="0">
                                      <a:solidFill>
                                        <a:srgbClr val="00B050"/>
                                      </a:solidFill>
                                      <a:latin typeface="Cambria Math" panose="02040503050406030204" pitchFamily="18" charset="0"/>
                                    </a:rPr>
                                    <m:t>𝐀</m:t>
                                  </m:r>
                                  <m:r>
                                    <a:rPr lang="en-US" altLang="zh-TW" b="1" i="0" smtClean="0">
                                      <a:solidFill>
                                        <a:srgbClr val="0000FF"/>
                                      </a:solidFill>
                                      <a:latin typeface="Cambria Math" panose="02040503050406030204" pitchFamily="18" charset="0"/>
                                    </a:rPr>
                                    <m:t>𝐃</m:t>
                                  </m:r>
                                </m:den>
                              </m:f>
                            </m:e>
                          </m:eqArr>
                        </m:e>
                      </m:d>
                    </m:oMath>
                  </m:oMathPara>
                </a14:m>
                <a:endParaRPr lang="zh-TW" altLang="en-US" b="1" dirty="0"/>
              </a:p>
            </p:txBody>
          </p:sp>
        </mc:Choice>
        <mc:Fallback xmlns="">
          <p:sp>
            <p:nvSpPr>
              <p:cNvPr id="19" name="矩形 18">
                <a:extLst>
                  <a:ext uri="{FF2B5EF4-FFF2-40B4-BE49-F238E27FC236}">
                    <a16:creationId xmlns:a16="http://schemas.microsoft.com/office/drawing/2014/main" id="{008C0872-5161-4FF3-98C9-8EAD03023EC8}"/>
                  </a:ext>
                </a:extLst>
              </p:cNvPr>
              <p:cNvSpPr>
                <a:spLocks noRot="1" noChangeAspect="1" noMove="1" noResize="1" noEditPoints="1" noAdjustHandles="1" noChangeArrowheads="1" noChangeShapeType="1" noTextEdit="1"/>
              </p:cNvSpPr>
              <p:nvPr/>
            </p:nvSpPr>
            <p:spPr>
              <a:xfrm>
                <a:off x="2275834" y="3797780"/>
                <a:ext cx="6925935" cy="1171090"/>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7808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P spid="5" grpId="0"/>
      <p:bldP spid="8" grpId="0" animBg="1"/>
      <p:bldP spid="9" grpId="0" animBg="1"/>
      <p:bldP spid="10" grpId="0"/>
      <p:bldP spid="11" grpId="0" animBg="1"/>
      <p:bldP spid="12" grpId="0"/>
      <p:bldP spid="13" grpId="0"/>
      <p:bldP spid="14" grpId="0" animBg="1"/>
      <p:bldP spid="15" grpId="0" animBg="1"/>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29" name="Google Shape;2042;p86">
            <a:extLst>
              <a:ext uri="{FF2B5EF4-FFF2-40B4-BE49-F238E27FC236}">
                <a16:creationId xmlns:a16="http://schemas.microsoft.com/office/drawing/2014/main" id="{08C534D6-813F-4CF7-A7DF-986D5240F978}"/>
              </a:ext>
            </a:extLst>
          </p:cNvPr>
          <p:cNvSpPr txBox="1">
            <a:spLocks/>
          </p:cNvSpPr>
          <p:nvPr/>
        </p:nvSpPr>
        <p:spPr>
          <a:xfrm>
            <a:off x="951000" y="581840"/>
            <a:ext cx="10290000"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r>
              <a:rPr lang="en-US" kern="0" dirty="0">
                <a:solidFill>
                  <a:srgbClr val="000000"/>
                </a:solidFill>
              </a:rPr>
              <a:t>Table of contents</a:t>
            </a:r>
          </a:p>
        </p:txBody>
      </p:sp>
      <p:sp>
        <p:nvSpPr>
          <p:cNvPr id="30" name="Google Shape;2043;p86">
            <a:extLst>
              <a:ext uri="{FF2B5EF4-FFF2-40B4-BE49-F238E27FC236}">
                <a16:creationId xmlns:a16="http://schemas.microsoft.com/office/drawing/2014/main" id="{E461D5B8-4A96-4C68-AC0F-0DA43670C419}"/>
              </a:ext>
            </a:extLst>
          </p:cNvPr>
          <p:cNvSpPr txBox="1">
            <a:spLocks/>
          </p:cNvSpPr>
          <p:nvPr/>
        </p:nvSpPr>
        <p:spPr>
          <a:xfrm>
            <a:off x="1391602" y="1902168"/>
            <a:ext cx="3602000"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Hammersmith One"/>
              <a:buNone/>
              <a:defRPr sz="2667" b="1" i="0" u="none" strike="noStrike" cap="none">
                <a:solidFill>
                  <a:schemeClr val="accent2"/>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2pPr>
            <a:lvl3pPr marL="1371600" marR="0" lvl="2"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3pPr>
            <a:lvl4pPr marL="1828800" marR="0" lvl="3"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4pPr>
            <a:lvl5pPr marL="2286000" marR="0" lvl="4"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5pPr>
            <a:lvl6pPr marL="2743200" marR="0" lvl="5"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6pPr>
            <a:lvl7pPr marL="3200400" marR="0" lvl="6"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7pPr>
            <a:lvl8pPr marL="3657600" marR="0" lvl="7"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8pPr>
            <a:lvl9pPr marL="4114800" marR="0" lvl="8"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9pPr>
          </a:lstStyle>
          <a:p>
            <a:pPr marL="0" indent="0">
              <a:spcAft>
                <a:spcPts val="1600"/>
              </a:spcAft>
            </a:pPr>
            <a:r>
              <a:rPr lang="en-US" sz="2650" kern="0" dirty="0">
                <a:solidFill>
                  <a:srgbClr val="40474B"/>
                </a:solidFill>
                <a:uFill>
                  <a:noFill/>
                </a:uFill>
              </a:rPr>
              <a:t>Block Diagram</a:t>
            </a:r>
            <a:endParaRPr lang="zh-TW" altLang="en-US" sz="2650" kern="0" dirty="0">
              <a:solidFill>
                <a:srgbClr val="40474B"/>
              </a:solidFill>
              <a:uFill>
                <a:noFill/>
              </a:uFill>
            </a:endParaRPr>
          </a:p>
        </p:txBody>
      </p:sp>
      <p:sp>
        <p:nvSpPr>
          <p:cNvPr id="31" name="Google Shape;2044;p86">
            <a:extLst>
              <a:ext uri="{FF2B5EF4-FFF2-40B4-BE49-F238E27FC236}">
                <a16:creationId xmlns:a16="http://schemas.microsoft.com/office/drawing/2014/main" id="{20CEEBE1-AA17-4B94-AC66-8CF15911B2F1}"/>
              </a:ext>
            </a:extLst>
          </p:cNvPr>
          <p:cNvSpPr txBox="1">
            <a:spLocks/>
          </p:cNvSpPr>
          <p:nvPr/>
        </p:nvSpPr>
        <p:spPr>
          <a:xfrm>
            <a:off x="1391602" y="3115248"/>
            <a:ext cx="3730650" cy="62505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Hammersmith One"/>
              <a:buNone/>
              <a:defRPr sz="2667" b="1" i="0" u="none" strike="noStrike" cap="none">
                <a:solidFill>
                  <a:schemeClr val="accent2"/>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2pPr>
            <a:lvl3pPr marL="1371600" marR="0" lvl="2"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3pPr>
            <a:lvl4pPr marL="1828800" marR="0" lvl="3"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4pPr>
            <a:lvl5pPr marL="2286000" marR="0" lvl="4"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5pPr>
            <a:lvl6pPr marL="2743200" marR="0" lvl="5"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6pPr>
            <a:lvl7pPr marL="3200400" marR="0" lvl="6"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7pPr>
            <a:lvl8pPr marL="3657600" marR="0" lvl="7"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8pPr>
            <a:lvl9pPr marL="4114800" marR="0" lvl="8"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9pPr>
          </a:lstStyle>
          <a:p>
            <a:pPr marL="0" indent="0">
              <a:spcAft>
                <a:spcPts val="1600"/>
              </a:spcAft>
            </a:pPr>
            <a:r>
              <a:rPr lang="en-US" sz="2650" kern="0" dirty="0">
                <a:solidFill>
                  <a:srgbClr val="40474B"/>
                </a:solidFill>
                <a:uFill>
                  <a:noFill/>
                </a:uFill>
              </a:rPr>
              <a:t>Data flow &amp; control flow</a:t>
            </a:r>
            <a:endParaRPr lang="zh-TW" altLang="en-US" sz="2650" kern="0" dirty="0">
              <a:solidFill>
                <a:srgbClr val="40474B"/>
              </a:solidFill>
              <a:uFill>
                <a:noFill/>
              </a:uFill>
            </a:endParaRPr>
          </a:p>
        </p:txBody>
      </p:sp>
      <p:sp>
        <p:nvSpPr>
          <p:cNvPr id="32" name="Google Shape;2045;p86">
            <a:extLst>
              <a:ext uri="{FF2B5EF4-FFF2-40B4-BE49-F238E27FC236}">
                <a16:creationId xmlns:a16="http://schemas.microsoft.com/office/drawing/2014/main" id="{F09BA2AE-39F1-47B1-9589-879EA00B2B2F}"/>
              </a:ext>
            </a:extLst>
          </p:cNvPr>
          <p:cNvSpPr txBox="1">
            <a:spLocks/>
          </p:cNvSpPr>
          <p:nvPr/>
        </p:nvSpPr>
        <p:spPr>
          <a:xfrm>
            <a:off x="1267777" y="4206634"/>
            <a:ext cx="3602000"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Hammersmith One"/>
              <a:buNone/>
              <a:defRPr sz="2667" b="1" i="0" u="none" strike="noStrike" cap="none">
                <a:solidFill>
                  <a:schemeClr val="accent2"/>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2pPr>
            <a:lvl3pPr marL="1371600" marR="0" lvl="2"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3pPr>
            <a:lvl4pPr marL="1828800" marR="0" lvl="3"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4pPr>
            <a:lvl5pPr marL="2286000" marR="0" lvl="4"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5pPr>
            <a:lvl6pPr marL="2743200" marR="0" lvl="5"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6pPr>
            <a:lvl7pPr marL="3200400" marR="0" lvl="6"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7pPr>
            <a:lvl8pPr marL="3657600" marR="0" lvl="7"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8pPr>
            <a:lvl9pPr marL="4114800" marR="0" lvl="8"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9pPr>
          </a:lstStyle>
          <a:p>
            <a:r>
              <a:rPr lang="en-US" sz="2650" kern="0" dirty="0">
                <a:solidFill>
                  <a:srgbClr val="40474B"/>
                </a:solidFill>
                <a:uFill>
                  <a:noFill/>
                </a:uFill>
              </a:rPr>
              <a:t>Hardware </a:t>
            </a:r>
            <a:r>
              <a:rPr lang="en-US" sz="2650" kern="0" dirty="0" err="1">
                <a:solidFill>
                  <a:srgbClr val="40474B"/>
                </a:solidFill>
                <a:uFill>
                  <a:noFill/>
                </a:uFill>
              </a:rPr>
              <a:t>Matmul</a:t>
            </a:r>
            <a:endParaRPr lang="zh-TW" altLang="en-US" sz="2650" kern="0" dirty="0">
              <a:solidFill>
                <a:srgbClr val="40474B"/>
              </a:solidFill>
              <a:uFill>
                <a:noFill/>
              </a:uFill>
            </a:endParaRPr>
          </a:p>
          <a:p>
            <a:pPr marL="0" indent="0">
              <a:spcAft>
                <a:spcPts val="1600"/>
              </a:spcAft>
            </a:pPr>
            <a:endParaRPr lang="en-US" sz="2650" kern="0" dirty="0">
              <a:uFill>
                <a:noFill/>
              </a:uFill>
            </a:endParaRPr>
          </a:p>
        </p:txBody>
      </p:sp>
      <p:sp>
        <p:nvSpPr>
          <p:cNvPr id="33" name="Google Shape;2046;p86">
            <a:extLst>
              <a:ext uri="{FF2B5EF4-FFF2-40B4-BE49-F238E27FC236}">
                <a16:creationId xmlns:a16="http://schemas.microsoft.com/office/drawing/2014/main" id="{472960A6-A7DE-48D9-80F3-30700A9E4186}"/>
              </a:ext>
            </a:extLst>
          </p:cNvPr>
          <p:cNvSpPr txBox="1">
            <a:spLocks/>
          </p:cNvSpPr>
          <p:nvPr/>
        </p:nvSpPr>
        <p:spPr>
          <a:xfrm>
            <a:off x="4993602" y="1896523"/>
            <a:ext cx="3559200"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Hammersmith One"/>
              <a:buNone/>
              <a:defRPr sz="2667" b="1" i="0" u="none" strike="noStrike" cap="none">
                <a:solidFill>
                  <a:schemeClr val="accent2"/>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2pPr>
            <a:lvl3pPr marL="1371600" marR="0" lvl="2"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3pPr>
            <a:lvl4pPr marL="1828800" marR="0" lvl="3"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4pPr>
            <a:lvl5pPr marL="2286000" marR="0" lvl="4"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5pPr>
            <a:lvl6pPr marL="2743200" marR="0" lvl="5"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6pPr>
            <a:lvl7pPr marL="3200400" marR="0" lvl="6"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7pPr>
            <a:lvl8pPr marL="3657600" marR="0" lvl="7"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8pPr>
            <a:lvl9pPr marL="4114800" marR="0" lvl="8"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9pPr>
          </a:lstStyle>
          <a:p>
            <a:pPr marL="0" indent="0">
              <a:spcAft>
                <a:spcPts val="1600"/>
              </a:spcAft>
            </a:pPr>
            <a:r>
              <a:rPr lang="en-US" sz="2650" kern="0" dirty="0">
                <a:solidFill>
                  <a:srgbClr val="40474B"/>
                </a:solidFill>
                <a:uFill>
                  <a:noFill/>
                </a:uFill>
              </a:rPr>
              <a:t>FIR</a:t>
            </a:r>
            <a:r>
              <a:rPr lang="en-US" sz="2650" kern="0" dirty="0">
                <a:uFill>
                  <a:noFill/>
                </a:uFill>
              </a:rPr>
              <a:t> </a:t>
            </a:r>
            <a:r>
              <a:rPr lang="en-US" sz="2650" kern="0" dirty="0">
                <a:solidFill>
                  <a:srgbClr val="40474B"/>
                </a:solidFill>
                <a:uFill>
                  <a:noFill/>
                </a:uFill>
              </a:rPr>
              <a:t>throughput</a:t>
            </a:r>
          </a:p>
        </p:txBody>
      </p:sp>
      <p:sp>
        <p:nvSpPr>
          <p:cNvPr id="34" name="Google Shape;2049;p86">
            <a:extLst>
              <a:ext uri="{FF2B5EF4-FFF2-40B4-BE49-F238E27FC236}">
                <a16:creationId xmlns:a16="http://schemas.microsoft.com/office/drawing/2014/main" id="{4C665D97-D516-4E3A-82F2-4FCCDADC46EA}"/>
              </a:ext>
            </a:extLst>
          </p:cNvPr>
          <p:cNvSpPr txBox="1">
            <a:spLocks/>
          </p:cNvSpPr>
          <p:nvPr/>
        </p:nvSpPr>
        <p:spPr>
          <a:xfrm>
            <a:off x="1260867" y="1348123"/>
            <a:ext cx="1128000" cy="54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Hammersmith One"/>
              <a:buNone/>
              <a:defRPr sz="44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r>
              <a:rPr lang="en" kern="0">
                <a:uFill>
                  <a:noFill/>
                </a:uFill>
                <a:hlinkClick r:id="rId3" action="ppaction://hlinksldjump"/>
              </a:rPr>
              <a:t>01</a:t>
            </a:r>
            <a:endParaRPr lang="en" kern="0" dirty="0"/>
          </a:p>
        </p:txBody>
      </p:sp>
      <p:sp>
        <p:nvSpPr>
          <p:cNvPr id="35" name="Google Shape;2050;p86">
            <a:extLst>
              <a:ext uri="{FF2B5EF4-FFF2-40B4-BE49-F238E27FC236}">
                <a16:creationId xmlns:a16="http://schemas.microsoft.com/office/drawing/2014/main" id="{3363F6C3-3378-4742-AFF0-8A99336B7F47}"/>
              </a:ext>
            </a:extLst>
          </p:cNvPr>
          <p:cNvSpPr txBox="1">
            <a:spLocks/>
          </p:cNvSpPr>
          <p:nvPr/>
        </p:nvSpPr>
        <p:spPr>
          <a:xfrm>
            <a:off x="1265325" y="2563850"/>
            <a:ext cx="1128000" cy="54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Hammersmith One"/>
              <a:buNone/>
              <a:defRPr sz="44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r>
              <a:rPr lang="en" kern="0">
                <a:uFill>
                  <a:noFill/>
                </a:uFill>
                <a:hlinkClick r:id="" action="ppaction://noaction"/>
              </a:rPr>
              <a:t>02</a:t>
            </a:r>
            <a:endParaRPr lang="en" kern="0" dirty="0"/>
          </a:p>
        </p:txBody>
      </p:sp>
      <p:sp>
        <p:nvSpPr>
          <p:cNvPr id="36" name="Google Shape;2051;p86">
            <a:extLst>
              <a:ext uri="{FF2B5EF4-FFF2-40B4-BE49-F238E27FC236}">
                <a16:creationId xmlns:a16="http://schemas.microsoft.com/office/drawing/2014/main" id="{6C163C23-670B-4B79-85B9-9AB492D3ECF3}"/>
              </a:ext>
            </a:extLst>
          </p:cNvPr>
          <p:cNvSpPr txBox="1">
            <a:spLocks/>
          </p:cNvSpPr>
          <p:nvPr/>
        </p:nvSpPr>
        <p:spPr>
          <a:xfrm>
            <a:off x="1265325" y="3740511"/>
            <a:ext cx="1128000" cy="54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Hammersmith One"/>
              <a:buNone/>
              <a:defRPr sz="44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r>
              <a:rPr lang="en" kern="0">
                <a:uFill>
                  <a:noFill/>
                </a:uFill>
                <a:hlinkClick r:id="" action="ppaction://noaction"/>
              </a:rPr>
              <a:t>03</a:t>
            </a:r>
            <a:endParaRPr lang="en" kern="0" dirty="0"/>
          </a:p>
        </p:txBody>
      </p:sp>
      <p:sp>
        <p:nvSpPr>
          <p:cNvPr id="37" name="Google Shape;2052;p86">
            <a:extLst>
              <a:ext uri="{FF2B5EF4-FFF2-40B4-BE49-F238E27FC236}">
                <a16:creationId xmlns:a16="http://schemas.microsoft.com/office/drawing/2014/main" id="{D0A4ADE3-235E-412C-8864-632C599AEEA6}"/>
              </a:ext>
            </a:extLst>
          </p:cNvPr>
          <p:cNvSpPr txBox="1">
            <a:spLocks/>
          </p:cNvSpPr>
          <p:nvPr/>
        </p:nvSpPr>
        <p:spPr>
          <a:xfrm>
            <a:off x="4950802" y="1325981"/>
            <a:ext cx="1128000" cy="54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Hammersmith One"/>
              <a:buNone/>
              <a:defRPr sz="44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r>
              <a:rPr lang="en" kern="0">
                <a:uFill>
                  <a:noFill/>
                </a:uFill>
                <a:hlinkClick r:id="" action="ppaction://noaction"/>
              </a:rPr>
              <a:t>04</a:t>
            </a:r>
            <a:endParaRPr lang="en" kern="0" dirty="0"/>
          </a:p>
        </p:txBody>
      </p:sp>
      <p:sp>
        <p:nvSpPr>
          <p:cNvPr id="38" name="Google Shape;2043;p86">
            <a:extLst>
              <a:ext uri="{FF2B5EF4-FFF2-40B4-BE49-F238E27FC236}">
                <a16:creationId xmlns:a16="http://schemas.microsoft.com/office/drawing/2014/main" id="{744FE3D5-7998-463E-8ADA-EBCD74BC48BC}"/>
              </a:ext>
            </a:extLst>
          </p:cNvPr>
          <p:cNvSpPr txBox="1">
            <a:spLocks/>
          </p:cNvSpPr>
          <p:nvPr/>
        </p:nvSpPr>
        <p:spPr>
          <a:xfrm>
            <a:off x="4995964" y="2922262"/>
            <a:ext cx="3602000"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Hammersmith One"/>
              <a:buNone/>
              <a:defRPr sz="2667" b="1" i="0" u="none" strike="noStrike" cap="none">
                <a:solidFill>
                  <a:schemeClr val="accent2"/>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2pPr>
            <a:lvl3pPr marL="1371600" marR="0" lvl="2"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3pPr>
            <a:lvl4pPr marL="1828800" marR="0" lvl="3"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4pPr>
            <a:lvl5pPr marL="2286000" marR="0" lvl="4"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5pPr>
            <a:lvl6pPr marL="2743200" marR="0" lvl="5"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6pPr>
            <a:lvl7pPr marL="3200400" marR="0" lvl="6"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7pPr>
            <a:lvl8pPr marL="3657600" marR="0" lvl="7"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8pPr>
            <a:lvl9pPr marL="4114800" marR="0" lvl="8"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9pPr>
          </a:lstStyle>
          <a:p>
            <a:pPr marL="0" marR="0" lvl="0" indent="0" algn="l" defTabSz="914400" rtl="0" eaLnBrk="1" fontAlgn="auto" latinLnBrk="0" hangingPunct="1">
              <a:lnSpc>
                <a:spcPct val="100000"/>
              </a:lnSpc>
              <a:spcBef>
                <a:spcPts val="0"/>
              </a:spcBef>
              <a:spcAft>
                <a:spcPts val="1600"/>
              </a:spcAft>
              <a:buClr>
                <a:srgbClr val="40474B"/>
              </a:buClr>
              <a:buSzPts val="2000"/>
              <a:buFont typeface="Hammersmith One"/>
              <a:buNone/>
              <a:tabLst/>
              <a:defRPr/>
            </a:pPr>
            <a:r>
              <a:rPr kumimoji="0" lang="en-US" sz="2650" b="1" i="0" u="none" strike="noStrike" kern="0" cap="none" spc="0" normalizeH="0" baseline="0" noProof="0" dirty="0">
                <a:ln>
                  <a:noFill/>
                </a:ln>
                <a:solidFill>
                  <a:srgbClr val="40474B"/>
                </a:solidFill>
                <a:effectLst/>
                <a:uLnTx/>
                <a:uFill>
                  <a:noFill/>
                </a:uFill>
                <a:latin typeface="Hammersmith One"/>
                <a:sym typeface="Hammersmith One"/>
              </a:rPr>
              <a:t>Firmware latency </a:t>
            </a:r>
            <a:endParaRPr kumimoji="0" lang="en-US" sz="2650" b="1" i="0" u="none" strike="noStrike" kern="0" cap="none" spc="0" normalizeH="0" baseline="0" noProof="0" dirty="0">
              <a:ln>
                <a:noFill/>
              </a:ln>
              <a:solidFill>
                <a:srgbClr val="40474B"/>
              </a:solidFill>
              <a:effectLst/>
              <a:uLnTx/>
              <a:uFillTx/>
              <a:latin typeface="Hammersmith One"/>
              <a:sym typeface="Hammersmith One"/>
            </a:endParaRPr>
          </a:p>
        </p:txBody>
      </p:sp>
      <p:sp>
        <p:nvSpPr>
          <p:cNvPr id="39" name="Google Shape;2045;p86">
            <a:extLst>
              <a:ext uri="{FF2B5EF4-FFF2-40B4-BE49-F238E27FC236}">
                <a16:creationId xmlns:a16="http://schemas.microsoft.com/office/drawing/2014/main" id="{6FC0DADC-DCA6-4F7C-B078-5B7B4FBDA37E}"/>
              </a:ext>
            </a:extLst>
          </p:cNvPr>
          <p:cNvSpPr txBox="1">
            <a:spLocks/>
          </p:cNvSpPr>
          <p:nvPr/>
        </p:nvSpPr>
        <p:spPr>
          <a:xfrm>
            <a:off x="4995964" y="4926019"/>
            <a:ext cx="3602000"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Hammersmith One"/>
              <a:buNone/>
              <a:defRPr sz="2667" b="1" i="0" u="none" strike="noStrike" cap="none">
                <a:solidFill>
                  <a:schemeClr val="accent2"/>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2pPr>
            <a:lvl3pPr marL="1371600" marR="0" lvl="2"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3pPr>
            <a:lvl4pPr marL="1828800" marR="0" lvl="3"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4pPr>
            <a:lvl5pPr marL="2286000" marR="0" lvl="4"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5pPr>
            <a:lvl6pPr marL="2743200" marR="0" lvl="5"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6pPr>
            <a:lvl7pPr marL="3200400" marR="0" lvl="6"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7pPr>
            <a:lvl8pPr marL="3657600" marR="0" lvl="7"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8pPr>
            <a:lvl9pPr marL="4114800" marR="0" lvl="8"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9pPr>
          </a:lstStyle>
          <a:p>
            <a:pPr marL="0" marR="0" lvl="0" indent="0" algn="l" defTabSz="914400" rtl="0" eaLnBrk="1" fontAlgn="auto" latinLnBrk="0" hangingPunct="1">
              <a:lnSpc>
                <a:spcPct val="100000"/>
              </a:lnSpc>
              <a:spcBef>
                <a:spcPts val="0"/>
              </a:spcBef>
              <a:spcAft>
                <a:spcPts val="1600"/>
              </a:spcAft>
              <a:buClr>
                <a:srgbClr val="40474B"/>
              </a:buClr>
              <a:buSzPts val="2000"/>
              <a:buFont typeface="Hammersmith One"/>
              <a:buNone/>
              <a:tabLst/>
              <a:defRPr/>
            </a:pPr>
            <a:r>
              <a:rPr kumimoji="0" lang="en-US" sz="2667" b="1" i="0" u="none" strike="noStrike" kern="0" cap="none" spc="0" normalizeH="0" baseline="0" noProof="0" dirty="0">
                <a:ln>
                  <a:noFill/>
                </a:ln>
                <a:solidFill>
                  <a:srgbClr val="40474B"/>
                </a:solidFill>
                <a:effectLst/>
                <a:uLnTx/>
                <a:uFill>
                  <a:noFill/>
                </a:uFill>
                <a:latin typeface="Hammersmith One"/>
                <a:sym typeface="Hammersmith One"/>
              </a:rPr>
              <a:t>Insights </a:t>
            </a:r>
            <a:endParaRPr kumimoji="0" lang="en-US" sz="2667" b="1" i="0" u="none" strike="noStrike" kern="0" cap="none" spc="0" normalizeH="0" baseline="0" noProof="0" dirty="0">
              <a:ln>
                <a:noFill/>
              </a:ln>
              <a:solidFill>
                <a:srgbClr val="40474B"/>
              </a:solidFill>
              <a:effectLst/>
              <a:uLnTx/>
              <a:uFillTx/>
              <a:latin typeface="Hammersmith One"/>
              <a:sym typeface="Hammersmith One"/>
            </a:endParaRPr>
          </a:p>
        </p:txBody>
      </p:sp>
      <p:sp>
        <p:nvSpPr>
          <p:cNvPr id="40" name="Google Shape;2049;p86">
            <a:extLst>
              <a:ext uri="{FF2B5EF4-FFF2-40B4-BE49-F238E27FC236}">
                <a16:creationId xmlns:a16="http://schemas.microsoft.com/office/drawing/2014/main" id="{F10BF3CB-7776-4C07-91F6-01A6AEE9545F}"/>
              </a:ext>
            </a:extLst>
          </p:cNvPr>
          <p:cNvSpPr txBox="1">
            <a:spLocks/>
          </p:cNvSpPr>
          <p:nvPr/>
        </p:nvSpPr>
        <p:spPr>
          <a:xfrm>
            <a:off x="4950802" y="2496181"/>
            <a:ext cx="1128000" cy="54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Hammersmith One"/>
              <a:buNone/>
              <a:defRPr sz="44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pPr marL="0" marR="0" lvl="0" indent="0" algn="l" defTabSz="914400" rtl="0" eaLnBrk="1" fontAlgn="auto" latinLnBrk="0" hangingPunct="1">
              <a:lnSpc>
                <a:spcPct val="100000"/>
              </a:lnSpc>
              <a:spcBef>
                <a:spcPts val="0"/>
              </a:spcBef>
              <a:spcAft>
                <a:spcPts val="0"/>
              </a:spcAft>
              <a:buClr>
                <a:srgbClr val="40474B"/>
              </a:buClr>
              <a:buSzPts val="1800"/>
              <a:buFont typeface="Hammersmith One"/>
              <a:buNone/>
              <a:tabLst/>
              <a:defRPr/>
            </a:pPr>
            <a:r>
              <a:rPr kumimoji="0" lang="en" sz="4400" b="1" i="0" u="none" strike="noStrike" kern="0" cap="none" spc="0" normalizeH="0" baseline="0" noProof="0">
                <a:ln>
                  <a:noFill/>
                </a:ln>
                <a:solidFill>
                  <a:srgbClr val="A0A299">
                    <a:lumMod val="50000"/>
                  </a:srgbClr>
                </a:solidFill>
                <a:effectLst/>
                <a:uLnTx/>
                <a:uFill>
                  <a:noFill/>
                </a:uFill>
                <a:latin typeface="Hammersmith One"/>
                <a:sym typeface="Hammersmith One"/>
                <a:hlinkClick r:id="rId3" action="ppaction://hlinksldjump">
                  <a:extLst>
                    <a:ext uri="{A12FA001-AC4F-418D-AE19-62706E023703}">
                      <ahyp:hlinkClr xmlns:ahyp="http://schemas.microsoft.com/office/drawing/2018/hyperlinkcolor" val="tx"/>
                    </a:ext>
                  </a:extLst>
                </a:hlinkClick>
              </a:rPr>
              <a:t>0</a:t>
            </a:r>
            <a:r>
              <a:rPr kumimoji="0" lang="en" sz="4400" b="1" i="0" u="none" strike="noStrike" kern="0" cap="none" spc="0" normalizeH="0" baseline="0" noProof="0">
                <a:ln>
                  <a:noFill/>
                </a:ln>
                <a:solidFill>
                  <a:srgbClr val="A0A299">
                    <a:lumMod val="50000"/>
                  </a:srgbClr>
                </a:solidFill>
                <a:effectLst/>
                <a:uLnTx/>
                <a:uFill>
                  <a:noFill/>
                </a:uFill>
                <a:latin typeface="Hammersmith One"/>
                <a:sym typeface="Hammersmith One"/>
              </a:rPr>
              <a:t>5</a:t>
            </a:r>
            <a:endParaRPr kumimoji="0" lang="en" sz="4400" b="1" i="0" u="none" strike="noStrike" kern="0" cap="none" spc="0" normalizeH="0" baseline="0" noProof="0" dirty="0">
              <a:ln>
                <a:noFill/>
              </a:ln>
              <a:solidFill>
                <a:srgbClr val="A0A299">
                  <a:lumMod val="50000"/>
                </a:srgbClr>
              </a:solidFill>
              <a:effectLst/>
              <a:uLnTx/>
              <a:uFillTx/>
              <a:latin typeface="Hammersmith One"/>
              <a:sym typeface="Hammersmith One"/>
            </a:endParaRPr>
          </a:p>
        </p:txBody>
      </p:sp>
      <p:sp>
        <p:nvSpPr>
          <p:cNvPr id="41" name="Google Shape;2050;p86">
            <a:extLst>
              <a:ext uri="{FF2B5EF4-FFF2-40B4-BE49-F238E27FC236}">
                <a16:creationId xmlns:a16="http://schemas.microsoft.com/office/drawing/2014/main" id="{7EEA21B0-780B-4D5E-8B56-A3D57C3360D2}"/>
              </a:ext>
            </a:extLst>
          </p:cNvPr>
          <p:cNvSpPr txBox="1">
            <a:spLocks/>
          </p:cNvSpPr>
          <p:nvPr/>
        </p:nvSpPr>
        <p:spPr>
          <a:xfrm>
            <a:off x="4993602" y="3509174"/>
            <a:ext cx="1128000" cy="54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Hammersmith One"/>
              <a:buNone/>
              <a:defRPr sz="44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pPr marL="0" marR="0" lvl="0" indent="0" algn="l" defTabSz="914400" rtl="0" eaLnBrk="1" fontAlgn="auto" latinLnBrk="0" hangingPunct="1">
              <a:lnSpc>
                <a:spcPct val="100000"/>
              </a:lnSpc>
              <a:spcBef>
                <a:spcPts val="0"/>
              </a:spcBef>
              <a:spcAft>
                <a:spcPts val="0"/>
              </a:spcAft>
              <a:buClr>
                <a:srgbClr val="40474B"/>
              </a:buClr>
              <a:buSzPts val="1800"/>
              <a:buFont typeface="Hammersmith One"/>
              <a:buNone/>
              <a:tabLst/>
              <a:defRPr/>
            </a:pPr>
            <a:r>
              <a:rPr kumimoji="0" lang="en" sz="4400" b="1" i="0" u="none" strike="noStrike" kern="0" cap="none" spc="0" normalizeH="0" baseline="0" noProof="0" dirty="0">
                <a:ln>
                  <a:noFill/>
                </a:ln>
                <a:solidFill>
                  <a:srgbClr val="A0A299">
                    <a:lumMod val="50000"/>
                  </a:srgbClr>
                </a:solidFill>
                <a:effectLst/>
                <a:uLnTx/>
                <a:uFill>
                  <a:noFill/>
                </a:uFill>
                <a:latin typeface="Hammersmith One"/>
                <a:sym typeface="Hammersmith One"/>
              </a:rPr>
              <a:t>06</a:t>
            </a:r>
            <a:endParaRPr kumimoji="0" lang="en" sz="4400" b="1" i="0" u="none" strike="noStrike" kern="0" cap="none" spc="0" normalizeH="0" baseline="0" noProof="0" dirty="0">
              <a:ln>
                <a:noFill/>
              </a:ln>
              <a:solidFill>
                <a:srgbClr val="A0A299">
                  <a:lumMod val="50000"/>
                </a:srgbClr>
              </a:solidFill>
              <a:effectLst/>
              <a:uLnTx/>
              <a:uFillTx/>
              <a:latin typeface="Hammersmith One"/>
              <a:sym typeface="Hammersmith One"/>
            </a:endParaRPr>
          </a:p>
        </p:txBody>
      </p:sp>
      <p:sp>
        <p:nvSpPr>
          <p:cNvPr id="42" name="Google Shape;2051;p86">
            <a:extLst>
              <a:ext uri="{FF2B5EF4-FFF2-40B4-BE49-F238E27FC236}">
                <a16:creationId xmlns:a16="http://schemas.microsoft.com/office/drawing/2014/main" id="{CB566F3D-0B42-4E72-8C14-59AD3A19695B}"/>
              </a:ext>
            </a:extLst>
          </p:cNvPr>
          <p:cNvSpPr txBox="1">
            <a:spLocks/>
          </p:cNvSpPr>
          <p:nvPr/>
        </p:nvSpPr>
        <p:spPr>
          <a:xfrm>
            <a:off x="4993602" y="4542383"/>
            <a:ext cx="1128000" cy="54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Hammersmith One"/>
              <a:buNone/>
              <a:defRPr sz="44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800"/>
              <a:buFont typeface="Hammersmith One"/>
              <a:buNone/>
              <a:defRPr sz="2400" b="1" i="0" u="none" strike="noStrike" cap="none">
                <a:solidFill>
                  <a:schemeClr val="accent2"/>
                </a:solidFill>
                <a:latin typeface="Hammersmith One"/>
                <a:ea typeface="Hammersmith One"/>
                <a:cs typeface="Hammersmith One"/>
                <a:sym typeface="Hammersmith One"/>
              </a:defRPr>
            </a:lvl9pPr>
          </a:lstStyle>
          <a:p>
            <a:pPr marL="0" marR="0" lvl="0" indent="0" algn="l" defTabSz="914400" rtl="0" eaLnBrk="1" fontAlgn="auto" latinLnBrk="0" hangingPunct="1">
              <a:lnSpc>
                <a:spcPct val="100000"/>
              </a:lnSpc>
              <a:spcBef>
                <a:spcPts val="0"/>
              </a:spcBef>
              <a:spcAft>
                <a:spcPts val="0"/>
              </a:spcAft>
              <a:buClr>
                <a:srgbClr val="40474B"/>
              </a:buClr>
              <a:buSzPts val="1800"/>
              <a:buFont typeface="Hammersmith One"/>
              <a:buNone/>
              <a:tabLst/>
              <a:defRPr/>
            </a:pPr>
            <a:r>
              <a:rPr kumimoji="0" lang="en" sz="4400" b="1" i="0" u="none" strike="noStrike" kern="0" cap="none" spc="0" normalizeH="0" baseline="0" noProof="0" dirty="0">
                <a:ln>
                  <a:noFill/>
                </a:ln>
                <a:solidFill>
                  <a:srgbClr val="A0A299">
                    <a:lumMod val="50000"/>
                  </a:srgbClr>
                </a:solidFill>
                <a:effectLst/>
                <a:uLnTx/>
                <a:uFill>
                  <a:noFill/>
                </a:uFill>
                <a:latin typeface="Hammersmith One"/>
                <a:sym typeface="Hammersmith One"/>
                <a:hlinkClick r:id="" action="ppaction://noaction">
                  <a:extLst>
                    <a:ext uri="{A12FA001-AC4F-418D-AE19-62706E023703}">
                      <ahyp:hlinkClr xmlns:ahyp="http://schemas.microsoft.com/office/drawing/2018/hyperlinkcolor" val="tx"/>
                    </a:ext>
                  </a:extLst>
                </a:hlinkClick>
              </a:rPr>
              <a:t>0</a:t>
            </a:r>
            <a:r>
              <a:rPr kumimoji="0" lang="en" sz="4400" b="1" i="0" u="none" strike="noStrike" kern="0" cap="none" spc="0" normalizeH="0" baseline="0" noProof="0" dirty="0">
                <a:ln>
                  <a:noFill/>
                </a:ln>
                <a:solidFill>
                  <a:srgbClr val="A0A299">
                    <a:lumMod val="50000"/>
                  </a:srgbClr>
                </a:solidFill>
                <a:effectLst/>
                <a:uLnTx/>
                <a:uFill>
                  <a:noFill/>
                </a:uFill>
                <a:latin typeface="Hammersmith One"/>
                <a:sym typeface="Hammersmith One"/>
              </a:rPr>
              <a:t>7</a:t>
            </a:r>
            <a:endParaRPr kumimoji="0" lang="en" sz="4400" b="1" i="0" u="none" strike="noStrike" kern="0" cap="none" spc="0" normalizeH="0" baseline="0" noProof="0" dirty="0">
              <a:ln>
                <a:noFill/>
              </a:ln>
              <a:solidFill>
                <a:srgbClr val="A0A299">
                  <a:lumMod val="50000"/>
                </a:srgbClr>
              </a:solidFill>
              <a:effectLst/>
              <a:uLnTx/>
              <a:uFillTx/>
              <a:latin typeface="Hammersmith One"/>
              <a:sym typeface="Hammersmith One"/>
            </a:endParaRPr>
          </a:p>
        </p:txBody>
      </p:sp>
      <p:sp>
        <p:nvSpPr>
          <p:cNvPr id="43" name="Google Shape;2047;p86">
            <a:extLst>
              <a:ext uri="{FF2B5EF4-FFF2-40B4-BE49-F238E27FC236}">
                <a16:creationId xmlns:a16="http://schemas.microsoft.com/office/drawing/2014/main" id="{044BEE0F-0D9F-44E4-A228-1D456137BEAB}"/>
              </a:ext>
            </a:extLst>
          </p:cNvPr>
          <p:cNvSpPr txBox="1">
            <a:spLocks/>
          </p:cNvSpPr>
          <p:nvPr/>
        </p:nvSpPr>
        <p:spPr>
          <a:xfrm>
            <a:off x="5141329" y="5474419"/>
            <a:ext cx="3602000" cy="722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Manjari"/>
              <a:buNone/>
              <a:defRPr sz="2133" b="0" i="0" u="none" strike="noStrike" cap="none">
                <a:solidFill>
                  <a:srgbClr val="000000"/>
                </a:solidFill>
                <a:latin typeface="Manjari"/>
                <a:ea typeface="Manjari"/>
                <a:cs typeface="Manjari"/>
                <a:sym typeface="Manjari"/>
              </a:defRPr>
            </a:lvl1pPr>
            <a:lvl2pPr marL="914400" marR="0" lvl="1" indent="-317500" algn="ctr" rtl="0">
              <a:lnSpc>
                <a:spcPct val="100000"/>
              </a:lnSpc>
              <a:spcBef>
                <a:spcPts val="0"/>
              </a:spcBef>
              <a:spcAft>
                <a:spcPts val="0"/>
              </a:spcAft>
              <a:buClr>
                <a:schemeClr val="accent2"/>
              </a:buClr>
              <a:buSzPts val="1400"/>
              <a:buFont typeface="Manjari"/>
              <a:buNone/>
              <a:defRPr sz="1867" b="0" i="0" u="none" strike="noStrike" cap="none">
                <a:solidFill>
                  <a:schemeClr val="accent2"/>
                </a:solidFill>
                <a:latin typeface="Manjari"/>
                <a:ea typeface="Manjari"/>
                <a:cs typeface="Manjari"/>
                <a:sym typeface="Manjari"/>
              </a:defRPr>
            </a:lvl2pPr>
            <a:lvl3pPr marL="1371600" marR="0" lvl="2" indent="-317500" algn="ctr" rtl="0">
              <a:lnSpc>
                <a:spcPct val="100000"/>
              </a:lnSpc>
              <a:spcBef>
                <a:spcPts val="0"/>
              </a:spcBef>
              <a:spcAft>
                <a:spcPts val="0"/>
              </a:spcAft>
              <a:buClr>
                <a:schemeClr val="accent2"/>
              </a:buClr>
              <a:buSzPts val="1400"/>
              <a:buFont typeface="Manjari"/>
              <a:buNone/>
              <a:defRPr sz="1867" b="0" i="0" u="none" strike="noStrike" cap="none">
                <a:solidFill>
                  <a:schemeClr val="accent2"/>
                </a:solidFill>
                <a:latin typeface="Manjari"/>
                <a:ea typeface="Manjari"/>
                <a:cs typeface="Manjari"/>
                <a:sym typeface="Manjari"/>
              </a:defRPr>
            </a:lvl3pPr>
            <a:lvl4pPr marL="1828800" marR="0" lvl="3" indent="-317500" algn="ctr" rtl="0">
              <a:lnSpc>
                <a:spcPct val="100000"/>
              </a:lnSpc>
              <a:spcBef>
                <a:spcPts val="0"/>
              </a:spcBef>
              <a:spcAft>
                <a:spcPts val="0"/>
              </a:spcAft>
              <a:buClr>
                <a:schemeClr val="accent2"/>
              </a:buClr>
              <a:buSzPts val="1400"/>
              <a:buFont typeface="Manjari"/>
              <a:buNone/>
              <a:defRPr sz="1867" b="0" i="0" u="none" strike="noStrike" cap="none">
                <a:solidFill>
                  <a:schemeClr val="accent2"/>
                </a:solidFill>
                <a:latin typeface="Manjari"/>
                <a:ea typeface="Manjari"/>
                <a:cs typeface="Manjari"/>
                <a:sym typeface="Manjari"/>
              </a:defRPr>
            </a:lvl4pPr>
            <a:lvl5pPr marL="2286000" marR="0" lvl="4" indent="-317500" algn="ctr" rtl="0">
              <a:lnSpc>
                <a:spcPct val="100000"/>
              </a:lnSpc>
              <a:spcBef>
                <a:spcPts val="0"/>
              </a:spcBef>
              <a:spcAft>
                <a:spcPts val="0"/>
              </a:spcAft>
              <a:buClr>
                <a:schemeClr val="accent2"/>
              </a:buClr>
              <a:buSzPts val="1400"/>
              <a:buFont typeface="Manjari"/>
              <a:buNone/>
              <a:defRPr sz="1867" b="0" i="0" u="none" strike="noStrike" cap="none">
                <a:solidFill>
                  <a:schemeClr val="accent2"/>
                </a:solidFill>
                <a:latin typeface="Manjari"/>
                <a:ea typeface="Manjari"/>
                <a:cs typeface="Manjari"/>
                <a:sym typeface="Manjari"/>
              </a:defRPr>
            </a:lvl5pPr>
            <a:lvl6pPr marL="2743200" marR="0" lvl="5" indent="-317500" algn="ctr" rtl="0">
              <a:lnSpc>
                <a:spcPct val="100000"/>
              </a:lnSpc>
              <a:spcBef>
                <a:spcPts val="0"/>
              </a:spcBef>
              <a:spcAft>
                <a:spcPts val="0"/>
              </a:spcAft>
              <a:buClr>
                <a:schemeClr val="accent2"/>
              </a:buClr>
              <a:buSzPts val="1400"/>
              <a:buFont typeface="Manjari"/>
              <a:buNone/>
              <a:defRPr sz="1867" b="0" i="0" u="none" strike="noStrike" cap="none">
                <a:solidFill>
                  <a:schemeClr val="accent2"/>
                </a:solidFill>
                <a:latin typeface="Manjari"/>
                <a:ea typeface="Manjari"/>
                <a:cs typeface="Manjari"/>
                <a:sym typeface="Manjari"/>
              </a:defRPr>
            </a:lvl6pPr>
            <a:lvl7pPr marL="3200400" marR="0" lvl="6" indent="-317500" algn="ctr" rtl="0">
              <a:lnSpc>
                <a:spcPct val="100000"/>
              </a:lnSpc>
              <a:spcBef>
                <a:spcPts val="0"/>
              </a:spcBef>
              <a:spcAft>
                <a:spcPts val="0"/>
              </a:spcAft>
              <a:buClr>
                <a:schemeClr val="accent2"/>
              </a:buClr>
              <a:buSzPts val="1400"/>
              <a:buFont typeface="Manjari"/>
              <a:buNone/>
              <a:defRPr sz="1867" b="0" i="0" u="none" strike="noStrike" cap="none">
                <a:solidFill>
                  <a:schemeClr val="accent2"/>
                </a:solidFill>
                <a:latin typeface="Manjari"/>
                <a:ea typeface="Manjari"/>
                <a:cs typeface="Manjari"/>
                <a:sym typeface="Manjari"/>
              </a:defRPr>
            </a:lvl7pPr>
            <a:lvl8pPr marL="3657600" marR="0" lvl="7" indent="-317500" algn="ctr" rtl="0">
              <a:lnSpc>
                <a:spcPct val="100000"/>
              </a:lnSpc>
              <a:spcBef>
                <a:spcPts val="0"/>
              </a:spcBef>
              <a:spcAft>
                <a:spcPts val="0"/>
              </a:spcAft>
              <a:buClr>
                <a:schemeClr val="accent2"/>
              </a:buClr>
              <a:buSzPts val="1400"/>
              <a:buFont typeface="Manjari"/>
              <a:buNone/>
              <a:defRPr sz="1867" b="0" i="0" u="none" strike="noStrike" cap="none">
                <a:solidFill>
                  <a:schemeClr val="accent2"/>
                </a:solidFill>
                <a:latin typeface="Manjari"/>
                <a:ea typeface="Manjari"/>
                <a:cs typeface="Manjari"/>
                <a:sym typeface="Manjari"/>
              </a:defRPr>
            </a:lvl8pPr>
            <a:lvl9pPr marL="4114800" marR="0" lvl="8" indent="-317500" algn="ctr" rtl="0">
              <a:lnSpc>
                <a:spcPct val="100000"/>
              </a:lnSpc>
              <a:spcBef>
                <a:spcPts val="0"/>
              </a:spcBef>
              <a:spcAft>
                <a:spcPts val="0"/>
              </a:spcAft>
              <a:buClr>
                <a:schemeClr val="accent2"/>
              </a:buClr>
              <a:buSzPts val="1400"/>
              <a:buFont typeface="Manjari"/>
              <a:buNone/>
              <a:defRPr sz="1867" b="0" i="0" u="none" strike="noStrike" cap="none">
                <a:solidFill>
                  <a:schemeClr val="accent2"/>
                </a:solidFill>
                <a:latin typeface="Manjari"/>
                <a:ea typeface="Manjari"/>
                <a:cs typeface="Manjari"/>
                <a:sym typeface="Manjari"/>
              </a:defRPr>
            </a:lvl9pPr>
          </a:lstStyle>
          <a:p>
            <a:pPr marL="285750" indent="-285750">
              <a:buClr>
                <a:srgbClr val="40474B"/>
              </a:buClr>
              <a:buFont typeface="Wingdings" panose="05000000000000000000" pitchFamily="2" charset="2"/>
              <a:buChar char="Ø"/>
            </a:pPr>
            <a:r>
              <a:rPr lang="en-US" sz="1500" kern="0" dirty="0">
                <a:latin typeface="Arial"/>
              </a:rPr>
              <a:t>Synthesis report</a:t>
            </a:r>
          </a:p>
          <a:p>
            <a:pPr marL="285750" indent="-285750">
              <a:buClr>
                <a:srgbClr val="40474B"/>
              </a:buClr>
              <a:buFont typeface="Wingdings" panose="05000000000000000000" pitchFamily="2" charset="2"/>
              <a:buChar char="Ø"/>
            </a:pPr>
            <a:r>
              <a:rPr lang="en-US" sz="1500" kern="0" dirty="0">
                <a:latin typeface="Arial"/>
              </a:rPr>
              <a:t>Latency calculating in testbench</a:t>
            </a:r>
          </a:p>
        </p:txBody>
      </p:sp>
      <p:sp>
        <p:nvSpPr>
          <p:cNvPr id="44" name="Google Shape;2044;p86">
            <a:extLst>
              <a:ext uri="{FF2B5EF4-FFF2-40B4-BE49-F238E27FC236}">
                <a16:creationId xmlns:a16="http://schemas.microsoft.com/office/drawing/2014/main" id="{589964F3-86A6-43E2-9CBE-FF614D482574}"/>
              </a:ext>
            </a:extLst>
          </p:cNvPr>
          <p:cNvSpPr txBox="1">
            <a:spLocks/>
          </p:cNvSpPr>
          <p:nvPr/>
        </p:nvSpPr>
        <p:spPr>
          <a:xfrm>
            <a:off x="4993602" y="3898537"/>
            <a:ext cx="3816375" cy="606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000"/>
              <a:buFont typeface="Hammersmith One"/>
              <a:buNone/>
              <a:defRPr sz="2667" b="1" i="0" u="none" strike="noStrike" cap="none">
                <a:solidFill>
                  <a:schemeClr val="accent2"/>
                </a:solidFill>
                <a:latin typeface="Hammersmith One"/>
                <a:ea typeface="Hammersmith One"/>
                <a:cs typeface="Hammersmith One"/>
                <a:sym typeface="Hammersmith One"/>
              </a:defRPr>
            </a:lvl1pPr>
            <a:lvl2pPr marL="914400" marR="0" lvl="1"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2pPr>
            <a:lvl3pPr marL="1371600" marR="0" lvl="2"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3pPr>
            <a:lvl4pPr marL="1828800" marR="0" lvl="3"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4pPr>
            <a:lvl5pPr marL="2286000" marR="0" lvl="4"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5pPr>
            <a:lvl6pPr marL="2743200" marR="0" lvl="5"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6pPr>
            <a:lvl7pPr marL="3200400" marR="0" lvl="6"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7pPr>
            <a:lvl8pPr marL="3657600" marR="0" lvl="7"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8pPr>
            <a:lvl9pPr marL="4114800" marR="0" lvl="8" indent="-317500" algn="l" rtl="0">
              <a:lnSpc>
                <a:spcPct val="100000"/>
              </a:lnSpc>
              <a:spcBef>
                <a:spcPts val="0"/>
              </a:spcBef>
              <a:spcAft>
                <a:spcPts val="0"/>
              </a:spcAft>
              <a:buClr>
                <a:schemeClr val="accent2"/>
              </a:buClr>
              <a:buSzPts val="2000"/>
              <a:buFont typeface="Hammersmith One"/>
              <a:buNone/>
              <a:defRPr sz="2667" b="0" i="0" u="none" strike="noStrike" cap="none">
                <a:solidFill>
                  <a:schemeClr val="accent2"/>
                </a:solidFill>
                <a:latin typeface="Hammersmith One"/>
                <a:ea typeface="Hammersmith One"/>
                <a:cs typeface="Hammersmith One"/>
                <a:sym typeface="Hammersmith One"/>
              </a:defRPr>
            </a:lvl9pPr>
          </a:lstStyle>
          <a:p>
            <a:pPr marL="0" marR="0" lvl="0" indent="0" algn="l" defTabSz="914400" rtl="0" eaLnBrk="1" fontAlgn="auto" latinLnBrk="0" hangingPunct="1">
              <a:lnSpc>
                <a:spcPct val="100000"/>
              </a:lnSpc>
              <a:spcBef>
                <a:spcPts val="0"/>
              </a:spcBef>
              <a:spcAft>
                <a:spcPts val="1600"/>
              </a:spcAft>
              <a:buClr>
                <a:srgbClr val="40474B"/>
              </a:buClr>
              <a:buSzPts val="2000"/>
              <a:buFont typeface="Hammersmith One"/>
              <a:buNone/>
              <a:tabLst/>
              <a:defRPr/>
            </a:pPr>
            <a:r>
              <a:rPr kumimoji="0" lang="en-US" sz="2650" b="1" i="0" u="none" strike="noStrike" kern="0" cap="none" spc="0" normalizeH="0" baseline="0" noProof="0" dirty="0">
                <a:ln>
                  <a:noFill/>
                </a:ln>
                <a:solidFill>
                  <a:srgbClr val="40474B"/>
                </a:solidFill>
                <a:effectLst/>
                <a:uLnTx/>
                <a:uFillTx/>
                <a:latin typeface="Hammersmith One"/>
                <a:sym typeface="Hammersmith One"/>
              </a:rPr>
              <a:t>Measurement of QOS</a:t>
            </a:r>
            <a:endParaRPr kumimoji="0" lang="en-US" sz="2667" b="1" i="0" u="none" strike="noStrike" kern="0" cap="none" spc="0" normalizeH="0" baseline="0" noProof="0" dirty="0">
              <a:ln>
                <a:noFill/>
              </a:ln>
              <a:solidFill>
                <a:srgbClr val="40474B"/>
              </a:solidFill>
              <a:effectLst/>
              <a:uLnTx/>
              <a:uFillTx/>
              <a:latin typeface="Hammersmith One"/>
              <a:sym typeface="Hammersmith One"/>
            </a:endParaRPr>
          </a:p>
        </p:txBody>
      </p:sp>
    </p:spTree>
    <p:extLst>
      <p:ext uri="{BB962C8B-B14F-4D97-AF65-F5344CB8AC3E}">
        <p14:creationId xmlns:p14="http://schemas.microsoft.com/office/powerpoint/2010/main" val="2477959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4" name="矩形 13">
            <a:extLst>
              <a:ext uri="{FF2B5EF4-FFF2-40B4-BE49-F238E27FC236}">
                <a16:creationId xmlns:a16="http://schemas.microsoft.com/office/drawing/2014/main" id="{C1FA1FEA-6AE5-4F34-92D3-A1FB72B5A64B}"/>
              </a:ext>
            </a:extLst>
          </p:cNvPr>
          <p:cNvSpPr/>
          <p:nvPr/>
        </p:nvSpPr>
        <p:spPr>
          <a:xfrm>
            <a:off x="-2550717" y="645873"/>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15" name="矩形 14">
            <a:extLst>
              <a:ext uri="{FF2B5EF4-FFF2-40B4-BE49-F238E27FC236}">
                <a16:creationId xmlns:a16="http://schemas.microsoft.com/office/drawing/2014/main" id="{F6F4BDD0-06DF-4260-8698-F96D5EB0C2A9}"/>
              </a:ext>
            </a:extLst>
          </p:cNvPr>
          <p:cNvSpPr/>
          <p:nvPr/>
        </p:nvSpPr>
        <p:spPr>
          <a:xfrm>
            <a:off x="-2540590" y="1334848"/>
            <a:ext cx="2540953" cy="5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gradient_z_calc</a:t>
            </a:r>
            <a:endParaRPr lang="zh-TW" altLang="en-US" b="1" dirty="0">
              <a:solidFill>
                <a:schemeClr val="tx2">
                  <a:lumMod val="75000"/>
                </a:schemeClr>
              </a:solidFill>
            </a:endParaRPr>
          </a:p>
        </p:txBody>
      </p:sp>
      <p:sp>
        <p:nvSpPr>
          <p:cNvPr id="16" name="矩形 15">
            <a:extLst>
              <a:ext uri="{FF2B5EF4-FFF2-40B4-BE49-F238E27FC236}">
                <a16:creationId xmlns:a16="http://schemas.microsoft.com/office/drawing/2014/main" id="{01AAE72E-EF38-4FF7-AB91-3BFADF5A7576}"/>
              </a:ext>
            </a:extLst>
          </p:cNvPr>
          <p:cNvSpPr/>
          <p:nvPr/>
        </p:nvSpPr>
        <p:spPr>
          <a:xfrm>
            <a:off x="-2540590" y="2023822"/>
            <a:ext cx="2540953" cy="5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sp>
        <p:nvSpPr>
          <p:cNvPr id="17" name="矩形 16">
            <a:extLst>
              <a:ext uri="{FF2B5EF4-FFF2-40B4-BE49-F238E27FC236}">
                <a16:creationId xmlns:a16="http://schemas.microsoft.com/office/drawing/2014/main" id="{28898A7E-00A1-4D5D-B5F7-937D1253C155}"/>
              </a:ext>
            </a:extLst>
          </p:cNvPr>
          <p:cNvSpPr/>
          <p:nvPr/>
        </p:nvSpPr>
        <p:spPr>
          <a:xfrm>
            <a:off x="-2550718" y="2712797"/>
            <a:ext cx="2540953" cy="5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18" name="矩形 17">
            <a:extLst>
              <a:ext uri="{FF2B5EF4-FFF2-40B4-BE49-F238E27FC236}">
                <a16:creationId xmlns:a16="http://schemas.microsoft.com/office/drawing/2014/main" id="{35C29A23-9D14-4736-8F0B-92D8A7541A63}"/>
              </a:ext>
            </a:extLst>
          </p:cNvPr>
          <p:cNvSpPr/>
          <p:nvPr/>
        </p:nvSpPr>
        <p:spPr>
          <a:xfrm>
            <a:off x="-2540590" y="3401771"/>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19" name="矩形 18">
            <a:extLst>
              <a:ext uri="{FF2B5EF4-FFF2-40B4-BE49-F238E27FC236}">
                <a16:creationId xmlns:a16="http://schemas.microsoft.com/office/drawing/2014/main" id="{9A68239F-A290-40D6-944C-1D37F1745666}"/>
              </a:ext>
            </a:extLst>
          </p:cNvPr>
          <p:cNvSpPr/>
          <p:nvPr/>
        </p:nvSpPr>
        <p:spPr>
          <a:xfrm>
            <a:off x="-2540590" y="4090744"/>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20" name="矩形 19">
            <a:extLst>
              <a:ext uri="{FF2B5EF4-FFF2-40B4-BE49-F238E27FC236}">
                <a16:creationId xmlns:a16="http://schemas.microsoft.com/office/drawing/2014/main" id="{FB830542-CC90-47CC-9E8A-DD597E9AEE3E}"/>
              </a:ext>
            </a:extLst>
          </p:cNvPr>
          <p:cNvSpPr/>
          <p:nvPr/>
        </p:nvSpPr>
        <p:spPr>
          <a:xfrm>
            <a:off x="-2540590" y="4736449"/>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21" name="矩形 20">
            <a:extLst>
              <a:ext uri="{FF2B5EF4-FFF2-40B4-BE49-F238E27FC236}">
                <a16:creationId xmlns:a16="http://schemas.microsoft.com/office/drawing/2014/main" id="{1411C1E9-B109-4434-8051-623A13D08615}"/>
              </a:ext>
            </a:extLst>
          </p:cNvPr>
          <p:cNvSpPr/>
          <p:nvPr/>
        </p:nvSpPr>
        <p:spPr>
          <a:xfrm>
            <a:off x="-2550719" y="5382154"/>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sp>
        <p:nvSpPr>
          <p:cNvPr id="22" name="矩形 21">
            <a:extLst>
              <a:ext uri="{FF2B5EF4-FFF2-40B4-BE49-F238E27FC236}">
                <a16:creationId xmlns:a16="http://schemas.microsoft.com/office/drawing/2014/main" id="{9921404B-80F9-40EE-9542-8B6152EE84B0}"/>
              </a:ext>
            </a:extLst>
          </p:cNvPr>
          <p:cNvSpPr/>
          <p:nvPr/>
        </p:nvSpPr>
        <p:spPr>
          <a:xfrm>
            <a:off x="3775807" y="393533"/>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23" name="矩形 22">
            <a:extLst>
              <a:ext uri="{FF2B5EF4-FFF2-40B4-BE49-F238E27FC236}">
                <a16:creationId xmlns:a16="http://schemas.microsoft.com/office/drawing/2014/main" id="{B9EDD6F5-0441-4202-8997-D32D1F6F6C88}"/>
              </a:ext>
            </a:extLst>
          </p:cNvPr>
          <p:cNvSpPr/>
          <p:nvPr/>
        </p:nvSpPr>
        <p:spPr>
          <a:xfrm>
            <a:off x="6573878" y="1112283"/>
            <a:ext cx="4733924" cy="5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cxnSp>
        <p:nvCxnSpPr>
          <p:cNvPr id="30" name="直線單箭頭接點 29">
            <a:extLst>
              <a:ext uri="{FF2B5EF4-FFF2-40B4-BE49-F238E27FC236}">
                <a16:creationId xmlns:a16="http://schemas.microsoft.com/office/drawing/2014/main" id="{7329D0BA-0796-45B7-B4E3-FC2C89B8F606}"/>
              </a:ext>
            </a:extLst>
          </p:cNvPr>
          <p:cNvCxnSpPr>
            <a:cxnSpLocks/>
          </p:cNvCxnSpPr>
          <p:nvPr/>
        </p:nvCxnSpPr>
        <p:spPr>
          <a:xfrm>
            <a:off x="7839740" y="-335117"/>
            <a:ext cx="0" cy="1457299"/>
          </a:xfrm>
          <a:prstGeom prst="straightConnector1">
            <a:avLst/>
          </a:prstGeom>
          <a:ln w="5715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9E1C7B0-3EAA-4AE3-AAA9-1AC68AC7EC65}"/>
              </a:ext>
            </a:extLst>
          </p:cNvPr>
          <p:cNvSpPr txBox="1"/>
          <p:nvPr/>
        </p:nvSpPr>
        <p:spPr>
          <a:xfrm>
            <a:off x="7301670" y="-633060"/>
            <a:ext cx="1146023" cy="369332"/>
          </a:xfrm>
          <a:prstGeom prst="rect">
            <a:avLst/>
          </a:prstGeom>
          <a:noFill/>
        </p:spPr>
        <p:txBody>
          <a:bodyPr wrap="square" rtlCol="0">
            <a:spAutoFit/>
          </a:bodyPr>
          <a:lstStyle/>
          <a:p>
            <a:r>
              <a:rPr lang="en-US" altLang="zh-TW" b="1" dirty="0"/>
              <a:t>Frame 1</a:t>
            </a:r>
            <a:endParaRPr lang="zh-TW" altLang="en-US" b="1" dirty="0"/>
          </a:p>
        </p:txBody>
      </p:sp>
      <p:cxnSp>
        <p:nvCxnSpPr>
          <p:cNvPr id="36" name="直線單箭頭接點 35">
            <a:extLst>
              <a:ext uri="{FF2B5EF4-FFF2-40B4-BE49-F238E27FC236}">
                <a16:creationId xmlns:a16="http://schemas.microsoft.com/office/drawing/2014/main" id="{18989767-5726-4341-92FA-B81B2197D29D}"/>
              </a:ext>
            </a:extLst>
          </p:cNvPr>
          <p:cNvCxnSpPr>
            <a:cxnSpLocks/>
          </p:cNvCxnSpPr>
          <p:nvPr/>
        </p:nvCxnSpPr>
        <p:spPr>
          <a:xfrm>
            <a:off x="10043484" y="-343575"/>
            <a:ext cx="0" cy="1458740"/>
          </a:xfrm>
          <a:prstGeom prst="straightConnector1">
            <a:avLst/>
          </a:prstGeom>
          <a:ln w="5715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FD4FF9DD-0ED4-4F8A-BA46-2AA9D9020263}"/>
              </a:ext>
            </a:extLst>
          </p:cNvPr>
          <p:cNvSpPr txBox="1"/>
          <p:nvPr/>
        </p:nvSpPr>
        <p:spPr>
          <a:xfrm>
            <a:off x="6212654" y="-633060"/>
            <a:ext cx="1069524" cy="369332"/>
          </a:xfrm>
          <a:prstGeom prst="rect">
            <a:avLst/>
          </a:prstGeom>
          <a:noFill/>
        </p:spPr>
        <p:txBody>
          <a:bodyPr wrap="none" rtlCol="0">
            <a:spAutoFit/>
          </a:bodyPr>
          <a:lstStyle/>
          <a:p>
            <a:r>
              <a:rPr lang="en-US" altLang="zh-TW" b="1" dirty="0"/>
              <a:t>Frame 0</a:t>
            </a:r>
            <a:endParaRPr lang="zh-TW" altLang="en-US" b="1" dirty="0"/>
          </a:p>
        </p:txBody>
      </p:sp>
      <p:sp>
        <p:nvSpPr>
          <p:cNvPr id="38" name="文字方塊 37">
            <a:extLst>
              <a:ext uri="{FF2B5EF4-FFF2-40B4-BE49-F238E27FC236}">
                <a16:creationId xmlns:a16="http://schemas.microsoft.com/office/drawing/2014/main" id="{E91ADA01-C26C-4F48-ABEB-3EA0060715B3}"/>
              </a:ext>
            </a:extLst>
          </p:cNvPr>
          <p:cNvSpPr txBox="1"/>
          <p:nvPr/>
        </p:nvSpPr>
        <p:spPr>
          <a:xfrm>
            <a:off x="8390688" y="-633060"/>
            <a:ext cx="1069524" cy="369332"/>
          </a:xfrm>
          <a:prstGeom prst="rect">
            <a:avLst/>
          </a:prstGeom>
          <a:noFill/>
        </p:spPr>
        <p:txBody>
          <a:bodyPr wrap="none" rtlCol="0">
            <a:spAutoFit/>
          </a:bodyPr>
          <a:lstStyle/>
          <a:p>
            <a:r>
              <a:rPr lang="en-US" altLang="zh-TW" b="1" dirty="0"/>
              <a:t>Frame 2</a:t>
            </a:r>
            <a:endParaRPr lang="zh-TW" altLang="en-US" b="1" dirty="0"/>
          </a:p>
        </p:txBody>
      </p:sp>
      <p:sp>
        <p:nvSpPr>
          <p:cNvPr id="39" name="文字方塊 38">
            <a:extLst>
              <a:ext uri="{FF2B5EF4-FFF2-40B4-BE49-F238E27FC236}">
                <a16:creationId xmlns:a16="http://schemas.microsoft.com/office/drawing/2014/main" id="{BD213DED-802E-459A-8607-6686E14EAFAB}"/>
              </a:ext>
            </a:extLst>
          </p:cNvPr>
          <p:cNvSpPr txBox="1"/>
          <p:nvPr/>
        </p:nvSpPr>
        <p:spPr>
          <a:xfrm>
            <a:off x="9479705" y="-633060"/>
            <a:ext cx="1069524" cy="369332"/>
          </a:xfrm>
          <a:prstGeom prst="rect">
            <a:avLst/>
          </a:prstGeom>
          <a:noFill/>
        </p:spPr>
        <p:txBody>
          <a:bodyPr wrap="none" rtlCol="0">
            <a:spAutoFit/>
          </a:bodyPr>
          <a:lstStyle/>
          <a:p>
            <a:r>
              <a:rPr lang="en-US" altLang="zh-TW" b="1" dirty="0"/>
              <a:t>Frame 3</a:t>
            </a:r>
            <a:endParaRPr lang="zh-TW" altLang="en-US" b="1" dirty="0"/>
          </a:p>
        </p:txBody>
      </p:sp>
      <p:sp>
        <p:nvSpPr>
          <p:cNvPr id="40" name="文字方塊 39">
            <a:extLst>
              <a:ext uri="{FF2B5EF4-FFF2-40B4-BE49-F238E27FC236}">
                <a16:creationId xmlns:a16="http://schemas.microsoft.com/office/drawing/2014/main" id="{CFA2891F-6F91-4B7F-AFBB-AE12E3C16362}"/>
              </a:ext>
            </a:extLst>
          </p:cNvPr>
          <p:cNvSpPr txBox="1"/>
          <p:nvPr/>
        </p:nvSpPr>
        <p:spPr>
          <a:xfrm>
            <a:off x="10568724" y="-633060"/>
            <a:ext cx="1069524" cy="369332"/>
          </a:xfrm>
          <a:prstGeom prst="rect">
            <a:avLst/>
          </a:prstGeom>
          <a:noFill/>
        </p:spPr>
        <p:txBody>
          <a:bodyPr wrap="none" rtlCol="0">
            <a:spAutoFit/>
          </a:bodyPr>
          <a:lstStyle/>
          <a:p>
            <a:r>
              <a:rPr lang="en-US" altLang="zh-TW" b="1" dirty="0"/>
              <a:t>Frame 4</a:t>
            </a:r>
            <a:endParaRPr lang="zh-TW" altLang="en-US" b="1" dirty="0"/>
          </a:p>
        </p:txBody>
      </p:sp>
      <p:cxnSp>
        <p:nvCxnSpPr>
          <p:cNvPr id="42" name="直線接點 41">
            <a:extLst>
              <a:ext uri="{FF2B5EF4-FFF2-40B4-BE49-F238E27FC236}">
                <a16:creationId xmlns:a16="http://schemas.microsoft.com/office/drawing/2014/main" id="{DF42F81D-D46D-4E96-A467-A6B64750D138}"/>
              </a:ext>
            </a:extLst>
          </p:cNvPr>
          <p:cNvCxnSpPr>
            <a:cxnSpLocks/>
          </p:cNvCxnSpPr>
          <p:nvPr/>
        </p:nvCxnSpPr>
        <p:spPr>
          <a:xfrm flipH="1">
            <a:off x="5049878" y="-26478"/>
            <a:ext cx="3828087" cy="0"/>
          </a:xfrm>
          <a:prstGeom prst="line">
            <a:avLst/>
          </a:prstGeom>
          <a:ln w="5715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FAF9BCFA-DAAA-4312-AB92-02DA881145E1}"/>
              </a:ext>
            </a:extLst>
          </p:cNvPr>
          <p:cNvCxnSpPr>
            <a:cxnSpLocks/>
          </p:cNvCxnSpPr>
          <p:nvPr/>
        </p:nvCxnSpPr>
        <p:spPr>
          <a:xfrm>
            <a:off x="11065234" y="-343575"/>
            <a:ext cx="0" cy="1456771"/>
          </a:xfrm>
          <a:prstGeom prst="straightConnector1">
            <a:avLst/>
          </a:prstGeom>
          <a:ln w="5715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EF1298DD-F6A3-449E-BFFB-98372F27D32A}"/>
              </a:ext>
            </a:extLst>
          </p:cNvPr>
          <p:cNvCxnSpPr>
            <a:cxnSpLocks/>
          </p:cNvCxnSpPr>
          <p:nvPr/>
        </p:nvCxnSpPr>
        <p:spPr>
          <a:xfrm>
            <a:off x="6764377" y="-324525"/>
            <a:ext cx="0" cy="1426083"/>
          </a:xfrm>
          <a:prstGeom prst="straightConnector1">
            <a:avLst/>
          </a:prstGeom>
          <a:ln w="5715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D9AB76D-51A2-4AC2-822D-58F981ABDACB}"/>
              </a:ext>
            </a:extLst>
          </p:cNvPr>
          <p:cNvCxnSpPr>
            <a:cxnSpLocks/>
          </p:cNvCxnSpPr>
          <p:nvPr/>
        </p:nvCxnSpPr>
        <p:spPr>
          <a:xfrm>
            <a:off x="5049877" y="-42080"/>
            <a:ext cx="0" cy="435613"/>
          </a:xfrm>
          <a:prstGeom prst="straightConnector1">
            <a:avLst/>
          </a:prstGeom>
          <a:ln w="5715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CA8A9139-06B2-47EE-BD82-A7F59DC50E1E}"/>
              </a:ext>
            </a:extLst>
          </p:cNvPr>
          <p:cNvCxnSpPr>
            <a:cxnSpLocks/>
          </p:cNvCxnSpPr>
          <p:nvPr/>
        </p:nvCxnSpPr>
        <p:spPr>
          <a:xfrm>
            <a:off x="8877965" y="-335117"/>
            <a:ext cx="0" cy="1457299"/>
          </a:xfrm>
          <a:prstGeom prst="straightConnector1">
            <a:avLst/>
          </a:prstGeom>
          <a:ln w="5715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橢圓 66">
            <a:extLst>
              <a:ext uri="{FF2B5EF4-FFF2-40B4-BE49-F238E27FC236}">
                <a16:creationId xmlns:a16="http://schemas.microsoft.com/office/drawing/2014/main" id="{8A2EC679-9BDD-4746-AC89-66FCF81D1E21}"/>
              </a:ext>
            </a:extLst>
          </p:cNvPr>
          <p:cNvSpPr/>
          <p:nvPr/>
        </p:nvSpPr>
        <p:spPr>
          <a:xfrm>
            <a:off x="8817307" y="-84755"/>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8" name="直線單箭頭接點 67">
            <a:extLst>
              <a:ext uri="{FF2B5EF4-FFF2-40B4-BE49-F238E27FC236}">
                <a16:creationId xmlns:a16="http://schemas.microsoft.com/office/drawing/2014/main" id="{26176585-E3AF-49FC-AA54-56F351AF7920}"/>
              </a:ext>
            </a:extLst>
          </p:cNvPr>
          <p:cNvCxnSpPr>
            <a:cxnSpLocks/>
          </p:cNvCxnSpPr>
          <p:nvPr/>
        </p:nvCxnSpPr>
        <p:spPr>
          <a:xfrm>
            <a:off x="4371423" y="904375"/>
            <a:ext cx="0" cy="130374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6F9EAE9E-BEC2-4C1A-AF35-9E05768FE86A}"/>
              </a:ext>
            </a:extLst>
          </p:cNvPr>
          <p:cNvCxnSpPr>
            <a:cxnSpLocks/>
          </p:cNvCxnSpPr>
          <p:nvPr/>
        </p:nvCxnSpPr>
        <p:spPr>
          <a:xfrm>
            <a:off x="5131521" y="898210"/>
            <a:ext cx="0" cy="1309908"/>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6A405770-45FC-4597-A0F6-B17AE536E46B}"/>
              </a:ext>
            </a:extLst>
          </p:cNvPr>
          <p:cNvCxnSpPr>
            <a:cxnSpLocks/>
          </p:cNvCxnSpPr>
          <p:nvPr/>
        </p:nvCxnSpPr>
        <p:spPr>
          <a:xfrm>
            <a:off x="8941018" y="1616961"/>
            <a:ext cx="0" cy="591157"/>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文字方塊 71">
            <a:extLst>
              <a:ext uri="{FF2B5EF4-FFF2-40B4-BE49-F238E27FC236}">
                <a16:creationId xmlns:a16="http://schemas.microsoft.com/office/drawing/2014/main" id="{95DE8E71-A16E-4666-B006-5CE4B4AF488A}"/>
              </a:ext>
            </a:extLst>
          </p:cNvPr>
          <p:cNvSpPr txBox="1"/>
          <p:nvPr/>
        </p:nvSpPr>
        <p:spPr>
          <a:xfrm>
            <a:off x="3109539" y="1304701"/>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73" name="文字方塊 72">
            <a:extLst>
              <a:ext uri="{FF2B5EF4-FFF2-40B4-BE49-F238E27FC236}">
                <a16:creationId xmlns:a16="http://schemas.microsoft.com/office/drawing/2014/main" id="{7091EC67-2CF3-4F9B-B432-BF68A974C5BB}"/>
              </a:ext>
            </a:extLst>
          </p:cNvPr>
          <p:cNvSpPr txBox="1"/>
          <p:nvPr/>
        </p:nvSpPr>
        <p:spPr>
          <a:xfrm>
            <a:off x="5117709" y="1304701"/>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4" name="文字方塊 73">
            <a:extLst>
              <a:ext uri="{FF2B5EF4-FFF2-40B4-BE49-F238E27FC236}">
                <a16:creationId xmlns:a16="http://schemas.microsoft.com/office/drawing/2014/main" id="{E209C876-2B36-4D39-9F1E-AA5F51A08EA0}"/>
              </a:ext>
            </a:extLst>
          </p:cNvPr>
          <p:cNvSpPr txBox="1"/>
          <p:nvPr/>
        </p:nvSpPr>
        <p:spPr>
          <a:xfrm>
            <a:off x="8970123" y="1678326"/>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5" name="矩形 74">
            <a:extLst>
              <a:ext uri="{FF2B5EF4-FFF2-40B4-BE49-F238E27FC236}">
                <a16:creationId xmlns:a16="http://schemas.microsoft.com/office/drawing/2014/main" id="{811198F4-139A-41A4-9B63-3A225E73E915}"/>
              </a:ext>
            </a:extLst>
          </p:cNvPr>
          <p:cNvSpPr/>
          <p:nvPr/>
        </p:nvSpPr>
        <p:spPr>
          <a:xfrm>
            <a:off x="231139" y="671479"/>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76" name="矩形 75">
            <a:extLst>
              <a:ext uri="{FF2B5EF4-FFF2-40B4-BE49-F238E27FC236}">
                <a16:creationId xmlns:a16="http://schemas.microsoft.com/office/drawing/2014/main" id="{064D41AD-999A-4A5B-9BC5-37FEB39B4C47}"/>
              </a:ext>
            </a:extLst>
          </p:cNvPr>
          <p:cNvSpPr/>
          <p:nvPr/>
        </p:nvSpPr>
        <p:spPr>
          <a:xfrm>
            <a:off x="241266" y="1360454"/>
            <a:ext cx="2540953" cy="5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77" name="矩形 76">
            <a:extLst>
              <a:ext uri="{FF2B5EF4-FFF2-40B4-BE49-F238E27FC236}">
                <a16:creationId xmlns:a16="http://schemas.microsoft.com/office/drawing/2014/main" id="{744EAE0D-F50E-4E86-848A-3D24B6C90500}"/>
              </a:ext>
            </a:extLst>
          </p:cNvPr>
          <p:cNvSpPr/>
          <p:nvPr/>
        </p:nvSpPr>
        <p:spPr>
          <a:xfrm>
            <a:off x="241266" y="2049428"/>
            <a:ext cx="2540953" cy="5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sp>
        <p:nvSpPr>
          <p:cNvPr id="78" name="矩形 77">
            <a:extLst>
              <a:ext uri="{FF2B5EF4-FFF2-40B4-BE49-F238E27FC236}">
                <a16:creationId xmlns:a16="http://schemas.microsoft.com/office/drawing/2014/main" id="{3BFA67AE-3F2A-4FC3-811C-A95A780891BA}"/>
              </a:ext>
            </a:extLst>
          </p:cNvPr>
          <p:cNvSpPr/>
          <p:nvPr/>
        </p:nvSpPr>
        <p:spPr>
          <a:xfrm>
            <a:off x="231138" y="2738403"/>
            <a:ext cx="2540953" cy="5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79" name="矩形 78">
            <a:extLst>
              <a:ext uri="{FF2B5EF4-FFF2-40B4-BE49-F238E27FC236}">
                <a16:creationId xmlns:a16="http://schemas.microsoft.com/office/drawing/2014/main" id="{79B37AE6-73DA-4AB2-8EC3-B6AD26A5B068}"/>
              </a:ext>
            </a:extLst>
          </p:cNvPr>
          <p:cNvSpPr/>
          <p:nvPr/>
        </p:nvSpPr>
        <p:spPr>
          <a:xfrm>
            <a:off x="241266" y="3427377"/>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0" name="矩形 79">
            <a:extLst>
              <a:ext uri="{FF2B5EF4-FFF2-40B4-BE49-F238E27FC236}">
                <a16:creationId xmlns:a16="http://schemas.microsoft.com/office/drawing/2014/main" id="{07128B97-0C23-4D5C-9B0B-CB3E5D01A193}"/>
              </a:ext>
            </a:extLst>
          </p:cNvPr>
          <p:cNvSpPr/>
          <p:nvPr/>
        </p:nvSpPr>
        <p:spPr>
          <a:xfrm>
            <a:off x="241266" y="4116350"/>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1" name="矩形 80">
            <a:extLst>
              <a:ext uri="{FF2B5EF4-FFF2-40B4-BE49-F238E27FC236}">
                <a16:creationId xmlns:a16="http://schemas.microsoft.com/office/drawing/2014/main" id="{A6887694-2393-440D-8CA3-BCC85D2DAD8F}"/>
              </a:ext>
            </a:extLst>
          </p:cNvPr>
          <p:cNvSpPr/>
          <p:nvPr/>
        </p:nvSpPr>
        <p:spPr>
          <a:xfrm>
            <a:off x="241266" y="4762055"/>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2" name="矩形 81">
            <a:extLst>
              <a:ext uri="{FF2B5EF4-FFF2-40B4-BE49-F238E27FC236}">
                <a16:creationId xmlns:a16="http://schemas.microsoft.com/office/drawing/2014/main" id="{221F7ADE-78A9-460C-B648-7ECA3E230DEF}"/>
              </a:ext>
            </a:extLst>
          </p:cNvPr>
          <p:cNvSpPr/>
          <p:nvPr/>
        </p:nvSpPr>
        <p:spPr>
          <a:xfrm>
            <a:off x="231137" y="5407760"/>
            <a:ext cx="2540953"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sp>
        <p:nvSpPr>
          <p:cNvPr id="83" name="矩形 82">
            <a:extLst>
              <a:ext uri="{FF2B5EF4-FFF2-40B4-BE49-F238E27FC236}">
                <a16:creationId xmlns:a16="http://schemas.microsoft.com/office/drawing/2014/main" id="{96EED93A-839B-4869-ACD2-35B84FA4E989}"/>
              </a:ext>
            </a:extLst>
          </p:cNvPr>
          <p:cNvSpPr/>
          <p:nvPr/>
        </p:nvSpPr>
        <p:spPr>
          <a:xfrm>
            <a:off x="3775807" y="2208118"/>
            <a:ext cx="7531991" cy="5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7" name="直線單箭頭接點 86">
            <a:extLst>
              <a:ext uri="{FF2B5EF4-FFF2-40B4-BE49-F238E27FC236}">
                <a16:creationId xmlns:a16="http://schemas.microsoft.com/office/drawing/2014/main" id="{A38C947A-3594-44D6-A4B0-FEAA58C72732}"/>
              </a:ext>
            </a:extLst>
          </p:cNvPr>
          <p:cNvCxnSpPr>
            <a:cxnSpLocks/>
          </p:cNvCxnSpPr>
          <p:nvPr/>
        </p:nvCxnSpPr>
        <p:spPr>
          <a:xfrm>
            <a:off x="7539730" y="2712796"/>
            <a:ext cx="0" cy="55911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1C252BB6-A023-4ABD-9067-A8566246C581}"/>
              </a:ext>
            </a:extLst>
          </p:cNvPr>
          <p:cNvSpPr txBox="1"/>
          <p:nvPr/>
        </p:nvSpPr>
        <p:spPr>
          <a:xfrm>
            <a:off x="7545931" y="2760976"/>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92" name="矩形 91">
            <a:extLst>
              <a:ext uri="{FF2B5EF4-FFF2-40B4-BE49-F238E27FC236}">
                <a16:creationId xmlns:a16="http://schemas.microsoft.com/office/drawing/2014/main" id="{2362826D-D9B8-4145-A7FC-2D388BDE9CE3}"/>
              </a:ext>
            </a:extLst>
          </p:cNvPr>
          <p:cNvSpPr/>
          <p:nvPr/>
        </p:nvSpPr>
        <p:spPr>
          <a:xfrm>
            <a:off x="3775807" y="3270681"/>
            <a:ext cx="7531991" cy="50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cxnSp>
        <p:nvCxnSpPr>
          <p:cNvPr id="93" name="直線單箭頭接點 92">
            <a:extLst>
              <a:ext uri="{FF2B5EF4-FFF2-40B4-BE49-F238E27FC236}">
                <a16:creationId xmlns:a16="http://schemas.microsoft.com/office/drawing/2014/main" id="{77216CED-BA98-4EC9-B17C-44D146BF252D}"/>
              </a:ext>
            </a:extLst>
          </p:cNvPr>
          <p:cNvCxnSpPr>
            <a:cxnSpLocks/>
          </p:cNvCxnSpPr>
          <p:nvPr/>
        </p:nvCxnSpPr>
        <p:spPr>
          <a:xfrm>
            <a:off x="7539730" y="3764211"/>
            <a:ext cx="0" cy="55911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62C1C790-90B0-4EEB-AADF-F18A00F2B281}"/>
              </a:ext>
            </a:extLst>
          </p:cNvPr>
          <p:cNvSpPr txBox="1"/>
          <p:nvPr/>
        </p:nvSpPr>
        <p:spPr>
          <a:xfrm>
            <a:off x="7545931" y="381239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95" name="矩形 94">
            <a:extLst>
              <a:ext uri="{FF2B5EF4-FFF2-40B4-BE49-F238E27FC236}">
                <a16:creationId xmlns:a16="http://schemas.microsoft.com/office/drawing/2014/main" id="{1E36AA4D-EAEB-4209-B7B7-CBEF6E71A2FC}"/>
              </a:ext>
            </a:extLst>
          </p:cNvPr>
          <p:cNvSpPr/>
          <p:nvPr/>
        </p:nvSpPr>
        <p:spPr>
          <a:xfrm>
            <a:off x="3775806" y="4325669"/>
            <a:ext cx="7531975"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cxnSp>
        <p:nvCxnSpPr>
          <p:cNvPr id="96" name="直線單箭頭接點 95">
            <a:extLst>
              <a:ext uri="{FF2B5EF4-FFF2-40B4-BE49-F238E27FC236}">
                <a16:creationId xmlns:a16="http://schemas.microsoft.com/office/drawing/2014/main" id="{ECE6C0F8-25FA-4816-A056-DA80C1055616}"/>
              </a:ext>
            </a:extLst>
          </p:cNvPr>
          <p:cNvCxnSpPr>
            <a:cxnSpLocks/>
          </p:cNvCxnSpPr>
          <p:nvPr/>
        </p:nvCxnSpPr>
        <p:spPr>
          <a:xfrm>
            <a:off x="7539730" y="4817274"/>
            <a:ext cx="0" cy="55911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文字方塊 96">
            <a:extLst>
              <a:ext uri="{FF2B5EF4-FFF2-40B4-BE49-F238E27FC236}">
                <a16:creationId xmlns:a16="http://schemas.microsoft.com/office/drawing/2014/main" id="{63EF4506-538F-42FD-9E8C-1EDD8D312287}"/>
              </a:ext>
            </a:extLst>
          </p:cNvPr>
          <p:cNvSpPr txBox="1"/>
          <p:nvPr/>
        </p:nvSpPr>
        <p:spPr>
          <a:xfrm>
            <a:off x="7545931" y="4865454"/>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98" name="矩形 97">
            <a:extLst>
              <a:ext uri="{FF2B5EF4-FFF2-40B4-BE49-F238E27FC236}">
                <a16:creationId xmlns:a16="http://schemas.microsoft.com/office/drawing/2014/main" id="{00436E62-3CD6-4EBB-99D5-329F90B05357}"/>
              </a:ext>
            </a:extLst>
          </p:cNvPr>
          <p:cNvSpPr/>
          <p:nvPr/>
        </p:nvSpPr>
        <p:spPr>
          <a:xfrm>
            <a:off x="3775806" y="5378732"/>
            <a:ext cx="7531975"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cxnSp>
        <p:nvCxnSpPr>
          <p:cNvPr id="99" name="直線單箭頭接點 98">
            <a:extLst>
              <a:ext uri="{FF2B5EF4-FFF2-40B4-BE49-F238E27FC236}">
                <a16:creationId xmlns:a16="http://schemas.microsoft.com/office/drawing/2014/main" id="{CA65971E-E927-426D-9751-8DC7848AEF19}"/>
              </a:ext>
            </a:extLst>
          </p:cNvPr>
          <p:cNvCxnSpPr>
            <a:cxnSpLocks/>
          </p:cNvCxnSpPr>
          <p:nvPr/>
        </p:nvCxnSpPr>
        <p:spPr>
          <a:xfrm>
            <a:off x="7537666" y="5882170"/>
            <a:ext cx="0" cy="55911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文字方塊 99">
            <a:extLst>
              <a:ext uri="{FF2B5EF4-FFF2-40B4-BE49-F238E27FC236}">
                <a16:creationId xmlns:a16="http://schemas.microsoft.com/office/drawing/2014/main" id="{FD894F1B-F0F9-4E50-AF9C-A05E3AB39462}"/>
              </a:ext>
            </a:extLst>
          </p:cNvPr>
          <p:cNvSpPr txBox="1"/>
          <p:nvPr/>
        </p:nvSpPr>
        <p:spPr>
          <a:xfrm>
            <a:off x="7543867" y="5930350"/>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101" name="矩形 100">
            <a:extLst>
              <a:ext uri="{FF2B5EF4-FFF2-40B4-BE49-F238E27FC236}">
                <a16:creationId xmlns:a16="http://schemas.microsoft.com/office/drawing/2014/main" id="{658A812D-E96D-4FA7-A576-FC43E435D214}"/>
              </a:ext>
            </a:extLst>
          </p:cNvPr>
          <p:cNvSpPr/>
          <p:nvPr/>
        </p:nvSpPr>
        <p:spPr>
          <a:xfrm>
            <a:off x="3773742" y="6443628"/>
            <a:ext cx="7531975"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cxnSp>
        <p:nvCxnSpPr>
          <p:cNvPr id="102" name="直線單箭頭接點 101">
            <a:extLst>
              <a:ext uri="{FF2B5EF4-FFF2-40B4-BE49-F238E27FC236}">
                <a16:creationId xmlns:a16="http://schemas.microsoft.com/office/drawing/2014/main" id="{97B055C5-A0AE-416C-ABB8-6F6052C90744}"/>
              </a:ext>
            </a:extLst>
          </p:cNvPr>
          <p:cNvCxnSpPr>
            <a:cxnSpLocks/>
          </p:cNvCxnSpPr>
          <p:nvPr/>
        </p:nvCxnSpPr>
        <p:spPr>
          <a:xfrm>
            <a:off x="7543867" y="6935233"/>
            <a:ext cx="0" cy="55911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3" name="文字方塊 102">
            <a:extLst>
              <a:ext uri="{FF2B5EF4-FFF2-40B4-BE49-F238E27FC236}">
                <a16:creationId xmlns:a16="http://schemas.microsoft.com/office/drawing/2014/main" id="{5A46180A-FF2F-4802-8D9F-544AC5A5A585}"/>
              </a:ext>
            </a:extLst>
          </p:cNvPr>
          <p:cNvSpPr txBox="1"/>
          <p:nvPr/>
        </p:nvSpPr>
        <p:spPr>
          <a:xfrm>
            <a:off x="7550068" y="6983413"/>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104" name="矩形 103">
            <a:extLst>
              <a:ext uri="{FF2B5EF4-FFF2-40B4-BE49-F238E27FC236}">
                <a16:creationId xmlns:a16="http://schemas.microsoft.com/office/drawing/2014/main" id="{9D5FB694-2115-412D-AA9C-AC8D8EED82B8}"/>
              </a:ext>
            </a:extLst>
          </p:cNvPr>
          <p:cNvSpPr/>
          <p:nvPr/>
        </p:nvSpPr>
        <p:spPr>
          <a:xfrm>
            <a:off x="3779943" y="7496691"/>
            <a:ext cx="7531975" cy="50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105" name="直線單箭頭接點 104">
            <a:extLst>
              <a:ext uri="{FF2B5EF4-FFF2-40B4-BE49-F238E27FC236}">
                <a16:creationId xmlns:a16="http://schemas.microsoft.com/office/drawing/2014/main" id="{36CE0A87-F003-4DA0-9B6F-C696574A9868}"/>
              </a:ext>
            </a:extLst>
          </p:cNvPr>
          <p:cNvCxnSpPr>
            <a:cxnSpLocks/>
          </p:cNvCxnSpPr>
          <p:nvPr/>
        </p:nvCxnSpPr>
        <p:spPr>
          <a:xfrm>
            <a:off x="7543867" y="8005977"/>
            <a:ext cx="0" cy="576009"/>
          </a:xfrm>
          <a:prstGeom prst="straightConnector1">
            <a:avLst/>
          </a:prstGeom>
          <a:ln w="5715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文字方塊 105">
            <a:extLst>
              <a:ext uri="{FF2B5EF4-FFF2-40B4-BE49-F238E27FC236}">
                <a16:creationId xmlns:a16="http://schemas.microsoft.com/office/drawing/2014/main" id="{C0BA9D28-9307-4879-B4F3-AC0399369A78}"/>
              </a:ext>
            </a:extLst>
          </p:cNvPr>
          <p:cNvSpPr txBox="1"/>
          <p:nvPr/>
        </p:nvSpPr>
        <p:spPr>
          <a:xfrm>
            <a:off x="6935928" y="8489653"/>
            <a:ext cx="1311578" cy="461665"/>
          </a:xfrm>
          <a:prstGeom prst="rect">
            <a:avLst/>
          </a:prstGeom>
          <a:noFill/>
        </p:spPr>
        <p:txBody>
          <a:bodyPr wrap="none" rtlCol="0">
            <a:spAutoFit/>
          </a:bodyPr>
          <a:lstStyle/>
          <a:p>
            <a:r>
              <a:rPr lang="en-US" altLang="zh-TW" sz="2400" b="1" dirty="0">
                <a:solidFill>
                  <a:schemeClr val="accent1">
                    <a:lumMod val="25000"/>
                  </a:schemeClr>
                </a:solidFill>
              </a:rPr>
              <a:t>outputs</a:t>
            </a:r>
            <a:endParaRPr lang="zh-TW" altLang="en-US" sz="2400" b="1" dirty="0">
              <a:solidFill>
                <a:schemeClr val="accent1">
                  <a:lumMod val="25000"/>
                </a:schemeClr>
              </a:solidFill>
            </a:endParaRPr>
          </a:p>
        </p:txBody>
      </p:sp>
    </p:spTree>
    <p:extLst>
      <p:ext uri="{BB962C8B-B14F-4D97-AF65-F5344CB8AC3E}">
        <p14:creationId xmlns:p14="http://schemas.microsoft.com/office/powerpoint/2010/main" val="2840753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22" name="矩形 21">
            <a:extLst>
              <a:ext uri="{FF2B5EF4-FFF2-40B4-BE49-F238E27FC236}">
                <a16:creationId xmlns:a16="http://schemas.microsoft.com/office/drawing/2014/main" id="{9921404B-80F9-40EE-9542-8B6152EE84B0}"/>
              </a:ext>
            </a:extLst>
          </p:cNvPr>
          <p:cNvSpPr/>
          <p:nvPr/>
        </p:nvSpPr>
        <p:spPr>
          <a:xfrm>
            <a:off x="8181629"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23" name="矩形 22">
            <a:extLst>
              <a:ext uri="{FF2B5EF4-FFF2-40B4-BE49-F238E27FC236}">
                <a16:creationId xmlns:a16="http://schemas.microsoft.com/office/drawing/2014/main" id="{B9EDD6F5-0441-4202-8997-D32D1F6F6C88}"/>
              </a:ext>
            </a:extLst>
          </p:cNvPr>
          <p:cNvSpPr/>
          <p:nvPr/>
        </p:nvSpPr>
        <p:spPr>
          <a:xfrm>
            <a:off x="9955156"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33" name="文字方塊 32">
            <a:extLst>
              <a:ext uri="{FF2B5EF4-FFF2-40B4-BE49-F238E27FC236}">
                <a16:creationId xmlns:a16="http://schemas.microsoft.com/office/drawing/2014/main" id="{39E1C7B0-3EAA-4AE3-AAA9-1AC68AC7EC65}"/>
              </a:ext>
            </a:extLst>
          </p:cNvPr>
          <p:cNvSpPr txBox="1"/>
          <p:nvPr/>
        </p:nvSpPr>
        <p:spPr>
          <a:xfrm>
            <a:off x="10978599"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37" name="文字方塊 36">
            <a:extLst>
              <a:ext uri="{FF2B5EF4-FFF2-40B4-BE49-F238E27FC236}">
                <a16:creationId xmlns:a16="http://schemas.microsoft.com/office/drawing/2014/main" id="{FD4FF9DD-0ED4-4F8A-BA46-2AA9D9020263}"/>
              </a:ext>
            </a:extLst>
          </p:cNvPr>
          <p:cNvSpPr txBox="1"/>
          <p:nvPr/>
        </p:nvSpPr>
        <p:spPr>
          <a:xfrm>
            <a:off x="9581881"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38" name="文字方塊 37">
            <a:extLst>
              <a:ext uri="{FF2B5EF4-FFF2-40B4-BE49-F238E27FC236}">
                <a16:creationId xmlns:a16="http://schemas.microsoft.com/office/drawing/2014/main" id="{E91ADA01-C26C-4F48-ABEB-3EA0060715B3}"/>
              </a:ext>
            </a:extLst>
          </p:cNvPr>
          <p:cNvSpPr txBox="1"/>
          <p:nvPr/>
        </p:nvSpPr>
        <p:spPr>
          <a:xfrm>
            <a:off x="10643743"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39" name="文字方塊 38">
            <a:extLst>
              <a:ext uri="{FF2B5EF4-FFF2-40B4-BE49-F238E27FC236}">
                <a16:creationId xmlns:a16="http://schemas.microsoft.com/office/drawing/2014/main" id="{BD213DED-802E-459A-8607-6686E14EAFAB}"/>
              </a:ext>
            </a:extLst>
          </p:cNvPr>
          <p:cNvSpPr txBox="1"/>
          <p:nvPr/>
        </p:nvSpPr>
        <p:spPr>
          <a:xfrm>
            <a:off x="11307044"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40" name="文字方塊 39">
            <a:extLst>
              <a:ext uri="{FF2B5EF4-FFF2-40B4-BE49-F238E27FC236}">
                <a16:creationId xmlns:a16="http://schemas.microsoft.com/office/drawing/2014/main" id="{CFA2891F-6F91-4B7F-AFBB-AE12E3C16362}"/>
              </a:ext>
            </a:extLst>
          </p:cNvPr>
          <p:cNvSpPr txBox="1"/>
          <p:nvPr/>
        </p:nvSpPr>
        <p:spPr>
          <a:xfrm>
            <a:off x="11612737"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42" name="直線接點 41">
            <a:extLst>
              <a:ext uri="{FF2B5EF4-FFF2-40B4-BE49-F238E27FC236}">
                <a16:creationId xmlns:a16="http://schemas.microsoft.com/office/drawing/2014/main" id="{DF42F81D-D46D-4E96-A467-A6B64750D138}"/>
              </a:ext>
            </a:extLst>
          </p:cNvPr>
          <p:cNvCxnSpPr>
            <a:cxnSpLocks/>
          </p:cNvCxnSpPr>
          <p:nvPr/>
        </p:nvCxnSpPr>
        <p:spPr>
          <a:xfrm flipH="1">
            <a:off x="9238608"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3D9AB76D-51A2-4AC2-822D-58F981ABDACB}"/>
              </a:ext>
            </a:extLst>
          </p:cNvPr>
          <p:cNvCxnSpPr>
            <a:cxnSpLocks/>
          </p:cNvCxnSpPr>
          <p:nvPr/>
        </p:nvCxnSpPr>
        <p:spPr>
          <a:xfrm>
            <a:off x="9244958"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橢圓 66">
            <a:extLst>
              <a:ext uri="{FF2B5EF4-FFF2-40B4-BE49-F238E27FC236}">
                <a16:creationId xmlns:a16="http://schemas.microsoft.com/office/drawing/2014/main" id="{8A2EC679-9BDD-4746-AC89-66FCF81D1E21}"/>
              </a:ext>
            </a:extLst>
          </p:cNvPr>
          <p:cNvSpPr/>
          <p:nvPr/>
        </p:nvSpPr>
        <p:spPr>
          <a:xfrm>
            <a:off x="11080384"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文字方塊 71">
            <a:extLst>
              <a:ext uri="{FF2B5EF4-FFF2-40B4-BE49-F238E27FC236}">
                <a16:creationId xmlns:a16="http://schemas.microsoft.com/office/drawing/2014/main" id="{95DE8E71-A16E-4666-B006-5CE4B4AF488A}"/>
              </a:ext>
            </a:extLst>
          </p:cNvPr>
          <p:cNvSpPr txBox="1"/>
          <p:nvPr/>
        </p:nvSpPr>
        <p:spPr>
          <a:xfrm>
            <a:off x="7912498"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73" name="文字方塊 72">
            <a:extLst>
              <a:ext uri="{FF2B5EF4-FFF2-40B4-BE49-F238E27FC236}">
                <a16:creationId xmlns:a16="http://schemas.microsoft.com/office/drawing/2014/main" id="{7091EC67-2CF3-4F9B-B432-BF68A974C5BB}"/>
              </a:ext>
            </a:extLst>
          </p:cNvPr>
          <p:cNvSpPr txBox="1"/>
          <p:nvPr/>
        </p:nvSpPr>
        <p:spPr>
          <a:xfrm>
            <a:off x="9337047"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4" name="文字方塊 73">
            <a:extLst>
              <a:ext uri="{FF2B5EF4-FFF2-40B4-BE49-F238E27FC236}">
                <a16:creationId xmlns:a16="http://schemas.microsoft.com/office/drawing/2014/main" id="{E209C876-2B36-4D39-9F1E-AA5F51A08EA0}"/>
              </a:ext>
            </a:extLst>
          </p:cNvPr>
          <p:cNvSpPr txBox="1"/>
          <p:nvPr/>
        </p:nvSpPr>
        <p:spPr>
          <a:xfrm>
            <a:off x="10924262" y="2372149"/>
            <a:ext cx="1210588" cy="369332"/>
          </a:xfrm>
          <a:prstGeom prst="rect">
            <a:avLst/>
          </a:prstGeom>
          <a:noFill/>
        </p:spPr>
        <p:txBody>
          <a:bodyPr wrap="none" rtlCol="0">
            <a:spAutoFit/>
          </a:bodyPr>
          <a:lstStyle/>
          <a:p>
            <a:r>
              <a:rPr lang="en-US" altLang="zh-TW" err="1">
                <a:solidFill>
                  <a:schemeClr val="accent1">
                    <a:lumMod val="25000"/>
                  </a:schemeClr>
                </a:solidFill>
              </a:rPr>
              <a:t>gradient</a:t>
            </a:r>
            <a:r>
              <a:rPr lang="en-US" altLang="zh-TW">
                <a:solidFill>
                  <a:schemeClr val="accent1">
                    <a:lumMod val="25000"/>
                  </a:schemeClr>
                </a:solidFill>
              </a:rPr>
              <a:t>_t</a:t>
            </a:r>
            <a:endParaRPr lang="zh-TW" altLang="en-US" dirty="0">
              <a:solidFill>
                <a:schemeClr val="accent1">
                  <a:lumMod val="25000"/>
                </a:schemeClr>
              </a:solidFill>
            </a:endParaRPr>
          </a:p>
        </p:txBody>
      </p:sp>
      <p:sp>
        <p:nvSpPr>
          <p:cNvPr id="88" name="文字方塊 87">
            <a:extLst>
              <a:ext uri="{FF2B5EF4-FFF2-40B4-BE49-F238E27FC236}">
                <a16:creationId xmlns:a16="http://schemas.microsoft.com/office/drawing/2014/main" id="{1C252BB6-A023-4ABD-9067-A8566246C581}"/>
              </a:ext>
            </a:extLst>
          </p:cNvPr>
          <p:cNvSpPr txBox="1"/>
          <p:nvPr/>
        </p:nvSpPr>
        <p:spPr>
          <a:xfrm>
            <a:off x="10313996"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92" name="矩形 91">
            <a:extLst>
              <a:ext uri="{FF2B5EF4-FFF2-40B4-BE49-F238E27FC236}">
                <a16:creationId xmlns:a16="http://schemas.microsoft.com/office/drawing/2014/main" id="{2362826D-D9B8-4145-A7FC-2D388BDE9CE3}"/>
              </a:ext>
            </a:extLst>
          </p:cNvPr>
          <p:cNvSpPr/>
          <p:nvPr/>
        </p:nvSpPr>
        <p:spPr>
          <a:xfrm>
            <a:off x="8722323"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94" name="文字方塊 93">
            <a:extLst>
              <a:ext uri="{FF2B5EF4-FFF2-40B4-BE49-F238E27FC236}">
                <a16:creationId xmlns:a16="http://schemas.microsoft.com/office/drawing/2014/main" id="{62C1C790-90B0-4EEB-AADF-F18A00F2B281}"/>
              </a:ext>
            </a:extLst>
          </p:cNvPr>
          <p:cNvSpPr txBox="1"/>
          <p:nvPr/>
        </p:nvSpPr>
        <p:spPr>
          <a:xfrm>
            <a:off x="10295885"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95" name="矩形 94">
            <a:extLst>
              <a:ext uri="{FF2B5EF4-FFF2-40B4-BE49-F238E27FC236}">
                <a16:creationId xmlns:a16="http://schemas.microsoft.com/office/drawing/2014/main" id="{1E36AA4D-EAEB-4209-B7B7-CBEF6E71A2FC}"/>
              </a:ext>
            </a:extLst>
          </p:cNvPr>
          <p:cNvSpPr/>
          <p:nvPr/>
        </p:nvSpPr>
        <p:spPr>
          <a:xfrm>
            <a:off x="8722323"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97" name="文字方塊 96">
            <a:extLst>
              <a:ext uri="{FF2B5EF4-FFF2-40B4-BE49-F238E27FC236}">
                <a16:creationId xmlns:a16="http://schemas.microsoft.com/office/drawing/2014/main" id="{63EF4506-538F-42FD-9E8C-1EDD8D312287}"/>
              </a:ext>
            </a:extLst>
          </p:cNvPr>
          <p:cNvSpPr txBox="1"/>
          <p:nvPr/>
        </p:nvSpPr>
        <p:spPr>
          <a:xfrm>
            <a:off x="10309187"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98" name="矩形 97">
            <a:extLst>
              <a:ext uri="{FF2B5EF4-FFF2-40B4-BE49-F238E27FC236}">
                <a16:creationId xmlns:a16="http://schemas.microsoft.com/office/drawing/2014/main" id="{00436E62-3CD6-4EBB-99D5-329F90B05357}"/>
              </a:ext>
            </a:extLst>
          </p:cNvPr>
          <p:cNvSpPr/>
          <p:nvPr/>
        </p:nvSpPr>
        <p:spPr>
          <a:xfrm>
            <a:off x="8722328"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100" name="文字方塊 99">
            <a:extLst>
              <a:ext uri="{FF2B5EF4-FFF2-40B4-BE49-F238E27FC236}">
                <a16:creationId xmlns:a16="http://schemas.microsoft.com/office/drawing/2014/main" id="{FD894F1B-F0F9-4E50-AF9C-A05E3AB39462}"/>
              </a:ext>
            </a:extLst>
          </p:cNvPr>
          <p:cNvSpPr txBox="1"/>
          <p:nvPr/>
        </p:nvSpPr>
        <p:spPr>
          <a:xfrm>
            <a:off x="10324144"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101" name="矩形 100">
            <a:extLst>
              <a:ext uri="{FF2B5EF4-FFF2-40B4-BE49-F238E27FC236}">
                <a16:creationId xmlns:a16="http://schemas.microsoft.com/office/drawing/2014/main" id="{658A812D-E96D-4FA7-A576-FC43E435D214}"/>
              </a:ext>
            </a:extLst>
          </p:cNvPr>
          <p:cNvSpPr/>
          <p:nvPr/>
        </p:nvSpPr>
        <p:spPr>
          <a:xfrm>
            <a:off x="8722328"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103" name="文字方塊 102">
            <a:extLst>
              <a:ext uri="{FF2B5EF4-FFF2-40B4-BE49-F238E27FC236}">
                <a16:creationId xmlns:a16="http://schemas.microsoft.com/office/drawing/2014/main" id="{5A46180A-FF2F-4802-8D9F-544AC5A5A585}"/>
              </a:ext>
            </a:extLst>
          </p:cNvPr>
          <p:cNvSpPr txBox="1"/>
          <p:nvPr/>
        </p:nvSpPr>
        <p:spPr>
          <a:xfrm>
            <a:off x="10330382"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104" name="矩形 103">
            <a:extLst>
              <a:ext uri="{FF2B5EF4-FFF2-40B4-BE49-F238E27FC236}">
                <a16:creationId xmlns:a16="http://schemas.microsoft.com/office/drawing/2014/main" id="{9D5FB694-2115-412D-AA9C-AC8D8EED82B8}"/>
              </a:ext>
            </a:extLst>
          </p:cNvPr>
          <p:cNvSpPr/>
          <p:nvPr/>
        </p:nvSpPr>
        <p:spPr>
          <a:xfrm>
            <a:off x="8722328"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105" name="直線單箭頭接點 104">
            <a:extLst>
              <a:ext uri="{FF2B5EF4-FFF2-40B4-BE49-F238E27FC236}">
                <a16:creationId xmlns:a16="http://schemas.microsoft.com/office/drawing/2014/main" id="{36CE0A87-F003-4DA0-9B6F-C696574A9868}"/>
              </a:ext>
            </a:extLst>
          </p:cNvPr>
          <p:cNvCxnSpPr>
            <a:cxnSpLocks/>
          </p:cNvCxnSpPr>
          <p:nvPr/>
        </p:nvCxnSpPr>
        <p:spPr>
          <a:xfrm>
            <a:off x="10327817"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6" name="文字方塊 105">
            <a:extLst>
              <a:ext uri="{FF2B5EF4-FFF2-40B4-BE49-F238E27FC236}">
                <a16:creationId xmlns:a16="http://schemas.microsoft.com/office/drawing/2014/main" id="{C0BA9D28-9307-4879-B4F3-AC0399369A78}"/>
              </a:ext>
            </a:extLst>
          </p:cNvPr>
          <p:cNvSpPr txBox="1"/>
          <p:nvPr/>
        </p:nvSpPr>
        <p:spPr>
          <a:xfrm>
            <a:off x="9814856"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102" name="直線單箭頭接點 101">
            <a:extLst>
              <a:ext uri="{FF2B5EF4-FFF2-40B4-BE49-F238E27FC236}">
                <a16:creationId xmlns:a16="http://schemas.microsoft.com/office/drawing/2014/main" id="{97B055C5-A0AE-416C-ABB8-6F6052C90744}"/>
              </a:ext>
            </a:extLst>
          </p:cNvPr>
          <p:cNvCxnSpPr>
            <a:cxnSpLocks/>
          </p:cNvCxnSpPr>
          <p:nvPr/>
        </p:nvCxnSpPr>
        <p:spPr>
          <a:xfrm>
            <a:off x="10321616"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7D47FC58-C2AB-471F-82B9-0B4F1BF28035}"/>
              </a:ext>
            </a:extLst>
          </p:cNvPr>
          <p:cNvCxnSpPr>
            <a:cxnSpLocks/>
          </p:cNvCxnSpPr>
          <p:nvPr/>
        </p:nvCxnSpPr>
        <p:spPr>
          <a:xfrm>
            <a:off x="10321616"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11796DF5-C22E-43ED-B992-FA7415E3B339}"/>
              </a:ext>
            </a:extLst>
          </p:cNvPr>
          <p:cNvCxnSpPr>
            <a:cxnSpLocks/>
          </p:cNvCxnSpPr>
          <p:nvPr/>
        </p:nvCxnSpPr>
        <p:spPr>
          <a:xfrm>
            <a:off x="10301103"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19680C26-081D-48C4-82EB-AF0F02295429}"/>
              </a:ext>
            </a:extLst>
          </p:cNvPr>
          <p:cNvCxnSpPr>
            <a:cxnSpLocks/>
          </p:cNvCxnSpPr>
          <p:nvPr/>
        </p:nvCxnSpPr>
        <p:spPr>
          <a:xfrm>
            <a:off x="10295885"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6C520441-CA50-48B1-9764-8470418D3AC8}"/>
              </a:ext>
            </a:extLst>
          </p:cNvPr>
          <p:cNvCxnSpPr>
            <a:cxnSpLocks/>
          </p:cNvCxnSpPr>
          <p:nvPr/>
        </p:nvCxnSpPr>
        <p:spPr>
          <a:xfrm>
            <a:off x="10295885"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5ABDADC3-525E-4F6A-9863-536B196DAECE}"/>
              </a:ext>
            </a:extLst>
          </p:cNvPr>
          <p:cNvSpPr/>
          <p:nvPr/>
        </p:nvSpPr>
        <p:spPr>
          <a:xfrm>
            <a:off x="8717348"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4" name="直線單箭頭接點 83">
            <a:extLst>
              <a:ext uri="{FF2B5EF4-FFF2-40B4-BE49-F238E27FC236}">
                <a16:creationId xmlns:a16="http://schemas.microsoft.com/office/drawing/2014/main" id="{F56196EB-4515-4CFF-BEC4-B4BA148E7063}"/>
              </a:ext>
            </a:extLst>
          </p:cNvPr>
          <p:cNvCxnSpPr>
            <a:cxnSpLocks/>
          </p:cNvCxnSpPr>
          <p:nvPr/>
        </p:nvCxnSpPr>
        <p:spPr>
          <a:xfrm>
            <a:off x="10929339"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13193D87-AC83-400C-8AD3-536B9F9B472E}"/>
              </a:ext>
            </a:extLst>
          </p:cNvPr>
          <p:cNvCxnSpPr>
            <a:cxnSpLocks/>
          </p:cNvCxnSpPr>
          <p:nvPr/>
        </p:nvCxnSpPr>
        <p:spPr>
          <a:xfrm>
            <a:off x="9365233"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62252486-F37C-4B21-A96C-5AFF8134B9D4}"/>
              </a:ext>
            </a:extLst>
          </p:cNvPr>
          <p:cNvCxnSpPr>
            <a:cxnSpLocks/>
          </p:cNvCxnSpPr>
          <p:nvPr/>
        </p:nvCxnSpPr>
        <p:spPr>
          <a:xfrm>
            <a:off x="9146684"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1D7A190D-8E11-417F-B877-E2876BF2B8AC}"/>
              </a:ext>
            </a:extLst>
          </p:cNvPr>
          <p:cNvCxnSpPr>
            <a:cxnSpLocks/>
          </p:cNvCxnSpPr>
          <p:nvPr/>
        </p:nvCxnSpPr>
        <p:spPr>
          <a:xfrm>
            <a:off x="1178833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3AB578DE-2215-49AE-8816-6EC8E54E7C44}"/>
              </a:ext>
            </a:extLst>
          </p:cNvPr>
          <p:cNvCxnSpPr>
            <a:cxnSpLocks/>
          </p:cNvCxnSpPr>
          <p:nvPr/>
        </p:nvCxnSpPr>
        <p:spPr>
          <a:xfrm>
            <a:off x="1146349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F5B4EDED-E22E-4FCD-904B-4C7A58E9A874}"/>
              </a:ext>
            </a:extLst>
          </p:cNvPr>
          <p:cNvCxnSpPr>
            <a:cxnSpLocks/>
          </p:cNvCxnSpPr>
          <p:nvPr/>
        </p:nvCxnSpPr>
        <p:spPr>
          <a:xfrm>
            <a:off x="11138661"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FB447457-F76F-4B18-AC9F-720A3041C656}"/>
              </a:ext>
            </a:extLst>
          </p:cNvPr>
          <p:cNvCxnSpPr>
            <a:cxnSpLocks/>
          </p:cNvCxnSpPr>
          <p:nvPr/>
        </p:nvCxnSpPr>
        <p:spPr>
          <a:xfrm>
            <a:off x="1081382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1E84BB3B-BB48-4467-BAD5-4679B4525B14}"/>
              </a:ext>
            </a:extLst>
          </p:cNvPr>
          <p:cNvCxnSpPr>
            <a:cxnSpLocks/>
          </p:cNvCxnSpPr>
          <p:nvPr/>
        </p:nvCxnSpPr>
        <p:spPr>
          <a:xfrm>
            <a:off x="1048898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10" name="表格 109">
            <a:extLst>
              <a:ext uri="{FF2B5EF4-FFF2-40B4-BE49-F238E27FC236}">
                <a16:creationId xmlns:a16="http://schemas.microsoft.com/office/drawing/2014/main" id="{23A2F06C-0C5F-4784-A171-6781ABAF2A49}"/>
              </a:ext>
            </a:extLst>
          </p:cNvPr>
          <p:cNvGraphicFramePr>
            <a:graphicFrameLocks noGrp="1"/>
          </p:cNvGraphicFramePr>
          <p:nvPr>
            <p:extLst>
              <p:ext uri="{D42A27DB-BD31-4B8C-83A1-F6EECF244321}">
                <p14:modId xmlns:p14="http://schemas.microsoft.com/office/powerpoint/2010/main" val="3006447191"/>
              </p:ext>
            </p:extLst>
          </p:nvPr>
        </p:nvGraphicFramePr>
        <p:xfrm>
          <a:off x="857029" y="2728116"/>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a:p>
                  </a:txBody>
                  <a:tcPr marL="0" marR="0" marT="0" marB="0" anchor="ctr">
                    <a:solidFill>
                      <a:srgbClr val="CCCCFF">
                        <a:alpha val="30196"/>
                      </a:srgbClr>
                    </a:solidFill>
                  </a:tcPr>
                </a:tc>
                <a:tc>
                  <a:txBody>
                    <a:bodyPr/>
                    <a:lstStyle/>
                    <a:p>
                      <a:pPr algn="ctr"/>
                      <a:endParaRPr lang="zh-TW" altLang="en-US" dirty="0"/>
                    </a:p>
                  </a:txBody>
                  <a:tcPr marL="0" marR="0" marT="0" marB="0" anchor="ctr">
                    <a:solidFill>
                      <a:srgbClr val="CCCCFF">
                        <a:alpha val="30196"/>
                      </a:srgbClr>
                    </a:solidFill>
                  </a:tcPr>
                </a:tc>
                <a:extLst>
                  <a:ext uri="{0D108BD9-81ED-4DB2-BD59-A6C34878D82A}">
                    <a16:rowId xmlns:a16="http://schemas.microsoft.com/office/drawing/2014/main" val="3196286345"/>
                  </a:ext>
                </a:extLst>
              </a:tr>
            </a:tbl>
          </a:graphicData>
        </a:graphic>
      </p:graphicFrame>
    </p:spTree>
    <p:extLst>
      <p:ext uri="{BB962C8B-B14F-4D97-AF65-F5344CB8AC3E}">
        <p14:creationId xmlns:p14="http://schemas.microsoft.com/office/powerpoint/2010/main" val="2183544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574662"/>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System block diagram, with its operation flow:</a:t>
            </a: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9" name="圖片 88">
            <a:extLst>
              <a:ext uri="{FF2B5EF4-FFF2-40B4-BE49-F238E27FC236}">
                <a16:creationId xmlns:a16="http://schemas.microsoft.com/office/drawing/2014/main" id="{12564C34-A1C3-46C1-AE73-75A91493A41C}"/>
              </a:ext>
            </a:extLst>
          </p:cNvPr>
          <p:cNvPicPr>
            <a:picLocks noChangeAspect="1"/>
          </p:cNvPicPr>
          <p:nvPr/>
        </p:nvPicPr>
        <p:blipFill>
          <a:blip r:embed="rId3"/>
          <a:stretch>
            <a:fillRect/>
          </a:stretch>
        </p:blipFill>
        <p:spPr>
          <a:xfrm>
            <a:off x="2042884" y="2358784"/>
            <a:ext cx="4053116" cy="3942777"/>
          </a:xfrm>
          <a:prstGeom prst="rect">
            <a:avLst/>
          </a:prstGeom>
        </p:spPr>
      </p:pic>
    </p:spTree>
    <p:extLst>
      <p:ext uri="{BB962C8B-B14F-4D97-AF65-F5344CB8AC3E}">
        <p14:creationId xmlns:p14="http://schemas.microsoft.com/office/powerpoint/2010/main" val="1231220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1.</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gradient_xy_calc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gradient_xy_calc</a:t>
            </a:r>
            <a:endParaRPr lang="zh-TW" altLang="en-US" b="1" dirty="0">
              <a:solidFill>
                <a:srgbClr val="FF0000"/>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5" name="!!Frame2_table">
            <a:extLst>
              <a:ext uri="{FF2B5EF4-FFF2-40B4-BE49-F238E27FC236}">
                <a16:creationId xmlns:a16="http://schemas.microsoft.com/office/drawing/2014/main" id="{7D7A9BFE-F040-417A-B10D-900153FB4A54}"/>
              </a:ext>
            </a:extLst>
          </p:cNvPr>
          <p:cNvGraphicFramePr>
            <a:graphicFrameLocks noGrp="1"/>
          </p:cNvGraphicFramePr>
          <p:nvPr>
            <p:extLst>
              <p:ext uri="{D42A27DB-BD31-4B8C-83A1-F6EECF244321}">
                <p14:modId xmlns:p14="http://schemas.microsoft.com/office/powerpoint/2010/main" val="2036296911"/>
              </p:ext>
            </p:extLst>
          </p:nvPr>
        </p:nvGraphicFramePr>
        <p:xfrm>
          <a:off x="1764615" y="2849166"/>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196286345"/>
                  </a:ext>
                </a:extLst>
              </a:tr>
            </a:tbl>
          </a:graphicData>
        </a:graphic>
      </p:graphicFrame>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51782CFB-82E9-4A7A-BE50-DE88B37E50F9}"/>
                  </a:ext>
                </a:extLst>
              </p:cNvPr>
              <p:cNvGraphicFramePr>
                <a:graphicFrameLocks noGrp="1"/>
              </p:cNvGraphicFramePr>
              <p:nvPr>
                <p:extLst>
                  <p:ext uri="{D42A27DB-BD31-4B8C-83A1-F6EECF244321}">
                    <p14:modId xmlns:p14="http://schemas.microsoft.com/office/powerpoint/2010/main" val="3267287549"/>
                  </p:ext>
                </p:extLst>
              </p:nvPr>
            </p:nvGraphicFramePr>
            <p:xfrm>
              <a:off x="1764615" y="2852096"/>
              <a:ext cx="1440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gridCol w="288000">
                      <a:extLst>
                        <a:ext uri="{9D8B030D-6E8A-4147-A177-3AD203B41FA5}">
                          <a16:colId xmlns:a16="http://schemas.microsoft.com/office/drawing/2014/main" val="3204210975"/>
                        </a:ext>
                      </a:extLst>
                    </a:gridCol>
                    <a:gridCol w="288000">
                      <a:extLst>
                        <a:ext uri="{9D8B030D-6E8A-4147-A177-3AD203B41FA5}">
                          <a16:colId xmlns:a16="http://schemas.microsoft.com/office/drawing/2014/main" val="2454279123"/>
                        </a:ext>
                      </a:extLst>
                    </a:gridCol>
                    <a:gridCol w="288000">
                      <a:extLst>
                        <a:ext uri="{9D8B030D-6E8A-4147-A177-3AD203B41FA5}">
                          <a16:colId xmlns:a16="http://schemas.microsoft.com/office/drawing/2014/main" val="285264765"/>
                        </a:ext>
                      </a:extLst>
                    </a:gridCol>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14:m>
                            <m:oMathPara xmlns:m="http://schemas.openxmlformats.org/officeDocument/2006/math">
                              <m:oMathParaPr>
                                <m:jc m:val="center"/>
                              </m:oMathParaPr>
                              <m:oMath xmlns:m="http://schemas.openxmlformats.org/officeDocument/2006/math">
                                <m:sSub>
                                  <m:sSubPr>
                                    <m:ctrlPr>
                                      <a:rPr lang="zh-TW" altLang="en-US" sz="1500" b="1" i="1" smtClean="0">
                                        <a:solidFill>
                                          <a:srgbClr val="9BBB59"/>
                                        </a:solidFill>
                                        <a:latin typeface="Cambria Math" panose="02040503050406030204" pitchFamily="18" charset="0"/>
                                      </a:rPr>
                                    </m:ctrlPr>
                                  </m:sSubPr>
                                  <m:e>
                                    <m:r>
                                      <a:rPr lang="en-US" altLang="zh-TW" sz="1500" b="1" i="0" smtClean="0">
                                        <a:solidFill>
                                          <a:srgbClr val="9BBB59"/>
                                        </a:solidFill>
                                        <a:latin typeface="Cambria Math" panose="02040503050406030204" pitchFamily="18" charset="0"/>
                                      </a:rPr>
                                      <m:t>  </m:t>
                                    </m:r>
                                    <m:r>
                                      <a:rPr lang="zh-TW" altLang="en-US" sz="1500" b="1" i="0" smtClean="0">
                                        <a:solidFill>
                                          <a:srgbClr val="9BBB59"/>
                                        </a:solidFill>
                                        <a:latin typeface="Cambria Math" panose="02040503050406030204" pitchFamily="18" charset="0"/>
                                      </a:rPr>
                                      <m:t>𝐈</m:t>
                                    </m:r>
                                  </m:e>
                                  <m:sub>
                                    <m:r>
                                      <a:rPr lang="zh-TW" altLang="en-US" sz="1500" b="1" i="0" smtClean="0">
                                        <a:solidFill>
                                          <a:srgbClr val="9BBB59"/>
                                        </a:solidFill>
                                        <a:latin typeface="Cambria Math" panose="02040503050406030204" pitchFamily="18" charset="0"/>
                                      </a:rPr>
                                      <m:t>𝐱</m:t>
                                    </m:r>
                                  </m:sub>
                                </m:sSub>
                              </m:oMath>
                            </m:oMathPara>
                          </a14:m>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Choice>
        <mc:Fallback xmlns="">
          <p:graphicFrame>
            <p:nvGraphicFramePr>
              <p:cNvPr id="7" name="表格 6">
                <a:extLst>
                  <a:ext uri="{FF2B5EF4-FFF2-40B4-BE49-F238E27FC236}">
                    <a16:creationId xmlns:a16="http://schemas.microsoft.com/office/drawing/2014/main" id="{51782CFB-82E9-4A7A-BE50-DE88B37E50F9}"/>
                  </a:ext>
                </a:extLst>
              </p:cNvPr>
              <p:cNvGraphicFramePr>
                <a:graphicFrameLocks noGrp="1"/>
              </p:cNvGraphicFramePr>
              <p:nvPr>
                <p:extLst>
                  <p:ext uri="{D42A27DB-BD31-4B8C-83A1-F6EECF244321}">
                    <p14:modId xmlns:p14="http://schemas.microsoft.com/office/powerpoint/2010/main" val="3267287549"/>
                  </p:ext>
                </p:extLst>
              </p:nvPr>
            </p:nvGraphicFramePr>
            <p:xfrm>
              <a:off x="1764615" y="2852096"/>
              <a:ext cx="1440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gridCol w="288000">
                      <a:extLst>
                        <a:ext uri="{9D8B030D-6E8A-4147-A177-3AD203B41FA5}">
                          <a16:colId xmlns:a16="http://schemas.microsoft.com/office/drawing/2014/main" val="3204210975"/>
                        </a:ext>
                      </a:extLst>
                    </a:gridCol>
                    <a:gridCol w="288000">
                      <a:extLst>
                        <a:ext uri="{9D8B030D-6E8A-4147-A177-3AD203B41FA5}">
                          <a16:colId xmlns:a16="http://schemas.microsoft.com/office/drawing/2014/main" val="2454279123"/>
                        </a:ext>
                      </a:extLst>
                    </a:gridCol>
                    <a:gridCol w="288000">
                      <a:extLst>
                        <a:ext uri="{9D8B030D-6E8A-4147-A177-3AD203B41FA5}">
                          <a16:colId xmlns:a16="http://schemas.microsoft.com/office/drawing/2014/main" val="285264765"/>
                        </a:ext>
                      </a:extLst>
                    </a:gridCol>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endParaRPr lang="zh-TW"/>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blipFill>
                          <a:blip r:embed="rId3"/>
                          <a:stretch>
                            <a:fillRect l="-206383" t="-4082" r="-212766" b="-8163"/>
                          </a:stretch>
                        </a:blip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2" name="表格 91">
                <a:extLst>
                  <a:ext uri="{FF2B5EF4-FFF2-40B4-BE49-F238E27FC236}">
                    <a16:creationId xmlns:a16="http://schemas.microsoft.com/office/drawing/2014/main" id="{85AF130D-E8A2-4339-95DA-45F496BDE148}"/>
                  </a:ext>
                </a:extLst>
              </p:cNvPr>
              <p:cNvGraphicFramePr>
                <a:graphicFrameLocks noGrp="1"/>
              </p:cNvGraphicFramePr>
              <p:nvPr>
                <p:extLst>
                  <p:ext uri="{D42A27DB-BD31-4B8C-83A1-F6EECF244321}">
                    <p14:modId xmlns:p14="http://schemas.microsoft.com/office/powerpoint/2010/main" val="2300553296"/>
                  </p:ext>
                </p:extLst>
              </p:nvPr>
            </p:nvGraphicFramePr>
            <p:xfrm>
              <a:off x="1764614" y="2855126"/>
              <a:ext cx="288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pPr algn="ctr"/>
                          <a14:m>
                            <m:oMathPara xmlns:m="http://schemas.openxmlformats.org/officeDocument/2006/math">
                              <m:oMathParaPr>
                                <m:jc m:val="centerGroup"/>
                              </m:oMathParaPr>
                              <m:oMath xmlns:m="http://schemas.openxmlformats.org/officeDocument/2006/math">
                                <m:sSub>
                                  <m:sSubPr>
                                    <m:ctrlPr>
                                      <a:rPr lang="zh-TW" altLang="en-US" sz="1500" b="1" i="1" smtClean="0">
                                        <a:solidFill>
                                          <a:srgbClr val="F79646"/>
                                        </a:solidFill>
                                        <a:latin typeface="Cambria Math" panose="02040503050406030204" pitchFamily="18" charset="0"/>
                                      </a:rPr>
                                    </m:ctrlPr>
                                  </m:sSubPr>
                                  <m:e>
                                    <m:r>
                                      <a:rPr lang="en-US" altLang="zh-TW" sz="1500" b="1" i="0" smtClean="0">
                                        <a:solidFill>
                                          <a:srgbClr val="F79646"/>
                                        </a:solidFill>
                                        <a:latin typeface="Cambria Math" panose="02040503050406030204" pitchFamily="18" charset="0"/>
                                      </a:rPr>
                                      <m:t>  </m:t>
                                    </m:r>
                                    <m:r>
                                      <a:rPr lang="zh-TW" altLang="en-US" sz="1500" b="1" i="0" smtClean="0">
                                        <a:solidFill>
                                          <a:srgbClr val="F79646"/>
                                        </a:solidFill>
                                        <a:latin typeface="Cambria Math" panose="02040503050406030204" pitchFamily="18" charset="0"/>
                                      </a:rPr>
                                      <m:t>𝐈</m:t>
                                    </m:r>
                                  </m:e>
                                  <m:sub>
                                    <m:r>
                                      <a:rPr lang="en-US" altLang="zh-TW" sz="1500" b="1" i="1" smtClean="0">
                                        <a:solidFill>
                                          <a:srgbClr val="F79646"/>
                                        </a:solidFill>
                                        <a:latin typeface="Cambria Math" panose="02040503050406030204" pitchFamily="18" charset="0"/>
                                      </a:rPr>
                                      <m:t>𝒚</m:t>
                                    </m:r>
                                  </m:sub>
                                </m:sSub>
                              </m:oMath>
                            </m:oMathPara>
                          </a14:m>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873620894"/>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bl>
              </a:graphicData>
            </a:graphic>
          </p:graphicFrame>
        </mc:Choice>
        <mc:Fallback xmlns="">
          <p:graphicFrame>
            <p:nvGraphicFramePr>
              <p:cNvPr id="92" name="表格 91">
                <a:extLst>
                  <a:ext uri="{FF2B5EF4-FFF2-40B4-BE49-F238E27FC236}">
                    <a16:creationId xmlns:a16="http://schemas.microsoft.com/office/drawing/2014/main" id="{85AF130D-E8A2-4339-95DA-45F496BDE148}"/>
                  </a:ext>
                </a:extLst>
              </p:cNvPr>
              <p:cNvGraphicFramePr>
                <a:graphicFrameLocks noGrp="1"/>
              </p:cNvGraphicFramePr>
              <p:nvPr>
                <p:extLst>
                  <p:ext uri="{D42A27DB-BD31-4B8C-83A1-F6EECF244321}">
                    <p14:modId xmlns:p14="http://schemas.microsoft.com/office/powerpoint/2010/main" val="2300553296"/>
                  </p:ext>
                </p:extLst>
              </p:nvPr>
            </p:nvGraphicFramePr>
            <p:xfrm>
              <a:off x="1764614" y="2855126"/>
              <a:ext cx="288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endParaRPr lang="zh-TW"/>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blipFill>
                          <a:blip r:embed="rId4"/>
                          <a:stretch>
                            <a:fillRect l="-4167" t="-206383" r="-10417" b="-212766"/>
                          </a:stretch>
                        </a:blipFill>
                      </a:tcPr>
                    </a:tc>
                    <a:extLst>
                      <a:ext uri="{0D108BD9-81ED-4DB2-BD59-A6C34878D82A}">
                        <a16:rowId xmlns:a16="http://schemas.microsoft.com/office/drawing/2014/main" val="873620894"/>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bl>
              </a:graphicData>
            </a:graphic>
          </p:graphicFrame>
        </mc:Fallback>
      </mc:AlternateContent>
      <p:sp>
        <p:nvSpPr>
          <p:cNvPr id="9" name="矩形 8">
            <a:extLst>
              <a:ext uri="{FF2B5EF4-FFF2-40B4-BE49-F238E27FC236}">
                <a16:creationId xmlns:a16="http://schemas.microsoft.com/office/drawing/2014/main" id="{1371A0C3-10A2-487A-A1CD-0E89F797967F}"/>
              </a:ext>
            </a:extLst>
          </p:cNvPr>
          <p:cNvSpPr/>
          <p:nvPr/>
        </p:nvSpPr>
        <p:spPr>
          <a:xfrm>
            <a:off x="1821787" y="2434430"/>
            <a:ext cx="1731564"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gradient_x</a:t>
            </a:r>
            <a:r>
              <a:rPr lang="zh-TW" altLang="en-US" b="1" dirty="0">
                <a:solidFill>
                  <a:srgbClr val="9BBB59"/>
                </a:solidFill>
                <a:latin typeface="芫荽 0.92" pitchFamily="2" charset="-120"/>
                <a:ea typeface="芫荽 0.92" pitchFamily="2" charset="-120"/>
                <a:cs typeface="芫荽 0.92" pitchFamily="2" charset="-120"/>
              </a:rPr>
              <a:t> </a:t>
            </a:r>
            <a:r>
              <a:rPr lang="en-US" altLang="zh-TW" b="1" dirty="0">
                <a:solidFill>
                  <a:srgbClr val="9BBB59"/>
                </a:solidFill>
                <a:latin typeface="芫荽 0.92" pitchFamily="2" charset="-120"/>
                <a:ea typeface="芫荽 0.92" pitchFamily="2" charset="-120"/>
                <a:cs typeface="芫荽 0.92" pitchFamily="2" charset="-120"/>
              </a:rPr>
              <a:t>(I</a:t>
            </a:r>
            <a:r>
              <a:rPr lang="en-US" altLang="zh-TW" b="1" baseline="-25000" dirty="0">
                <a:solidFill>
                  <a:srgbClr val="9BBB59"/>
                </a:solidFill>
                <a:latin typeface="芫荽 0.92" pitchFamily="2" charset="-120"/>
                <a:ea typeface="芫荽 0.92" pitchFamily="2" charset="-120"/>
                <a:cs typeface="芫荽 0.92" pitchFamily="2" charset="-120"/>
              </a:rPr>
              <a:t>x</a:t>
            </a:r>
            <a:r>
              <a:rPr lang="en-US" altLang="zh-TW" b="1" dirty="0">
                <a:solidFill>
                  <a:srgbClr val="9BBB59"/>
                </a:solidFill>
                <a:latin typeface="芫荽 0.92" pitchFamily="2" charset="-120"/>
                <a:ea typeface="芫荽 0.92" pitchFamily="2" charset="-120"/>
                <a:cs typeface="芫荽 0.92" pitchFamily="2" charset="-120"/>
              </a:rPr>
              <a:t>)</a:t>
            </a:r>
            <a:endParaRPr lang="zh-TW" altLang="en-US" b="1" dirty="0">
              <a:solidFill>
                <a:srgbClr val="9BBB59"/>
              </a:solidFill>
            </a:endParaRPr>
          </a:p>
        </p:txBody>
      </p:sp>
      <p:sp>
        <p:nvSpPr>
          <p:cNvPr id="93" name="矩形 92">
            <a:extLst>
              <a:ext uri="{FF2B5EF4-FFF2-40B4-BE49-F238E27FC236}">
                <a16:creationId xmlns:a16="http://schemas.microsoft.com/office/drawing/2014/main" id="{A2FFE614-D12F-4E58-9D84-F7D418E83E1C}"/>
              </a:ext>
            </a:extLst>
          </p:cNvPr>
          <p:cNvSpPr/>
          <p:nvPr/>
        </p:nvSpPr>
        <p:spPr>
          <a:xfrm>
            <a:off x="85414" y="3231913"/>
            <a:ext cx="1736373" cy="369332"/>
          </a:xfrm>
          <a:prstGeom prst="rect">
            <a:avLst/>
          </a:prstGeom>
        </p:spPr>
        <p:txBody>
          <a:bodyPr wrap="none">
            <a:spAutoFit/>
          </a:bodyPr>
          <a:lstStyle/>
          <a:p>
            <a:r>
              <a:rPr lang="en-US" altLang="zh-TW" b="1" dirty="0" err="1">
                <a:solidFill>
                  <a:srgbClr val="F79646"/>
                </a:solidFill>
                <a:latin typeface="芫荽 0.92" pitchFamily="2" charset="-120"/>
                <a:ea typeface="芫荽 0.92" pitchFamily="2" charset="-120"/>
                <a:cs typeface="芫荽 0.92" pitchFamily="2" charset="-120"/>
              </a:rPr>
              <a:t>gradient_y</a:t>
            </a:r>
            <a:r>
              <a:rPr lang="zh-TW" altLang="en-US" b="1" dirty="0">
                <a:solidFill>
                  <a:srgbClr val="F79646"/>
                </a:solidFill>
                <a:latin typeface="芫荽 0.92" pitchFamily="2" charset="-120"/>
                <a:ea typeface="芫荽 0.92" pitchFamily="2" charset="-120"/>
                <a:cs typeface="芫荽 0.92" pitchFamily="2" charset="-120"/>
              </a:rPr>
              <a:t> </a:t>
            </a:r>
            <a:r>
              <a:rPr lang="en-US" altLang="zh-TW" b="1" dirty="0">
                <a:solidFill>
                  <a:srgbClr val="F79646"/>
                </a:solidFill>
                <a:latin typeface="芫荽 0.92" pitchFamily="2" charset="-120"/>
                <a:ea typeface="芫荽 0.92" pitchFamily="2" charset="-120"/>
                <a:cs typeface="芫荽 0.92" pitchFamily="2" charset="-120"/>
              </a:rPr>
              <a:t>(</a:t>
            </a:r>
            <a:r>
              <a:rPr lang="en-US" altLang="zh-TW" b="1" dirty="0" err="1">
                <a:solidFill>
                  <a:srgbClr val="F79646"/>
                </a:solidFill>
                <a:latin typeface="芫荽 0.92" pitchFamily="2" charset="-120"/>
                <a:ea typeface="芫荽 0.92" pitchFamily="2" charset="-120"/>
                <a:cs typeface="芫荽 0.92" pitchFamily="2" charset="-120"/>
              </a:rPr>
              <a:t>I</a:t>
            </a:r>
            <a:r>
              <a:rPr lang="en-US" altLang="zh-TW" b="1" baseline="-25000" dirty="0" err="1">
                <a:solidFill>
                  <a:srgbClr val="F79646"/>
                </a:solidFill>
                <a:latin typeface="芫荽 0.92" pitchFamily="2" charset="-120"/>
                <a:ea typeface="芫荽 0.92" pitchFamily="2" charset="-120"/>
                <a:cs typeface="芫荽 0.92" pitchFamily="2" charset="-120"/>
              </a:rPr>
              <a:t>y</a:t>
            </a:r>
            <a:r>
              <a:rPr lang="en-US" altLang="zh-TW" b="1" dirty="0">
                <a:solidFill>
                  <a:srgbClr val="F79646"/>
                </a:solidFill>
                <a:latin typeface="芫荽 0.92" pitchFamily="2" charset="-120"/>
                <a:ea typeface="芫荽 0.92" pitchFamily="2" charset="-120"/>
                <a:cs typeface="芫荽 0.92" pitchFamily="2" charset="-120"/>
              </a:rPr>
              <a:t>)</a:t>
            </a:r>
            <a:endParaRPr lang="zh-TW" altLang="en-US" b="1" dirty="0">
              <a:solidFill>
                <a:srgbClr val="F79646"/>
              </a:solidFill>
            </a:endParaRPr>
          </a:p>
        </p:txBody>
      </p:sp>
      <p:pic>
        <p:nvPicPr>
          <p:cNvPr id="4" name="圖片 3">
            <a:extLst>
              <a:ext uri="{FF2B5EF4-FFF2-40B4-BE49-F238E27FC236}">
                <a16:creationId xmlns:a16="http://schemas.microsoft.com/office/drawing/2014/main" id="{0EBA87DA-F5B4-4692-A6F3-301EA262D14F}"/>
              </a:ext>
            </a:extLst>
          </p:cNvPr>
          <p:cNvPicPr>
            <a:picLocks noChangeAspect="1"/>
          </p:cNvPicPr>
          <p:nvPr/>
        </p:nvPicPr>
        <p:blipFill>
          <a:blip r:embed="rId5"/>
          <a:stretch>
            <a:fillRect/>
          </a:stretch>
        </p:blipFill>
        <p:spPr>
          <a:xfrm>
            <a:off x="3787713" y="2307057"/>
            <a:ext cx="3555314" cy="4185278"/>
          </a:xfrm>
          <a:prstGeom prst="rect">
            <a:avLst/>
          </a:prstGeom>
          <a:effectLst>
            <a:outerShdw blurRad="50800" dist="38100" dir="2700000" algn="tl" rotWithShape="0">
              <a:prstClr val="black">
                <a:alpha val="40000"/>
              </a:prstClr>
            </a:outerShdw>
          </a:effectLst>
        </p:spPr>
      </p:pic>
      <p:pic>
        <p:nvPicPr>
          <p:cNvPr id="6" name="圖片 5">
            <a:extLst>
              <a:ext uri="{FF2B5EF4-FFF2-40B4-BE49-F238E27FC236}">
                <a16:creationId xmlns:a16="http://schemas.microsoft.com/office/drawing/2014/main" id="{EAB4FBDE-9FBC-4708-B4D0-10109B309534}"/>
              </a:ext>
            </a:extLst>
          </p:cNvPr>
          <p:cNvPicPr>
            <a:picLocks noChangeAspect="1"/>
          </p:cNvPicPr>
          <p:nvPr/>
        </p:nvPicPr>
        <p:blipFill>
          <a:blip r:embed="rId6"/>
          <a:stretch>
            <a:fillRect/>
          </a:stretch>
        </p:blipFill>
        <p:spPr>
          <a:xfrm>
            <a:off x="3787713" y="2035143"/>
            <a:ext cx="3153215" cy="190527"/>
          </a:xfrm>
          <a:prstGeom prst="rect">
            <a:avLst/>
          </a:prstGeom>
          <a:effectLst>
            <a:outerShdw blurRad="50800" dist="38100" dir="2700000" algn="tl" rotWithShape="0">
              <a:prstClr val="black">
                <a:alpha val="40000"/>
              </a:prstClr>
            </a:outerShdw>
          </a:effectLst>
        </p:spPr>
      </p:pic>
      <p:sp>
        <p:nvSpPr>
          <p:cNvPr id="10" name="!!Frame 2">
            <a:extLst>
              <a:ext uri="{FF2B5EF4-FFF2-40B4-BE49-F238E27FC236}">
                <a16:creationId xmlns:a16="http://schemas.microsoft.com/office/drawing/2014/main" id="{BBEEDEA7-035E-4DB3-AC84-3302FBF4A993}"/>
              </a:ext>
            </a:extLst>
          </p:cNvPr>
          <p:cNvSpPr txBox="1"/>
          <p:nvPr/>
        </p:nvSpPr>
        <p:spPr>
          <a:xfrm>
            <a:off x="2787959" y="5729513"/>
            <a:ext cx="1069524" cy="369332"/>
          </a:xfrm>
          <a:prstGeom prst="rect">
            <a:avLst/>
          </a:prstGeom>
          <a:noFill/>
        </p:spPr>
        <p:txBody>
          <a:bodyPr wrap="none" rtlCol="0">
            <a:spAutoFit/>
          </a:bodyPr>
          <a:lstStyle/>
          <a:p>
            <a:r>
              <a:rPr lang="en-US" altLang="zh-TW" b="1" dirty="0">
                <a:solidFill>
                  <a:srgbClr val="7030A0"/>
                </a:solidFill>
              </a:rPr>
              <a:t>Frame 2</a:t>
            </a:r>
            <a:endParaRPr lang="zh-TW" altLang="en-US" b="1" dirty="0">
              <a:solidFill>
                <a:srgbClr val="7030A0"/>
              </a:solidFill>
            </a:endParaRPr>
          </a:p>
        </p:txBody>
      </p:sp>
    </p:spTree>
    <p:extLst>
      <p:ext uri="{BB962C8B-B14F-4D97-AF65-F5344CB8AC3E}">
        <p14:creationId xmlns:p14="http://schemas.microsoft.com/office/powerpoint/2010/main" val="103266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1.</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gradient_xy_calc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gradient_xy_calc</a:t>
            </a:r>
            <a:endParaRPr lang="zh-TW" altLang="en-US" b="1" dirty="0">
              <a:solidFill>
                <a:srgbClr val="FF0000"/>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5" name="!!Frame2_table">
            <a:extLst>
              <a:ext uri="{FF2B5EF4-FFF2-40B4-BE49-F238E27FC236}">
                <a16:creationId xmlns:a16="http://schemas.microsoft.com/office/drawing/2014/main" id="{7D7A9BFE-F040-417A-B10D-900153FB4A54}"/>
              </a:ext>
            </a:extLst>
          </p:cNvPr>
          <p:cNvGraphicFramePr>
            <a:graphicFrameLocks noGrp="1"/>
          </p:cNvGraphicFramePr>
          <p:nvPr>
            <p:extLst>
              <p:ext uri="{D42A27DB-BD31-4B8C-83A1-F6EECF244321}">
                <p14:modId xmlns:p14="http://schemas.microsoft.com/office/powerpoint/2010/main" val="226103753"/>
              </p:ext>
            </p:extLst>
          </p:nvPr>
        </p:nvGraphicFramePr>
        <p:xfrm>
          <a:off x="4967176" y="2849166"/>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196286345"/>
                  </a:ext>
                </a:extLst>
              </a:tr>
            </a:tbl>
          </a:graphicData>
        </a:graphic>
      </p:graphicFrame>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51782CFB-82E9-4A7A-BE50-DE88B37E50F9}"/>
                  </a:ext>
                </a:extLst>
              </p:cNvPr>
              <p:cNvGraphicFramePr>
                <a:graphicFrameLocks noGrp="1"/>
              </p:cNvGraphicFramePr>
              <p:nvPr>
                <p:extLst>
                  <p:ext uri="{D42A27DB-BD31-4B8C-83A1-F6EECF244321}">
                    <p14:modId xmlns:p14="http://schemas.microsoft.com/office/powerpoint/2010/main" val="2774204247"/>
                  </p:ext>
                </p:extLst>
              </p:nvPr>
            </p:nvGraphicFramePr>
            <p:xfrm>
              <a:off x="4967176" y="2852096"/>
              <a:ext cx="1440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gridCol w="288000">
                      <a:extLst>
                        <a:ext uri="{9D8B030D-6E8A-4147-A177-3AD203B41FA5}">
                          <a16:colId xmlns:a16="http://schemas.microsoft.com/office/drawing/2014/main" val="3204210975"/>
                        </a:ext>
                      </a:extLst>
                    </a:gridCol>
                    <a:gridCol w="288000">
                      <a:extLst>
                        <a:ext uri="{9D8B030D-6E8A-4147-A177-3AD203B41FA5}">
                          <a16:colId xmlns:a16="http://schemas.microsoft.com/office/drawing/2014/main" val="2454279123"/>
                        </a:ext>
                      </a:extLst>
                    </a:gridCol>
                    <a:gridCol w="288000">
                      <a:extLst>
                        <a:ext uri="{9D8B030D-6E8A-4147-A177-3AD203B41FA5}">
                          <a16:colId xmlns:a16="http://schemas.microsoft.com/office/drawing/2014/main" val="285264765"/>
                        </a:ext>
                      </a:extLst>
                    </a:gridCol>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14:m>
                            <m:oMathPara xmlns:m="http://schemas.openxmlformats.org/officeDocument/2006/math">
                              <m:oMathParaPr>
                                <m:jc m:val="center"/>
                              </m:oMathParaPr>
                              <m:oMath xmlns:m="http://schemas.openxmlformats.org/officeDocument/2006/math">
                                <m:sSub>
                                  <m:sSubPr>
                                    <m:ctrlPr>
                                      <a:rPr lang="zh-TW" altLang="en-US" sz="1500" b="1" i="1" smtClean="0">
                                        <a:solidFill>
                                          <a:srgbClr val="9BBB59"/>
                                        </a:solidFill>
                                        <a:latin typeface="Cambria Math" panose="02040503050406030204" pitchFamily="18" charset="0"/>
                                      </a:rPr>
                                    </m:ctrlPr>
                                  </m:sSubPr>
                                  <m:e>
                                    <m:r>
                                      <a:rPr lang="en-US" altLang="zh-TW" sz="1500" b="1" i="0" smtClean="0">
                                        <a:solidFill>
                                          <a:srgbClr val="9BBB59"/>
                                        </a:solidFill>
                                        <a:latin typeface="Cambria Math" panose="02040503050406030204" pitchFamily="18" charset="0"/>
                                      </a:rPr>
                                      <m:t>  </m:t>
                                    </m:r>
                                    <m:r>
                                      <a:rPr lang="zh-TW" altLang="en-US" sz="1500" b="1" i="0" smtClean="0">
                                        <a:solidFill>
                                          <a:srgbClr val="9BBB59"/>
                                        </a:solidFill>
                                        <a:latin typeface="Cambria Math" panose="02040503050406030204" pitchFamily="18" charset="0"/>
                                      </a:rPr>
                                      <m:t>𝐈</m:t>
                                    </m:r>
                                  </m:e>
                                  <m:sub>
                                    <m:r>
                                      <a:rPr lang="zh-TW" altLang="en-US" sz="1500" b="1" i="0" smtClean="0">
                                        <a:solidFill>
                                          <a:srgbClr val="9BBB59"/>
                                        </a:solidFill>
                                        <a:latin typeface="Cambria Math" panose="02040503050406030204" pitchFamily="18" charset="0"/>
                                      </a:rPr>
                                      <m:t>𝐱</m:t>
                                    </m:r>
                                  </m:sub>
                                </m:sSub>
                              </m:oMath>
                            </m:oMathPara>
                          </a14:m>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Choice>
        <mc:Fallback xmlns="">
          <p:graphicFrame>
            <p:nvGraphicFramePr>
              <p:cNvPr id="7" name="表格 6">
                <a:extLst>
                  <a:ext uri="{FF2B5EF4-FFF2-40B4-BE49-F238E27FC236}">
                    <a16:creationId xmlns:a16="http://schemas.microsoft.com/office/drawing/2014/main" id="{51782CFB-82E9-4A7A-BE50-DE88B37E50F9}"/>
                  </a:ext>
                </a:extLst>
              </p:cNvPr>
              <p:cNvGraphicFramePr>
                <a:graphicFrameLocks noGrp="1"/>
              </p:cNvGraphicFramePr>
              <p:nvPr>
                <p:extLst>
                  <p:ext uri="{D42A27DB-BD31-4B8C-83A1-F6EECF244321}">
                    <p14:modId xmlns:p14="http://schemas.microsoft.com/office/powerpoint/2010/main" val="2774204247"/>
                  </p:ext>
                </p:extLst>
              </p:nvPr>
            </p:nvGraphicFramePr>
            <p:xfrm>
              <a:off x="4967176" y="2852096"/>
              <a:ext cx="1440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gridCol w="288000">
                      <a:extLst>
                        <a:ext uri="{9D8B030D-6E8A-4147-A177-3AD203B41FA5}">
                          <a16:colId xmlns:a16="http://schemas.microsoft.com/office/drawing/2014/main" val="3204210975"/>
                        </a:ext>
                      </a:extLst>
                    </a:gridCol>
                    <a:gridCol w="288000">
                      <a:extLst>
                        <a:ext uri="{9D8B030D-6E8A-4147-A177-3AD203B41FA5}">
                          <a16:colId xmlns:a16="http://schemas.microsoft.com/office/drawing/2014/main" val="2454279123"/>
                        </a:ext>
                      </a:extLst>
                    </a:gridCol>
                    <a:gridCol w="288000">
                      <a:extLst>
                        <a:ext uri="{9D8B030D-6E8A-4147-A177-3AD203B41FA5}">
                          <a16:colId xmlns:a16="http://schemas.microsoft.com/office/drawing/2014/main" val="285264765"/>
                        </a:ext>
                      </a:extLst>
                    </a:gridCol>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endParaRPr lang="zh-TW"/>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blipFill>
                          <a:blip r:embed="rId3"/>
                          <a:stretch>
                            <a:fillRect l="-202083" t="-4082" r="-206250" b="-8163"/>
                          </a:stretch>
                        </a:blip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2" name="表格 91">
                <a:extLst>
                  <a:ext uri="{FF2B5EF4-FFF2-40B4-BE49-F238E27FC236}">
                    <a16:creationId xmlns:a16="http://schemas.microsoft.com/office/drawing/2014/main" id="{85AF130D-E8A2-4339-95DA-45F496BDE148}"/>
                  </a:ext>
                </a:extLst>
              </p:cNvPr>
              <p:cNvGraphicFramePr>
                <a:graphicFrameLocks noGrp="1"/>
              </p:cNvGraphicFramePr>
              <p:nvPr>
                <p:extLst>
                  <p:ext uri="{D42A27DB-BD31-4B8C-83A1-F6EECF244321}">
                    <p14:modId xmlns:p14="http://schemas.microsoft.com/office/powerpoint/2010/main" val="2074013658"/>
                  </p:ext>
                </p:extLst>
              </p:nvPr>
            </p:nvGraphicFramePr>
            <p:xfrm>
              <a:off x="4967175" y="2855126"/>
              <a:ext cx="288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pPr algn="ctr"/>
                          <a14:m>
                            <m:oMathPara xmlns:m="http://schemas.openxmlformats.org/officeDocument/2006/math">
                              <m:oMathParaPr>
                                <m:jc m:val="centerGroup"/>
                              </m:oMathParaPr>
                              <m:oMath xmlns:m="http://schemas.openxmlformats.org/officeDocument/2006/math">
                                <m:sSub>
                                  <m:sSubPr>
                                    <m:ctrlPr>
                                      <a:rPr lang="zh-TW" altLang="en-US" sz="1500" b="1" i="1" smtClean="0">
                                        <a:solidFill>
                                          <a:srgbClr val="F79646"/>
                                        </a:solidFill>
                                        <a:latin typeface="Cambria Math" panose="02040503050406030204" pitchFamily="18" charset="0"/>
                                      </a:rPr>
                                    </m:ctrlPr>
                                  </m:sSubPr>
                                  <m:e>
                                    <m:r>
                                      <a:rPr lang="en-US" altLang="zh-TW" sz="1500" b="1" i="0" smtClean="0">
                                        <a:solidFill>
                                          <a:srgbClr val="F79646"/>
                                        </a:solidFill>
                                        <a:latin typeface="Cambria Math" panose="02040503050406030204" pitchFamily="18" charset="0"/>
                                      </a:rPr>
                                      <m:t>  </m:t>
                                    </m:r>
                                    <m:r>
                                      <a:rPr lang="zh-TW" altLang="en-US" sz="1500" b="1" i="0" smtClean="0">
                                        <a:solidFill>
                                          <a:srgbClr val="F79646"/>
                                        </a:solidFill>
                                        <a:latin typeface="Cambria Math" panose="02040503050406030204" pitchFamily="18" charset="0"/>
                                      </a:rPr>
                                      <m:t>𝐈</m:t>
                                    </m:r>
                                  </m:e>
                                  <m:sub>
                                    <m:r>
                                      <a:rPr lang="en-US" altLang="zh-TW" sz="1500" b="1" i="1" smtClean="0">
                                        <a:solidFill>
                                          <a:srgbClr val="F79646"/>
                                        </a:solidFill>
                                        <a:latin typeface="Cambria Math" panose="02040503050406030204" pitchFamily="18" charset="0"/>
                                      </a:rPr>
                                      <m:t>𝒚</m:t>
                                    </m:r>
                                  </m:sub>
                                </m:sSub>
                              </m:oMath>
                            </m:oMathPara>
                          </a14:m>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873620894"/>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bl>
              </a:graphicData>
            </a:graphic>
          </p:graphicFrame>
        </mc:Choice>
        <mc:Fallback xmlns="">
          <p:graphicFrame>
            <p:nvGraphicFramePr>
              <p:cNvPr id="92" name="表格 91">
                <a:extLst>
                  <a:ext uri="{FF2B5EF4-FFF2-40B4-BE49-F238E27FC236}">
                    <a16:creationId xmlns:a16="http://schemas.microsoft.com/office/drawing/2014/main" id="{85AF130D-E8A2-4339-95DA-45F496BDE148}"/>
                  </a:ext>
                </a:extLst>
              </p:cNvPr>
              <p:cNvGraphicFramePr>
                <a:graphicFrameLocks noGrp="1"/>
              </p:cNvGraphicFramePr>
              <p:nvPr>
                <p:extLst>
                  <p:ext uri="{D42A27DB-BD31-4B8C-83A1-F6EECF244321}">
                    <p14:modId xmlns:p14="http://schemas.microsoft.com/office/powerpoint/2010/main" val="2074013658"/>
                  </p:ext>
                </p:extLst>
              </p:nvPr>
            </p:nvGraphicFramePr>
            <p:xfrm>
              <a:off x="4967175" y="2855126"/>
              <a:ext cx="288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endParaRPr lang="zh-TW"/>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blipFill>
                          <a:blip r:embed="rId4"/>
                          <a:stretch>
                            <a:fillRect l="-4082" t="-206383" r="-8163" b="-212766"/>
                          </a:stretch>
                        </a:blipFill>
                      </a:tcPr>
                    </a:tc>
                    <a:extLst>
                      <a:ext uri="{0D108BD9-81ED-4DB2-BD59-A6C34878D82A}">
                        <a16:rowId xmlns:a16="http://schemas.microsoft.com/office/drawing/2014/main" val="873620894"/>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bl>
              </a:graphicData>
            </a:graphic>
          </p:graphicFrame>
        </mc:Fallback>
      </mc:AlternateContent>
      <p:sp>
        <p:nvSpPr>
          <p:cNvPr id="9" name="矩形 8">
            <a:extLst>
              <a:ext uri="{FF2B5EF4-FFF2-40B4-BE49-F238E27FC236}">
                <a16:creationId xmlns:a16="http://schemas.microsoft.com/office/drawing/2014/main" id="{1371A0C3-10A2-487A-A1CD-0E89F797967F}"/>
              </a:ext>
            </a:extLst>
          </p:cNvPr>
          <p:cNvSpPr/>
          <p:nvPr/>
        </p:nvSpPr>
        <p:spPr>
          <a:xfrm>
            <a:off x="5024348" y="2434430"/>
            <a:ext cx="1731564"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gradient_x</a:t>
            </a:r>
            <a:r>
              <a:rPr lang="zh-TW" altLang="en-US" b="1" dirty="0">
                <a:solidFill>
                  <a:srgbClr val="9BBB59"/>
                </a:solidFill>
                <a:latin typeface="芫荽 0.92" pitchFamily="2" charset="-120"/>
                <a:ea typeface="芫荽 0.92" pitchFamily="2" charset="-120"/>
                <a:cs typeface="芫荽 0.92" pitchFamily="2" charset="-120"/>
              </a:rPr>
              <a:t> </a:t>
            </a:r>
            <a:r>
              <a:rPr lang="en-US" altLang="zh-TW" b="1" dirty="0">
                <a:solidFill>
                  <a:srgbClr val="9BBB59"/>
                </a:solidFill>
                <a:latin typeface="芫荽 0.92" pitchFamily="2" charset="-120"/>
                <a:ea typeface="芫荽 0.92" pitchFamily="2" charset="-120"/>
                <a:cs typeface="芫荽 0.92" pitchFamily="2" charset="-120"/>
              </a:rPr>
              <a:t>(I</a:t>
            </a:r>
            <a:r>
              <a:rPr lang="en-US" altLang="zh-TW" b="1" baseline="-25000" dirty="0">
                <a:solidFill>
                  <a:srgbClr val="9BBB59"/>
                </a:solidFill>
                <a:latin typeface="芫荽 0.92" pitchFamily="2" charset="-120"/>
                <a:ea typeface="芫荽 0.92" pitchFamily="2" charset="-120"/>
                <a:cs typeface="芫荽 0.92" pitchFamily="2" charset="-120"/>
              </a:rPr>
              <a:t>x</a:t>
            </a:r>
            <a:r>
              <a:rPr lang="en-US" altLang="zh-TW" b="1" dirty="0">
                <a:solidFill>
                  <a:srgbClr val="9BBB59"/>
                </a:solidFill>
                <a:latin typeface="芫荽 0.92" pitchFamily="2" charset="-120"/>
                <a:ea typeface="芫荽 0.92" pitchFamily="2" charset="-120"/>
                <a:cs typeface="芫荽 0.92" pitchFamily="2" charset="-120"/>
              </a:rPr>
              <a:t>)</a:t>
            </a:r>
            <a:endParaRPr lang="zh-TW" altLang="en-US" b="1" dirty="0">
              <a:solidFill>
                <a:srgbClr val="9BBB59"/>
              </a:solidFill>
            </a:endParaRPr>
          </a:p>
        </p:txBody>
      </p:sp>
      <p:sp>
        <p:nvSpPr>
          <p:cNvPr id="93" name="矩形 92">
            <a:extLst>
              <a:ext uri="{FF2B5EF4-FFF2-40B4-BE49-F238E27FC236}">
                <a16:creationId xmlns:a16="http://schemas.microsoft.com/office/drawing/2014/main" id="{A2FFE614-D12F-4E58-9D84-F7D418E83E1C}"/>
              </a:ext>
            </a:extLst>
          </p:cNvPr>
          <p:cNvSpPr/>
          <p:nvPr/>
        </p:nvSpPr>
        <p:spPr>
          <a:xfrm>
            <a:off x="3273882" y="2587618"/>
            <a:ext cx="1736373" cy="369332"/>
          </a:xfrm>
          <a:prstGeom prst="rect">
            <a:avLst/>
          </a:prstGeom>
        </p:spPr>
        <p:txBody>
          <a:bodyPr wrap="none">
            <a:spAutoFit/>
          </a:bodyPr>
          <a:lstStyle/>
          <a:p>
            <a:r>
              <a:rPr lang="en-US" altLang="zh-TW" b="1" dirty="0" err="1">
                <a:solidFill>
                  <a:srgbClr val="F79646"/>
                </a:solidFill>
                <a:latin typeface="芫荽 0.92" pitchFamily="2" charset="-120"/>
                <a:ea typeface="芫荽 0.92" pitchFamily="2" charset="-120"/>
                <a:cs typeface="芫荽 0.92" pitchFamily="2" charset="-120"/>
              </a:rPr>
              <a:t>gradient_y</a:t>
            </a:r>
            <a:r>
              <a:rPr lang="zh-TW" altLang="en-US" b="1" dirty="0">
                <a:solidFill>
                  <a:srgbClr val="F79646"/>
                </a:solidFill>
                <a:latin typeface="芫荽 0.92" pitchFamily="2" charset="-120"/>
                <a:ea typeface="芫荽 0.92" pitchFamily="2" charset="-120"/>
                <a:cs typeface="芫荽 0.92" pitchFamily="2" charset="-120"/>
              </a:rPr>
              <a:t> </a:t>
            </a:r>
            <a:r>
              <a:rPr lang="en-US" altLang="zh-TW" b="1" dirty="0">
                <a:solidFill>
                  <a:srgbClr val="F79646"/>
                </a:solidFill>
                <a:latin typeface="芫荽 0.92" pitchFamily="2" charset="-120"/>
                <a:ea typeface="芫荽 0.92" pitchFamily="2" charset="-120"/>
                <a:cs typeface="芫荽 0.92" pitchFamily="2" charset="-120"/>
              </a:rPr>
              <a:t>(</a:t>
            </a:r>
            <a:r>
              <a:rPr lang="en-US" altLang="zh-TW" b="1" dirty="0" err="1">
                <a:solidFill>
                  <a:srgbClr val="F79646"/>
                </a:solidFill>
                <a:latin typeface="芫荽 0.92" pitchFamily="2" charset="-120"/>
                <a:ea typeface="芫荽 0.92" pitchFamily="2" charset="-120"/>
                <a:cs typeface="芫荽 0.92" pitchFamily="2" charset="-120"/>
              </a:rPr>
              <a:t>I</a:t>
            </a:r>
            <a:r>
              <a:rPr lang="en-US" altLang="zh-TW" b="1" baseline="-25000" dirty="0" err="1">
                <a:solidFill>
                  <a:srgbClr val="F79646"/>
                </a:solidFill>
                <a:latin typeface="芫荽 0.92" pitchFamily="2" charset="-120"/>
                <a:ea typeface="芫荽 0.92" pitchFamily="2" charset="-120"/>
                <a:cs typeface="芫荽 0.92" pitchFamily="2" charset="-120"/>
              </a:rPr>
              <a:t>y</a:t>
            </a:r>
            <a:r>
              <a:rPr lang="en-US" altLang="zh-TW" b="1" dirty="0">
                <a:solidFill>
                  <a:srgbClr val="F79646"/>
                </a:solidFill>
                <a:latin typeface="芫荽 0.92" pitchFamily="2" charset="-120"/>
                <a:ea typeface="芫荽 0.92" pitchFamily="2" charset="-120"/>
                <a:cs typeface="芫荽 0.92" pitchFamily="2" charset="-120"/>
              </a:rPr>
              <a:t>)</a:t>
            </a:r>
            <a:endParaRPr lang="zh-TW" altLang="en-US" b="1" dirty="0">
              <a:solidFill>
                <a:srgbClr val="F79646"/>
              </a:solidFill>
            </a:endParaRPr>
          </a:p>
        </p:txBody>
      </p:sp>
      <p:pic>
        <p:nvPicPr>
          <p:cNvPr id="4" name="圖片 3">
            <a:extLst>
              <a:ext uri="{FF2B5EF4-FFF2-40B4-BE49-F238E27FC236}">
                <a16:creationId xmlns:a16="http://schemas.microsoft.com/office/drawing/2014/main" id="{0EBA87DA-F5B4-4692-A6F3-301EA262D14F}"/>
              </a:ext>
            </a:extLst>
          </p:cNvPr>
          <p:cNvPicPr>
            <a:picLocks noChangeAspect="1"/>
          </p:cNvPicPr>
          <p:nvPr/>
        </p:nvPicPr>
        <p:blipFill>
          <a:blip r:embed="rId5"/>
          <a:stretch>
            <a:fillRect/>
          </a:stretch>
        </p:blipFill>
        <p:spPr>
          <a:xfrm>
            <a:off x="211907" y="2698962"/>
            <a:ext cx="3030727" cy="3567740"/>
          </a:xfrm>
          <a:prstGeom prst="rect">
            <a:avLst/>
          </a:prstGeom>
          <a:effectLst>
            <a:outerShdw blurRad="50800" dist="38100" dir="2700000" algn="tl" rotWithShape="0">
              <a:prstClr val="black">
                <a:alpha val="40000"/>
              </a:prstClr>
            </a:outerShdw>
          </a:effectLst>
        </p:spPr>
      </p:pic>
      <p:pic>
        <p:nvPicPr>
          <p:cNvPr id="6" name="圖片 5">
            <a:extLst>
              <a:ext uri="{FF2B5EF4-FFF2-40B4-BE49-F238E27FC236}">
                <a16:creationId xmlns:a16="http://schemas.microsoft.com/office/drawing/2014/main" id="{EAB4FBDE-9FBC-4708-B4D0-10109B309534}"/>
              </a:ext>
            </a:extLst>
          </p:cNvPr>
          <p:cNvPicPr>
            <a:picLocks noChangeAspect="1"/>
          </p:cNvPicPr>
          <p:nvPr/>
        </p:nvPicPr>
        <p:blipFill>
          <a:blip r:embed="rId6"/>
          <a:stretch>
            <a:fillRect/>
          </a:stretch>
        </p:blipFill>
        <p:spPr>
          <a:xfrm>
            <a:off x="232719" y="2443826"/>
            <a:ext cx="2801880" cy="169298"/>
          </a:xfrm>
          <a:prstGeom prst="rect">
            <a:avLst/>
          </a:prstGeom>
          <a:effectLst>
            <a:outerShdw blurRad="50800" dist="38100" dir="2700000" algn="tl" rotWithShape="0">
              <a:prstClr val="black">
                <a:alpha val="40000"/>
              </a:prstClr>
            </a:outerShdw>
          </a:effectLst>
        </p:spPr>
      </p:pic>
      <p:sp>
        <p:nvSpPr>
          <p:cNvPr id="10" name="!!Frame 2">
            <a:extLst>
              <a:ext uri="{FF2B5EF4-FFF2-40B4-BE49-F238E27FC236}">
                <a16:creationId xmlns:a16="http://schemas.microsoft.com/office/drawing/2014/main" id="{BBEEDEA7-035E-4DB3-AC84-3302FBF4A993}"/>
              </a:ext>
            </a:extLst>
          </p:cNvPr>
          <p:cNvSpPr txBox="1"/>
          <p:nvPr/>
        </p:nvSpPr>
        <p:spPr>
          <a:xfrm>
            <a:off x="5990520" y="5729513"/>
            <a:ext cx="1069524" cy="369332"/>
          </a:xfrm>
          <a:prstGeom prst="rect">
            <a:avLst/>
          </a:prstGeom>
          <a:noFill/>
        </p:spPr>
        <p:txBody>
          <a:bodyPr wrap="none" rtlCol="0">
            <a:spAutoFit/>
          </a:bodyPr>
          <a:lstStyle/>
          <a:p>
            <a:r>
              <a:rPr lang="en-US" altLang="zh-TW" b="1" dirty="0">
                <a:solidFill>
                  <a:srgbClr val="7030A0"/>
                </a:solidFill>
              </a:rPr>
              <a:t>Frame 2</a:t>
            </a:r>
            <a:endParaRPr lang="zh-TW" altLang="en-US" b="1" dirty="0">
              <a:solidFill>
                <a:srgbClr val="7030A0"/>
              </a:solidFill>
            </a:endParaRPr>
          </a:p>
        </p:txBody>
      </p:sp>
    </p:spTree>
    <p:extLst>
      <p:ext uri="{BB962C8B-B14F-4D97-AF65-F5344CB8AC3E}">
        <p14:creationId xmlns:p14="http://schemas.microsoft.com/office/powerpoint/2010/main" val="326952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aphicFrame>
        <p:nvGraphicFramePr>
          <p:cNvPr id="105" name="表格 104">
            <a:extLst>
              <a:ext uri="{FF2B5EF4-FFF2-40B4-BE49-F238E27FC236}">
                <a16:creationId xmlns:a16="http://schemas.microsoft.com/office/drawing/2014/main" id="{42C5845C-B9DF-4324-BAC9-5C45599569AC}"/>
              </a:ext>
            </a:extLst>
          </p:cNvPr>
          <p:cNvGraphicFramePr>
            <a:graphicFrameLocks noGrp="1"/>
          </p:cNvGraphicFramePr>
          <p:nvPr>
            <p:extLst>
              <p:ext uri="{D42A27DB-BD31-4B8C-83A1-F6EECF244321}">
                <p14:modId xmlns:p14="http://schemas.microsoft.com/office/powerpoint/2010/main" val="2898862000"/>
              </p:ext>
            </p:extLst>
          </p:nvPr>
        </p:nvGraphicFramePr>
        <p:xfrm>
          <a:off x="3110734" y="3255334"/>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3196286345"/>
                  </a:ext>
                </a:extLst>
              </a:tr>
            </a:tbl>
          </a:graphicData>
        </a:graphic>
      </p:graphicFrame>
      <p:sp>
        <p:nvSpPr>
          <p:cNvPr id="106" name="文字方塊 105">
            <a:extLst>
              <a:ext uri="{FF2B5EF4-FFF2-40B4-BE49-F238E27FC236}">
                <a16:creationId xmlns:a16="http://schemas.microsoft.com/office/drawing/2014/main" id="{B8B270E6-0C52-4FCB-8EF0-9B7523DB5342}"/>
              </a:ext>
            </a:extLst>
          </p:cNvPr>
          <p:cNvSpPr txBox="1"/>
          <p:nvPr/>
        </p:nvSpPr>
        <p:spPr>
          <a:xfrm>
            <a:off x="4134078" y="6135681"/>
            <a:ext cx="1043876" cy="369332"/>
          </a:xfrm>
          <a:prstGeom prst="rect">
            <a:avLst/>
          </a:prstGeom>
          <a:noFill/>
        </p:spPr>
        <p:txBody>
          <a:bodyPr wrap="none" rtlCol="0">
            <a:spAutoFit/>
          </a:bodyPr>
          <a:lstStyle/>
          <a:p>
            <a:r>
              <a:rPr lang="en-US" altLang="zh-TW" dirty="0">
                <a:solidFill>
                  <a:srgbClr val="FF9F9F"/>
                </a:solidFill>
              </a:rPr>
              <a:t>Frame 0</a:t>
            </a:r>
            <a:endParaRPr lang="zh-TW" altLang="en-US" dirty="0">
              <a:solidFill>
                <a:srgbClr val="FF9F9F"/>
              </a:solidFill>
            </a:endParaRPr>
          </a:p>
        </p:txBody>
      </p:sp>
      <p:graphicFrame>
        <p:nvGraphicFramePr>
          <p:cNvPr id="103" name="表格 102">
            <a:extLst>
              <a:ext uri="{FF2B5EF4-FFF2-40B4-BE49-F238E27FC236}">
                <a16:creationId xmlns:a16="http://schemas.microsoft.com/office/drawing/2014/main" id="{E57A9250-6AE9-4DAD-BDF4-E85CDFE30FD4}"/>
              </a:ext>
            </a:extLst>
          </p:cNvPr>
          <p:cNvGraphicFramePr>
            <a:graphicFrameLocks noGrp="1"/>
          </p:cNvGraphicFramePr>
          <p:nvPr>
            <p:extLst>
              <p:ext uri="{D42A27DB-BD31-4B8C-83A1-F6EECF244321}">
                <p14:modId xmlns:p14="http://schemas.microsoft.com/office/powerpoint/2010/main" val="4253673986"/>
              </p:ext>
            </p:extLst>
          </p:nvPr>
        </p:nvGraphicFramePr>
        <p:xfrm>
          <a:off x="3454701" y="3077390"/>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4107618665"/>
                  </a:ext>
                </a:extLst>
              </a:tr>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2794326024"/>
                  </a:ext>
                </a:extLst>
              </a:tr>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3196286345"/>
                  </a:ext>
                </a:extLst>
              </a:tr>
            </a:tbl>
          </a:graphicData>
        </a:graphic>
      </p:graphicFrame>
      <p:sp>
        <p:nvSpPr>
          <p:cNvPr id="104" name="文字方塊 103">
            <a:extLst>
              <a:ext uri="{FF2B5EF4-FFF2-40B4-BE49-F238E27FC236}">
                <a16:creationId xmlns:a16="http://schemas.microsoft.com/office/drawing/2014/main" id="{661FDAD4-9EFB-4291-BE83-669D7808BC5B}"/>
              </a:ext>
            </a:extLst>
          </p:cNvPr>
          <p:cNvSpPr txBox="1"/>
          <p:nvPr/>
        </p:nvSpPr>
        <p:spPr>
          <a:xfrm>
            <a:off x="4478045" y="5957737"/>
            <a:ext cx="1043876" cy="369332"/>
          </a:xfrm>
          <a:prstGeom prst="rect">
            <a:avLst/>
          </a:prstGeom>
          <a:noFill/>
        </p:spPr>
        <p:txBody>
          <a:bodyPr wrap="none" rtlCol="0">
            <a:spAutoFit/>
          </a:bodyPr>
          <a:lstStyle/>
          <a:p>
            <a:r>
              <a:rPr lang="en-US" altLang="zh-TW" dirty="0">
                <a:solidFill>
                  <a:srgbClr val="F79646"/>
                </a:solidFill>
              </a:rPr>
              <a:t>Frame 1</a:t>
            </a:r>
            <a:endParaRPr lang="zh-TW" altLang="en-US" dirty="0">
              <a:solidFill>
                <a:srgbClr val="F79646"/>
              </a:solidFill>
            </a:endParaRPr>
          </a:p>
        </p:txBody>
      </p:sp>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2.</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gradient_t_calc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gradient_t_calc</a:t>
            </a:r>
            <a:endParaRPr lang="zh-TW" altLang="en-US" b="1" dirty="0">
              <a:solidFill>
                <a:srgbClr val="FF0000"/>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97" name="!!Frame2_table">
            <a:extLst>
              <a:ext uri="{FF2B5EF4-FFF2-40B4-BE49-F238E27FC236}">
                <a16:creationId xmlns:a16="http://schemas.microsoft.com/office/drawing/2014/main" id="{AB490214-9594-4987-A1C1-2B50856CE945}"/>
              </a:ext>
            </a:extLst>
          </p:cNvPr>
          <p:cNvGraphicFramePr>
            <a:graphicFrameLocks noGrp="1"/>
          </p:cNvGraphicFramePr>
          <p:nvPr>
            <p:extLst>
              <p:ext uri="{D42A27DB-BD31-4B8C-83A1-F6EECF244321}">
                <p14:modId xmlns:p14="http://schemas.microsoft.com/office/powerpoint/2010/main" val="2957395758"/>
              </p:ext>
            </p:extLst>
          </p:nvPr>
        </p:nvGraphicFramePr>
        <p:xfrm>
          <a:off x="3878157" y="2931860"/>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196286345"/>
                  </a:ext>
                </a:extLst>
              </a:tr>
            </a:tbl>
          </a:graphicData>
        </a:graphic>
      </p:graphicFrame>
      <p:sp>
        <p:nvSpPr>
          <p:cNvPr id="98" name="!!Frame 2">
            <a:extLst>
              <a:ext uri="{FF2B5EF4-FFF2-40B4-BE49-F238E27FC236}">
                <a16:creationId xmlns:a16="http://schemas.microsoft.com/office/drawing/2014/main" id="{81DB56A9-5CC5-4941-9DBD-EC646F98C7A2}"/>
              </a:ext>
            </a:extLst>
          </p:cNvPr>
          <p:cNvSpPr txBox="1"/>
          <p:nvPr/>
        </p:nvSpPr>
        <p:spPr>
          <a:xfrm>
            <a:off x="4901501" y="5812207"/>
            <a:ext cx="1069524" cy="369332"/>
          </a:xfrm>
          <a:prstGeom prst="rect">
            <a:avLst/>
          </a:prstGeom>
          <a:noFill/>
        </p:spPr>
        <p:txBody>
          <a:bodyPr wrap="none" rtlCol="0">
            <a:spAutoFit/>
          </a:bodyPr>
          <a:lstStyle/>
          <a:p>
            <a:r>
              <a:rPr lang="en-US" altLang="zh-TW" b="1" dirty="0">
                <a:solidFill>
                  <a:srgbClr val="7030A0"/>
                </a:solidFill>
              </a:rPr>
              <a:t>Frame 2</a:t>
            </a:r>
            <a:endParaRPr lang="zh-TW" altLang="en-US" b="1" dirty="0">
              <a:solidFill>
                <a:srgbClr val="7030A0"/>
              </a:solidFill>
            </a:endParaRPr>
          </a:p>
        </p:txBody>
      </p:sp>
      <p:graphicFrame>
        <p:nvGraphicFramePr>
          <p:cNvPr id="99" name="表格 98">
            <a:extLst>
              <a:ext uri="{FF2B5EF4-FFF2-40B4-BE49-F238E27FC236}">
                <a16:creationId xmlns:a16="http://schemas.microsoft.com/office/drawing/2014/main" id="{5FFDC8B5-4A2D-4C97-9C86-97A6BCFCAA79}"/>
              </a:ext>
            </a:extLst>
          </p:cNvPr>
          <p:cNvGraphicFramePr>
            <a:graphicFrameLocks noGrp="1"/>
          </p:cNvGraphicFramePr>
          <p:nvPr>
            <p:extLst>
              <p:ext uri="{D42A27DB-BD31-4B8C-83A1-F6EECF244321}">
                <p14:modId xmlns:p14="http://schemas.microsoft.com/office/powerpoint/2010/main" val="1800380220"/>
              </p:ext>
            </p:extLst>
          </p:nvPr>
        </p:nvGraphicFramePr>
        <p:xfrm>
          <a:off x="4258711" y="2747194"/>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3331424181"/>
                  </a:ext>
                </a:extLst>
              </a:tr>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solidFill>
                  </a:tcPr>
                </a:tc>
                <a:extLst>
                  <a:ext uri="{0D108BD9-81ED-4DB2-BD59-A6C34878D82A}">
                    <a16:rowId xmlns:a16="http://schemas.microsoft.com/office/drawing/2014/main" val="3196286345"/>
                  </a:ext>
                </a:extLst>
              </a:tr>
            </a:tbl>
          </a:graphicData>
        </a:graphic>
      </p:graphicFrame>
      <p:sp>
        <p:nvSpPr>
          <p:cNvPr id="100" name="文字方塊 99">
            <a:extLst>
              <a:ext uri="{FF2B5EF4-FFF2-40B4-BE49-F238E27FC236}">
                <a16:creationId xmlns:a16="http://schemas.microsoft.com/office/drawing/2014/main" id="{7334D74C-FCF7-47A1-9E88-883C1BF51AC1}"/>
              </a:ext>
            </a:extLst>
          </p:cNvPr>
          <p:cNvSpPr txBox="1"/>
          <p:nvPr/>
        </p:nvSpPr>
        <p:spPr>
          <a:xfrm>
            <a:off x="5282055" y="5627541"/>
            <a:ext cx="1043876" cy="369332"/>
          </a:xfrm>
          <a:prstGeom prst="rect">
            <a:avLst/>
          </a:prstGeom>
          <a:noFill/>
        </p:spPr>
        <p:txBody>
          <a:bodyPr wrap="none" rtlCol="0">
            <a:spAutoFit/>
          </a:bodyPr>
          <a:lstStyle/>
          <a:p>
            <a:r>
              <a:rPr lang="en-US" altLang="zh-TW" dirty="0">
                <a:solidFill>
                  <a:srgbClr val="0070C0"/>
                </a:solidFill>
              </a:rPr>
              <a:t>Frame 3</a:t>
            </a:r>
            <a:endParaRPr lang="zh-TW" altLang="en-US" dirty="0">
              <a:solidFill>
                <a:srgbClr val="0070C0"/>
              </a:solidFill>
            </a:endParaRPr>
          </a:p>
        </p:txBody>
      </p:sp>
      <p:graphicFrame>
        <p:nvGraphicFramePr>
          <p:cNvPr id="101" name="表格 100">
            <a:extLst>
              <a:ext uri="{FF2B5EF4-FFF2-40B4-BE49-F238E27FC236}">
                <a16:creationId xmlns:a16="http://schemas.microsoft.com/office/drawing/2014/main" id="{682B087A-788C-4FF6-8918-25791FD2CC2E}"/>
              </a:ext>
            </a:extLst>
          </p:cNvPr>
          <p:cNvGraphicFramePr>
            <a:graphicFrameLocks noGrp="1"/>
          </p:cNvGraphicFramePr>
          <p:nvPr>
            <p:extLst>
              <p:ext uri="{D42A27DB-BD31-4B8C-83A1-F6EECF244321}">
                <p14:modId xmlns:p14="http://schemas.microsoft.com/office/powerpoint/2010/main" val="1371239789"/>
              </p:ext>
            </p:extLst>
          </p:nvPr>
        </p:nvGraphicFramePr>
        <p:xfrm>
          <a:off x="4673287" y="2595248"/>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solidFill>
                  </a:tcPr>
                </a:tc>
                <a:extLst>
                  <a:ext uri="{0D108BD9-81ED-4DB2-BD59-A6C34878D82A}">
                    <a16:rowId xmlns:a16="http://schemas.microsoft.com/office/drawing/2014/main" val="3196286345"/>
                  </a:ext>
                </a:extLst>
              </a:tr>
            </a:tbl>
          </a:graphicData>
        </a:graphic>
      </p:graphicFrame>
      <p:sp>
        <p:nvSpPr>
          <p:cNvPr id="102" name="文字方塊 101">
            <a:extLst>
              <a:ext uri="{FF2B5EF4-FFF2-40B4-BE49-F238E27FC236}">
                <a16:creationId xmlns:a16="http://schemas.microsoft.com/office/drawing/2014/main" id="{D9CE9239-2154-4350-A82B-8CE818EF0FC1}"/>
              </a:ext>
            </a:extLst>
          </p:cNvPr>
          <p:cNvSpPr txBox="1"/>
          <p:nvPr/>
        </p:nvSpPr>
        <p:spPr>
          <a:xfrm>
            <a:off x="5696631" y="5475595"/>
            <a:ext cx="1043876" cy="369332"/>
          </a:xfrm>
          <a:prstGeom prst="rect">
            <a:avLst/>
          </a:prstGeom>
          <a:noFill/>
        </p:spPr>
        <p:txBody>
          <a:bodyPr wrap="none" rtlCol="0">
            <a:spAutoFit/>
          </a:bodyPr>
          <a:lstStyle/>
          <a:p>
            <a:r>
              <a:rPr lang="en-US" altLang="zh-TW" dirty="0">
                <a:solidFill>
                  <a:srgbClr val="00B050"/>
                </a:solidFill>
              </a:rPr>
              <a:t>Frame 4</a:t>
            </a:r>
            <a:endParaRPr lang="zh-TW" altLang="en-US" dirty="0">
              <a:solidFill>
                <a:srgbClr val="00B050"/>
              </a:solidFill>
            </a:endParaRPr>
          </a:p>
        </p:txBody>
      </p:sp>
      <p:graphicFrame>
        <p:nvGraphicFramePr>
          <p:cNvPr id="107" name="表格 106">
            <a:extLst>
              <a:ext uri="{FF2B5EF4-FFF2-40B4-BE49-F238E27FC236}">
                <a16:creationId xmlns:a16="http://schemas.microsoft.com/office/drawing/2014/main" id="{A53A6139-67C8-4371-AEB3-6DE23990B1B6}"/>
              </a:ext>
            </a:extLst>
          </p:cNvPr>
          <p:cNvGraphicFramePr>
            <a:graphicFrameLocks noGrp="1"/>
          </p:cNvGraphicFramePr>
          <p:nvPr>
            <p:extLst>
              <p:ext uri="{D42A27DB-BD31-4B8C-83A1-F6EECF244321}">
                <p14:modId xmlns:p14="http://schemas.microsoft.com/office/powerpoint/2010/main" val="3885184842"/>
              </p:ext>
            </p:extLst>
          </p:nvPr>
        </p:nvGraphicFramePr>
        <p:xfrm>
          <a:off x="3110734" y="3258230"/>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sp>
        <p:nvSpPr>
          <p:cNvPr id="108" name="矩形 107">
            <a:extLst>
              <a:ext uri="{FF2B5EF4-FFF2-40B4-BE49-F238E27FC236}">
                <a16:creationId xmlns:a16="http://schemas.microsoft.com/office/drawing/2014/main" id="{D5FF286A-C6C5-42C6-AEF1-DD2502D3EDA3}"/>
              </a:ext>
            </a:extLst>
          </p:cNvPr>
          <p:cNvSpPr/>
          <p:nvPr/>
        </p:nvSpPr>
        <p:spPr>
          <a:xfrm rot="20220289">
            <a:off x="2526419" y="2679990"/>
            <a:ext cx="1675459"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gradient_t</a:t>
            </a:r>
            <a:r>
              <a:rPr lang="zh-TW" altLang="en-US" b="1" dirty="0">
                <a:solidFill>
                  <a:srgbClr val="9BBB59"/>
                </a:solidFill>
                <a:latin typeface="芫荽 0.92" pitchFamily="2" charset="-120"/>
                <a:ea typeface="芫荽 0.92" pitchFamily="2" charset="-120"/>
                <a:cs typeface="芫荽 0.92" pitchFamily="2" charset="-120"/>
              </a:rPr>
              <a:t> </a:t>
            </a:r>
            <a:r>
              <a:rPr lang="en-US" altLang="zh-TW" b="1" dirty="0">
                <a:solidFill>
                  <a:srgbClr val="9BBB59"/>
                </a:solidFill>
                <a:latin typeface="芫荽 0.92" pitchFamily="2" charset="-120"/>
                <a:ea typeface="芫荽 0.92" pitchFamily="2" charset="-120"/>
                <a:cs typeface="芫荽 0.92" pitchFamily="2" charset="-120"/>
              </a:rPr>
              <a:t>(I</a:t>
            </a:r>
            <a:r>
              <a:rPr lang="en-US" altLang="zh-TW" b="1" baseline="-25000" dirty="0">
                <a:solidFill>
                  <a:srgbClr val="9BBB59"/>
                </a:solidFill>
                <a:latin typeface="芫荽 0.92" pitchFamily="2" charset="-120"/>
                <a:ea typeface="芫荽 0.92" pitchFamily="2" charset="-120"/>
                <a:cs typeface="芫荽 0.92" pitchFamily="2" charset="-120"/>
              </a:rPr>
              <a:t>t</a:t>
            </a:r>
            <a:r>
              <a:rPr lang="en-US" altLang="zh-TW" b="1" dirty="0">
                <a:solidFill>
                  <a:srgbClr val="9BBB59"/>
                </a:solidFill>
                <a:latin typeface="芫荽 0.92" pitchFamily="2" charset="-120"/>
                <a:ea typeface="芫荽 0.92" pitchFamily="2" charset="-120"/>
                <a:cs typeface="芫荽 0.92" pitchFamily="2" charset="-120"/>
              </a:rPr>
              <a:t>)</a:t>
            </a:r>
            <a:endParaRPr lang="zh-TW" altLang="en-US" b="1" dirty="0">
              <a:solidFill>
                <a:srgbClr val="9BBB59"/>
              </a:solidFill>
            </a:endParaRPr>
          </a:p>
        </p:txBody>
      </p:sp>
      <p:graphicFrame>
        <p:nvGraphicFramePr>
          <p:cNvPr id="109" name="表格 108">
            <a:extLst>
              <a:ext uri="{FF2B5EF4-FFF2-40B4-BE49-F238E27FC236}">
                <a16:creationId xmlns:a16="http://schemas.microsoft.com/office/drawing/2014/main" id="{CB71B43A-9DBE-45F2-B202-7B00BFD4EF32}"/>
              </a:ext>
            </a:extLst>
          </p:cNvPr>
          <p:cNvGraphicFramePr>
            <a:graphicFrameLocks noGrp="1"/>
          </p:cNvGraphicFramePr>
          <p:nvPr>
            <p:extLst>
              <p:ext uri="{D42A27DB-BD31-4B8C-83A1-F6EECF244321}">
                <p14:modId xmlns:p14="http://schemas.microsoft.com/office/powerpoint/2010/main" val="2240899497"/>
              </p:ext>
            </p:extLst>
          </p:nvPr>
        </p:nvGraphicFramePr>
        <p:xfrm>
          <a:off x="3472856" y="3074633"/>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AlternateContent xmlns:mc="http://schemas.openxmlformats.org/markup-compatibility/2006" xmlns:a14="http://schemas.microsoft.com/office/drawing/2010/main">
        <mc:Choice Requires="a14">
          <p:graphicFrame>
            <p:nvGraphicFramePr>
              <p:cNvPr id="110" name="表格 109">
                <a:extLst>
                  <a:ext uri="{FF2B5EF4-FFF2-40B4-BE49-F238E27FC236}">
                    <a16:creationId xmlns:a16="http://schemas.microsoft.com/office/drawing/2014/main" id="{3A6D0E0D-C00A-46E1-AB05-A6CBF070E2DE}"/>
                  </a:ext>
                </a:extLst>
              </p:cNvPr>
              <p:cNvGraphicFramePr>
                <a:graphicFrameLocks noGrp="1"/>
              </p:cNvGraphicFramePr>
              <p:nvPr>
                <p:extLst>
                  <p:ext uri="{D42A27DB-BD31-4B8C-83A1-F6EECF244321}">
                    <p14:modId xmlns:p14="http://schemas.microsoft.com/office/powerpoint/2010/main" val="1360312167"/>
                  </p:ext>
                </p:extLst>
              </p:nvPr>
            </p:nvGraphicFramePr>
            <p:xfrm>
              <a:off x="3875286" y="2941597"/>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54279123"/>
                        </a:ext>
                      </a:extLst>
                    </a:gridCol>
                  </a:tblGrid>
                  <a:tr h="288000">
                    <a:tc>
                      <a:txBody>
                        <a:bodyPr/>
                        <a:lstStyle/>
                        <a:p>
                          <a:pPr algn="ctr"/>
                          <a14:m>
                            <m:oMathPara xmlns:m="http://schemas.openxmlformats.org/officeDocument/2006/math">
                              <m:oMathParaPr>
                                <m:jc m:val="center"/>
                              </m:oMathParaPr>
                              <m:oMath xmlns:m="http://schemas.openxmlformats.org/officeDocument/2006/math">
                                <m:sSub>
                                  <m:sSubPr>
                                    <m:ctrlPr>
                                      <a:rPr lang="zh-TW" altLang="en-US" sz="1500" b="1" i="1" smtClean="0">
                                        <a:solidFill>
                                          <a:srgbClr val="9BBB59"/>
                                        </a:solidFill>
                                        <a:latin typeface="Cambria Math" panose="02040503050406030204" pitchFamily="18" charset="0"/>
                                      </a:rPr>
                                    </m:ctrlPr>
                                  </m:sSubPr>
                                  <m:e>
                                    <m:r>
                                      <a:rPr lang="en-US" altLang="zh-TW" sz="1500" b="1" i="0" smtClean="0">
                                        <a:solidFill>
                                          <a:srgbClr val="9BBB59"/>
                                        </a:solidFill>
                                        <a:latin typeface="Cambria Math" panose="02040503050406030204" pitchFamily="18" charset="0"/>
                                      </a:rPr>
                                      <m:t>  </m:t>
                                    </m:r>
                                    <m:r>
                                      <a:rPr lang="zh-TW" altLang="en-US" sz="1500" b="1" i="0" smtClean="0">
                                        <a:solidFill>
                                          <a:srgbClr val="9BBB59"/>
                                        </a:solidFill>
                                        <a:latin typeface="Cambria Math" panose="02040503050406030204" pitchFamily="18" charset="0"/>
                                      </a:rPr>
                                      <m:t>𝐈</m:t>
                                    </m:r>
                                  </m:e>
                                  <m:sub>
                                    <m:r>
                                      <a:rPr lang="en-US" altLang="zh-TW" sz="1500" b="1" i="0" smtClean="0">
                                        <a:solidFill>
                                          <a:srgbClr val="9BBB59"/>
                                        </a:solidFill>
                                        <a:latin typeface="Cambria Math" panose="02040503050406030204" pitchFamily="18" charset="0"/>
                                      </a:rPr>
                                      <m:t>𝐳</m:t>
                                    </m:r>
                                  </m:sub>
                                </m:sSub>
                              </m:oMath>
                            </m:oMathPara>
                          </a14:m>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Choice>
        <mc:Fallback xmlns="">
          <p:graphicFrame>
            <p:nvGraphicFramePr>
              <p:cNvPr id="110" name="表格 109">
                <a:extLst>
                  <a:ext uri="{FF2B5EF4-FFF2-40B4-BE49-F238E27FC236}">
                    <a16:creationId xmlns:a16="http://schemas.microsoft.com/office/drawing/2014/main" id="{3A6D0E0D-C00A-46E1-AB05-A6CBF070E2DE}"/>
                  </a:ext>
                </a:extLst>
              </p:cNvPr>
              <p:cNvGraphicFramePr>
                <a:graphicFrameLocks noGrp="1"/>
              </p:cNvGraphicFramePr>
              <p:nvPr>
                <p:extLst>
                  <p:ext uri="{D42A27DB-BD31-4B8C-83A1-F6EECF244321}">
                    <p14:modId xmlns:p14="http://schemas.microsoft.com/office/powerpoint/2010/main" val="1360312167"/>
                  </p:ext>
                </p:extLst>
              </p:nvPr>
            </p:nvGraphicFramePr>
            <p:xfrm>
              <a:off x="3875286" y="2941597"/>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54279123"/>
                        </a:ext>
                      </a:extLst>
                    </a:gridCol>
                  </a:tblGrid>
                  <a:tr h="288000">
                    <a:tc>
                      <a:txBody>
                        <a:bodyPr/>
                        <a:lstStyle/>
                        <a:p>
                          <a:endParaRPr lang="zh-TW"/>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blipFill>
                          <a:blip r:embed="rId3"/>
                          <a:stretch>
                            <a:fillRect l="-4167" t="-4167" r="-10417" b="-10417"/>
                          </a:stretch>
                        </a:blipFill>
                      </a:tcPr>
                    </a:tc>
                    <a:extLst>
                      <a:ext uri="{0D108BD9-81ED-4DB2-BD59-A6C34878D82A}">
                        <a16:rowId xmlns:a16="http://schemas.microsoft.com/office/drawing/2014/main" val="3615740475"/>
                      </a:ext>
                    </a:extLst>
                  </a:tr>
                </a:tbl>
              </a:graphicData>
            </a:graphic>
          </p:graphicFrame>
        </mc:Fallback>
      </mc:AlternateContent>
      <p:graphicFrame>
        <p:nvGraphicFramePr>
          <p:cNvPr id="111" name="表格 110">
            <a:extLst>
              <a:ext uri="{FF2B5EF4-FFF2-40B4-BE49-F238E27FC236}">
                <a16:creationId xmlns:a16="http://schemas.microsoft.com/office/drawing/2014/main" id="{1AAF57D4-42C5-4502-A9DE-2523F5B88F74}"/>
              </a:ext>
            </a:extLst>
          </p:cNvPr>
          <p:cNvGraphicFramePr>
            <a:graphicFrameLocks noGrp="1"/>
          </p:cNvGraphicFramePr>
          <p:nvPr>
            <p:extLst>
              <p:ext uri="{D42A27DB-BD31-4B8C-83A1-F6EECF244321}">
                <p14:modId xmlns:p14="http://schemas.microsoft.com/office/powerpoint/2010/main" val="3206991371"/>
              </p:ext>
            </p:extLst>
          </p:nvPr>
        </p:nvGraphicFramePr>
        <p:xfrm>
          <a:off x="4263425" y="2754793"/>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graphicFrame>
        <p:nvGraphicFramePr>
          <p:cNvPr id="112" name="表格 111">
            <a:extLst>
              <a:ext uri="{FF2B5EF4-FFF2-40B4-BE49-F238E27FC236}">
                <a16:creationId xmlns:a16="http://schemas.microsoft.com/office/drawing/2014/main" id="{E621B13B-8979-47BD-A1DA-6F9F4A60004B}"/>
              </a:ext>
            </a:extLst>
          </p:cNvPr>
          <p:cNvGraphicFramePr>
            <a:graphicFrameLocks noGrp="1"/>
          </p:cNvGraphicFramePr>
          <p:nvPr>
            <p:extLst>
              <p:ext uri="{D42A27DB-BD31-4B8C-83A1-F6EECF244321}">
                <p14:modId xmlns:p14="http://schemas.microsoft.com/office/powerpoint/2010/main" val="511625648"/>
              </p:ext>
            </p:extLst>
          </p:nvPr>
        </p:nvGraphicFramePr>
        <p:xfrm>
          <a:off x="4677611" y="2595337"/>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cxnSp>
        <p:nvCxnSpPr>
          <p:cNvPr id="10" name="直線接點 9">
            <a:extLst>
              <a:ext uri="{FF2B5EF4-FFF2-40B4-BE49-F238E27FC236}">
                <a16:creationId xmlns:a16="http://schemas.microsoft.com/office/drawing/2014/main" id="{D6ACB1C8-5D61-431E-A10D-7983A4FCA901}"/>
              </a:ext>
            </a:extLst>
          </p:cNvPr>
          <p:cNvCxnSpPr>
            <a:cxnSpLocks/>
          </p:cNvCxnSpPr>
          <p:nvPr/>
        </p:nvCxnSpPr>
        <p:spPr>
          <a:xfrm flipV="1">
            <a:off x="3110734" y="2883337"/>
            <a:ext cx="1562553" cy="66289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DC4BBAA4-04AD-493E-9458-751A73F9FF17}"/>
              </a:ext>
            </a:extLst>
          </p:cNvPr>
          <p:cNvCxnSpPr>
            <a:cxnSpLocks/>
          </p:cNvCxnSpPr>
          <p:nvPr/>
        </p:nvCxnSpPr>
        <p:spPr>
          <a:xfrm flipV="1">
            <a:off x="3107066" y="2597238"/>
            <a:ext cx="1562553" cy="66289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FBB93DED-4916-410F-831A-BC3CCA90798A}"/>
              </a:ext>
            </a:extLst>
          </p:cNvPr>
          <p:cNvCxnSpPr>
            <a:cxnSpLocks/>
          </p:cNvCxnSpPr>
          <p:nvPr/>
        </p:nvCxnSpPr>
        <p:spPr>
          <a:xfrm flipV="1">
            <a:off x="3398734" y="2883336"/>
            <a:ext cx="1562553" cy="66289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pic>
        <p:nvPicPr>
          <p:cNvPr id="12" name="圖片 11">
            <a:extLst>
              <a:ext uri="{FF2B5EF4-FFF2-40B4-BE49-F238E27FC236}">
                <a16:creationId xmlns:a16="http://schemas.microsoft.com/office/drawing/2014/main" id="{206D042A-26EA-420F-B968-88BDC357BE92}"/>
              </a:ext>
            </a:extLst>
          </p:cNvPr>
          <p:cNvPicPr>
            <a:picLocks noChangeAspect="1"/>
          </p:cNvPicPr>
          <p:nvPr/>
        </p:nvPicPr>
        <p:blipFill>
          <a:blip r:embed="rId4"/>
          <a:stretch>
            <a:fillRect/>
          </a:stretch>
        </p:blipFill>
        <p:spPr>
          <a:xfrm>
            <a:off x="150041" y="3964993"/>
            <a:ext cx="2879999" cy="2425868"/>
          </a:xfrm>
          <a:prstGeom prst="rect">
            <a:avLst/>
          </a:prstGeom>
          <a:effectLst>
            <a:outerShdw blurRad="50800" dist="38100" dir="2700000" algn="tl" rotWithShape="0">
              <a:prstClr val="black">
                <a:alpha val="40000"/>
              </a:prstClr>
            </a:outerShdw>
          </a:effectLst>
        </p:spPr>
      </p:pic>
      <p:pic>
        <p:nvPicPr>
          <p:cNvPr id="115" name="圖片 114">
            <a:extLst>
              <a:ext uri="{FF2B5EF4-FFF2-40B4-BE49-F238E27FC236}">
                <a16:creationId xmlns:a16="http://schemas.microsoft.com/office/drawing/2014/main" id="{314999F1-5B6A-43B1-A083-884A3BBBC672}"/>
              </a:ext>
            </a:extLst>
          </p:cNvPr>
          <p:cNvPicPr>
            <a:picLocks noChangeAspect="1"/>
          </p:cNvPicPr>
          <p:nvPr/>
        </p:nvPicPr>
        <p:blipFill>
          <a:blip r:embed="rId5"/>
          <a:stretch>
            <a:fillRect/>
          </a:stretch>
        </p:blipFill>
        <p:spPr>
          <a:xfrm>
            <a:off x="155893" y="3695368"/>
            <a:ext cx="2756106" cy="1665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80127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par>
                                <p:cTn id="17" presetID="10" presetClass="entr" presetSubtype="0" fill="hold" nodeType="with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3.</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gradient_weight_y</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gradient_weight_y</a:t>
            </a:r>
            <a:endParaRPr lang="zh-TW" altLang="en-US" b="1" dirty="0">
              <a:solidFill>
                <a:srgbClr val="FF0000"/>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88" name="!!Frame2_table">
            <a:extLst>
              <a:ext uri="{FF2B5EF4-FFF2-40B4-BE49-F238E27FC236}">
                <a16:creationId xmlns:a16="http://schemas.microsoft.com/office/drawing/2014/main" id="{821BC4A5-9625-4D2C-857F-70FA43CF240F}"/>
              </a:ext>
            </a:extLst>
          </p:cNvPr>
          <p:cNvGraphicFramePr>
            <a:graphicFrameLocks noGrp="1"/>
          </p:cNvGraphicFramePr>
          <p:nvPr>
            <p:extLst>
              <p:ext uri="{D42A27DB-BD31-4B8C-83A1-F6EECF244321}">
                <p14:modId xmlns:p14="http://schemas.microsoft.com/office/powerpoint/2010/main" val="3928562028"/>
              </p:ext>
            </p:extLst>
          </p:nvPr>
        </p:nvGraphicFramePr>
        <p:xfrm>
          <a:off x="4605852" y="2834816"/>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196286345"/>
                  </a:ext>
                </a:extLst>
              </a:tr>
            </a:tbl>
          </a:graphicData>
        </a:graphic>
      </p:graphicFrame>
      <p:graphicFrame>
        <p:nvGraphicFramePr>
          <p:cNvPr id="90" name="表格 89">
            <a:extLst>
              <a:ext uri="{FF2B5EF4-FFF2-40B4-BE49-F238E27FC236}">
                <a16:creationId xmlns:a16="http://schemas.microsoft.com/office/drawing/2014/main" id="{B89E93C4-2F7D-406B-B233-E217C247B170}"/>
              </a:ext>
            </a:extLst>
          </p:cNvPr>
          <p:cNvGraphicFramePr>
            <a:graphicFrameLocks noGrp="1"/>
          </p:cNvGraphicFramePr>
          <p:nvPr>
            <p:extLst>
              <p:ext uri="{D42A27DB-BD31-4B8C-83A1-F6EECF244321}">
                <p14:modId xmlns:p14="http://schemas.microsoft.com/office/powerpoint/2010/main" val="1266510537"/>
              </p:ext>
            </p:extLst>
          </p:nvPr>
        </p:nvGraphicFramePr>
        <p:xfrm>
          <a:off x="4605851" y="2840776"/>
          <a:ext cx="288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873620894"/>
                  </a:ext>
                </a:extLst>
              </a:tr>
              <a:tr h="288000">
                <a:tc>
                  <a:txBody>
                    <a:bodyPr/>
                    <a:lstStyle/>
                    <a:p>
                      <a:pPr algn="ctr"/>
                      <a:r>
                        <a:rPr lang="en-US" altLang="zh-TW" sz="1000" b="1" dirty="0">
                          <a:solidFill>
                            <a:srgbClr val="F79646"/>
                          </a:solidFill>
                        </a:rPr>
                        <a:t>out</a:t>
                      </a:r>
                      <a:endParaRPr lang="zh-TW" altLang="en-US" sz="10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095560018"/>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380204379"/>
                  </a:ext>
                </a:extLst>
              </a:tr>
            </a:tbl>
          </a:graphicData>
        </a:graphic>
      </p:graphicFrame>
      <p:sp>
        <p:nvSpPr>
          <p:cNvPr id="93" name="!!Frame 2">
            <a:extLst>
              <a:ext uri="{FF2B5EF4-FFF2-40B4-BE49-F238E27FC236}">
                <a16:creationId xmlns:a16="http://schemas.microsoft.com/office/drawing/2014/main" id="{7542A083-F635-4229-A6A9-E6DB14F26C1A}"/>
              </a:ext>
            </a:extLst>
          </p:cNvPr>
          <p:cNvSpPr txBox="1"/>
          <p:nvPr/>
        </p:nvSpPr>
        <p:spPr>
          <a:xfrm>
            <a:off x="4067523" y="5753722"/>
            <a:ext cx="4147289" cy="369332"/>
          </a:xfrm>
          <a:prstGeom prst="rect">
            <a:avLst/>
          </a:prstGeom>
          <a:noFill/>
        </p:spPr>
        <p:txBody>
          <a:bodyPr wrap="none" rtlCol="0">
            <a:spAutoFit/>
          </a:bodyPr>
          <a:lstStyle/>
          <a:p>
            <a:pPr algn="ctr"/>
            <a:r>
              <a:rPr lang="en-US" altLang="zh-TW" b="1" dirty="0" err="1">
                <a:solidFill>
                  <a:srgbClr val="7030A0"/>
                </a:solidFill>
              </a:rPr>
              <a:t>gradient_x</a:t>
            </a:r>
            <a:r>
              <a:rPr lang="zh-TW" altLang="en-US" b="1" dirty="0">
                <a:solidFill>
                  <a:srgbClr val="7030A0"/>
                </a:solidFill>
              </a:rPr>
              <a:t> </a:t>
            </a:r>
            <a:r>
              <a:rPr lang="en-US" altLang="zh-TW" b="1" dirty="0">
                <a:solidFill>
                  <a:srgbClr val="7030A0"/>
                </a:solidFill>
              </a:rPr>
              <a:t>/ </a:t>
            </a:r>
            <a:r>
              <a:rPr lang="en-US" altLang="zh-TW" b="1" dirty="0" err="1">
                <a:solidFill>
                  <a:srgbClr val="7030A0"/>
                </a:solidFill>
              </a:rPr>
              <a:t>gradient_y</a:t>
            </a:r>
            <a:r>
              <a:rPr lang="zh-TW" altLang="en-US" b="1" dirty="0">
                <a:solidFill>
                  <a:srgbClr val="7030A0"/>
                </a:solidFill>
              </a:rPr>
              <a:t> </a:t>
            </a:r>
            <a:r>
              <a:rPr lang="en-US" altLang="zh-TW" b="1" dirty="0">
                <a:solidFill>
                  <a:srgbClr val="7030A0"/>
                </a:solidFill>
              </a:rPr>
              <a:t>/</a:t>
            </a:r>
            <a:r>
              <a:rPr lang="zh-TW" altLang="en-US" b="1" dirty="0">
                <a:solidFill>
                  <a:srgbClr val="7030A0"/>
                </a:solidFill>
              </a:rPr>
              <a:t> </a:t>
            </a:r>
            <a:r>
              <a:rPr lang="en-US" altLang="zh-TW" b="1" dirty="0" err="1">
                <a:solidFill>
                  <a:srgbClr val="7030A0"/>
                </a:solidFill>
              </a:rPr>
              <a:t>gradient_t</a:t>
            </a:r>
            <a:endParaRPr lang="zh-TW" altLang="en-US" b="1" dirty="0">
              <a:solidFill>
                <a:srgbClr val="7030A0"/>
              </a:solidFill>
            </a:endParaRPr>
          </a:p>
        </p:txBody>
      </p:sp>
      <p:pic>
        <p:nvPicPr>
          <p:cNvPr id="4" name="圖片 3">
            <a:extLst>
              <a:ext uri="{FF2B5EF4-FFF2-40B4-BE49-F238E27FC236}">
                <a16:creationId xmlns:a16="http://schemas.microsoft.com/office/drawing/2014/main" id="{B5DA3DD7-8BE0-4E66-B67C-8DBACA6E7842}"/>
              </a:ext>
            </a:extLst>
          </p:cNvPr>
          <p:cNvPicPr>
            <a:picLocks noChangeAspect="1"/>
          </p:cNvPicPr>
          <p:nvPr/>
        </p:nvPicPr>
        <p:blipFill>
          <a:blip r:embed="rId3"/>
          <a:stretch>
            <a:fillRect/>
          </a:stretch>
        </p:blipFill>
        <p:spPr>
          <a:xfrm>
            <a:off x="556521" y="2666897"/>
            <a:ext cx="3531241" cy="3998513"/>
          </a:xfrm>
          <a:prstGeom prst="rect">
            <a:avLst/>
          </a:prstGeom>
          <a:effectLst>
            <a:outerShdw blurRad="50800" dist="38100" dir="2700000" algn="tl" rotWithShape="0">
              <a:prstClr val="black">
                <a:alpha val="40000"/>
              </a:prstClr>
            </a:outerShdw>
          </a:effectLst>
        </p:spPr>
      </p:pic>
      <p:pic>
        <p:nvPicPr>
          <p:cNvPr id="5" name="圖片 4">
            <a:extLst>
              <a:ext uri="{FF2B5EF4-FFF2-40B4-BE49-F238E27FC236}">
                <a16:creationId xmlns:a16="http://schemas.microsoft.com/office/drawing/2014/main" id="{3CAFC068-D437-4E37-B720-457F6E86AC39}"/>
              </a:ext>
            </a:extLst>
          </p:cNvPr>
          <p:cNvPicPr>
            <a:picLocks noChangeAspect="1"/>
          </p:cNvPicPr>
          <p:nvPr/>
        </p:nvPicPr>
        <p:blipFill>
          <a:blip r:embed="rId4"/>
          <a:stretch>
            <a:fillRect/>
          </a:stretch>
        </p:blipFill>
        <p:spPr>
          <a:xfrm>
            <a:off x="543276" y="2307837"/>
            <a:ext cx="6325483" cy="200053"/>
          </a:xfrm>
          <a:prstGeom prst="rect">
            <a:avLst/>
          </a:prstGeom>
          <a:effectLst>
            <a:outerShdw blurRad="50800" dist="38100" dir="2700000" algn="tl" rotWithShape="0">
              <a:prstClr val="black">
                <a:alpha val="40000"/>
              </a:prstClr>
            </a:outerShdw>
          </a:effectLst>
        </p:spPr>
      </p:pic>
      <p:sp>
        <p:nvSpPr>
          <p:cNvPr id="48" name="矩形 47">
            <a:extLst>
              <a:ext uri="{FF2B5EF4-FFF2-40B4-BE49-F238E27FC236}">
                <a16:creationId xmlns:a16="http://schemas.microsoft.com/office/drawing/2014/main" id="{7B0D2B5A-9CCE-48A9-808C-9AC6F7B145FE}"/>
              </a:ext>
            </a:extLst>
          </p:cNvPr>
          <p:cNvSpPr/>
          <p:nvPr/>
        </p:nvSpPr>
        <p:spPr>
          <a:xfrm>
            <a:off x="4230131" y="2480849"/>
            <a:ext cx="2227276" cy="369332"/>
          </a:xfrm>
          <a:prstGeom prst="rect">
            <a:avLst/>
          </a:prstGeom>
        </p:spPr>
        <p:txBody>
          <a:bodyPr wrap="none">
            <a:spAutoFit/>
          </a:bodyPr>
          <a:lstStyle/>
          <a:p>
            <a:r>
              <a:rPr lang="en-US" altLang="zh-TW" b="1" dirty="0" err="1">
                <a:solidFill>
                  <a:srgbClr val="F79646"/>
                </a:solidFill>
                <a:latin typeface="芫荽 0.92" pitchFamily="2" charset="-120"/>
                <a:ea typeface="芫荽 0.92" pitchFamily="2" charset="-120"/>
                <a:cs typeface="芫荽 0.92" pitchFamily="2" charset="-120"/>
              </a:rPr>
              <a:t>gradient_weight_y</a:t>
            </a:r>
            <a:endParaRPr lang="zh-TW" altLang="en-US" b="1" dirty="0">
              <a:solidFill>
                <a:srgbClr val="F79646"/>
              </a:solidFill>
            </a:endParaRPr>
          </a:p>
        </p:txBody>
      </p:sp>
    </p:spTree>
    <p:extLst>
      <p:ext uri="{BB962C8B-B14F-4D97-AF65-F5344CB8AC3E}">
        <p14:creationId xmlns:p14="http://schemas.microsoft.com/office/powerpoint/2010/main" val="48360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4.</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gradient_weight_x</a:t>
            </a:r>
            <a:endParaRPr lang="zh-TW" altLang="en-US" b="1" dirty="0">
              <a:solidFill>
                <a:srgbClr val="FF0000"/>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88" name="!!Frame2_table">
            <a:extLst>
              <a:ext uri="{FF2B5EF4-FFF2-40B4-BE49-F238E27FC236}">
                <a16:creationId xmlns:a16="http://schemas.microsoft.com/office/drawing/2014/main" id="{821BC4A5-9625-4D2C-857F-70FA43CF240F}"/>
              </a:ext>
            </a:extLst>
          </p:cNvPr>
          <p:cNvGraphicFramePr>
            <a:graphicFrameLocks noGrp="1"/>
          </p:cNvGraphicFramePr>
          <p:nvPr/>
        </p:nvGraphicFramePr>
        <p:xfrm>
          <a:off x="4605852" y="2834816"/>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196286345"/>
                  </a:ext>
                </a:extLst>
              </a:tr>
            </a:tbl>
          </a:graphicData>
        </a:graphic>
      </p:graphicFrame>
      <p:sp>
        <p:nvSpPr>
          <p:cNvPr id="93" name="!!Frame 2">
            <a:extLst>
              <a:ext uri="{FF2B5EF4-FFF2-40B4-BE49-F238E27FC236}">
                <a16:creationId xmlns:a16="http://schemas.microsoft.com/office/drawing/2014/main" id="{7542A083-F635-4229-A6A9-E6DB14F26C1A}"/>
              </a:ext>
            </a:extLst>
          </p:cNvPr>
          <p:cNvSpPr txBox="1"/>
          <p:nvPr/>
        </p:nvSpPr>
        <p:spPr>
          <a:xfrm>
            <a:off x="4029053" y="5753722"/>
            <a:ext cx="4224234" cy="369332"/>
          </a:xfrm>
          <a:prstGeom prst="rect">
            <a:avLst/>
          </a:prstGeom>
          <a:noFill/>
        </p:spPr>
        <p:txBody>
          <a:bodyPr wrap="none" rtlCol="0">
            <a:spAutoFit/>
          </a:bodyPr>
          <a:lstStyle/>
          <a:p>
            <a:pPr algn="ctr"/>
            <a:r>
              <a:rPr lang="en-US" altLang="zh-TW" b="1" dirty="0" err="1">
                <a:solidFill>
                  <a:srgbClr val="7030A0"/>
                </a:solidFill>
              </a:rPr>
              <a:t>y_filtered.x</a:t>
            </a:r>
            <a:r>
              <a:rPr lang="en-US" altLang="zh-TW" b="1" dirty="0">
                <a:solidFill>
                  <a:srgbClr val="7030A0"/>
                </a:solidFill>
              </a:rPr>
              <a:t> / </a:t>
            </a:r>
            <a:r>
              <a:rPr lang="en-US" altLang="zh-TW" b="1" dirty="0" err="1">
                <a:solidFill>
                  <a:srgbClr val="7030A0"/>
                </a:solidFill>
              </a:rPr>
              <a:t>y_filtered.y</a:t>
            </a:r>
            <a:r>
              <a:rPr lang="en-US" altLang="zh-TW" b="1" dirty="0">
                <a:solidFill>
                  <a:srgbClr val="7030A0"/>
                </a:solidFill>
              </a:rPr>
              <a:t> / </a:t>
            </a:r>
            <a:r>
              <a:rPr lang="en-US" altLang="zh-TW" b="1" dirty="0" err="1">
                <a:solidFill>
                  <a:srgbClr val="7030A0"/>
                </a:solidFill>
              </a:rPr>
              <a:t>y_filtered.z</a:t>
            </a:r>
            <a:endParaRPr lang="zh-TW" altLang="en-US" b="1" dirty="0">
              <a:solidFill>
                <a:srgbClr val="7030A0"/>
              </a:solidFill>
            </a:endParaRPr>
          </a:p>
        </p:txBody>
      </p:sp>
      <p:pic>
        <p:nvPicPr>
          <p:cNvPr id="5" name="圖片 4">
            <a:extLst>
              <a:ext uri="{FF2B5EF4-FFF2-40B4-BE49-F238E27FC236}">
                <a16:creationId xmlns:a16="http://schemas.microsoft.com/office/drawing/2014/main" id="{3CAFC068-D437-4E37-B720-457F6E86AC39}"/>
              </a:ext>
            </a:extLst>
          </p:cNvPr>
          <p:cNvPicPr>
            <a:picLocks noChangeAspect="1"/>
          </p:cNvPicPr>
          <p:nvPr/>
        </p:nvPicPr>
        <p:blipFill>
          <a:blip r:embed="rId3"/>
          <a:stretch>
            <a:fillRect/>
          </a:stretch>
        </p:blipFill>
        <p:spPr>
          <a:xfrm>
            <a:off x="443365" y="2307837"/>
            <a:ext cx="6325483" cy="200053"/>
          </a:xfrm>
          <a:prstGeom prst="rect">
            <a:avLst/>
          </a:prstGeom>
          <a:effectLst>
            <a:outerShdw blurRad="50800" dist="38100" dir="2700000" algn="tl" rotWithShape="0">
              <a:prstClr val="black">
                <a:alpha val="40000"/>
              </a:prstClr>
            </a:outerShdw>
          </a:effectLst>
        </p:spPr>
      </p:pic>
      <p:graphicFrame>
        <p:nvGraphicFramePr>
          <p:cNvPr id="48" name="表格 47">
            <a:extLst>
              <a:ext uri="{FF2B5EF4-FFF2-40B4-BE49-F238E27FC236}">
                <a16:creationId xmlns:a16="http://schemas.microsoft.com/office/drawing/2014/main" id="{0B38BAC5-E8C9-40F5-978D-CF1D7598124A}"/>
              </a:ext>
            </a:extLst>
          </p:cNvPr>
          <p:cNvGraphicFramePr>
            <a:graphicFrameLocks noGrp="1"/>
          </p:cNvGraphicFramePr>
          <p:nvPr>
            <p:extLst>
              <p:ext uri="{D42A27DB-BD31-4B8C-83A1-F6EECF244321}">
                <p14:modId xmlns:p14="http://schemas.microsoft.com/office/powerpoint/2010/main" val="1958429412"/>
              </p:ext>
            </p:extLst>
          </p:nvPr>
        </p:nvGraphicFramePr>
        <p:xfrm>
          <a:off x="4605852" y="2831076"/>
          <a:ext cx="2026178" cy="288000"/>
        </p:xfrm>
        <a:graphic>
          <a:graphicData uri="http://schemas.openxmlformats.org/drawingml/2006/table">
            <a:tbl>
              <a:tblPr firstRow="1" bandRow="1">
                <a:tableStyleId>{5940675A-B579-460E-94D1-54222C63F5DA}</a:tableStyleId>
              </a:tblPr>
              <a:tblGrid>
                <a:gridCol w="289454">
                  <a:extLst>
                    <a:ext uri="{9D8B030D-6E8A-4147-A177-3AD203B41FA5}">
                      <a16:colId xmlns:a16="http://schemas.microsoft.com/office/drawing/2014/main" val="1661475031"/>
                    </a:ext>
                  </a:extLst>
                </a:gridCol>
                <a:gridCol w="289454">
                  <a:extLst>
                    <a:ext uri="{9D8B030D-6E8A-4147-A177-3AD203B41FA5}">
                      <a16:colId xmlns:a16="http://schemas.microsoft.com/office/drawing/2014/main" val="3204210975"/>
                    </a:ext>
                  </a:extLst>
                </a:gridCol>
                <a:gridCol w="289454">
                  <a:extLst>
                    <a:ext uri="{9D8B030D-6E8A-4147-A177-3AD203B41FA5}">
                      <a16:colId xmlns:a16="http://schemas.microsoft.com/office/drawing/2014/main" val="2454279123"/>
                    </a:ext>
                  </a:extLst>
                </a:gridCol>
                <a:gridCol w="289454">
                  <a:extLst>
                    <a:ext uri="{9D8B030D-6E8A-4147-A177-3AD203B41FA5}">
                      <a16:colId xmlns:a16="http://schemas.microsoft.com/office/drawing/2014/main" val="285264765"/>
                    </a:ext>
                  </a:extLst>
                </a:gridCol>
                <a:gridCol w="289454">
                  <a:extLst>
                    <a:ext uri="{9D8B030D-6E8A-4147-A177-3AD203B41FA5}">
                      <a16:colId xmlns:a16="http://schemas.microsoft.com/office/drawing/2014/main" val="4244680331"/>
                    </a:ext>
                  </a:extLst>
                </a:gridCol>
                <a:gridCol w="289454">
                  <a:extLst>
                    <a:ext uri="{9D8B030D-6E8A-4147-A177-3AD203B41FA5}">
                      <a16:colId xmlns:a16="http://schemas.microsoft.com/office/drawing/2014/main" val="2732050987"/>
                    </a:ext>
                  </a:extLst>
                </a:gridCol>
                <a:gridCol w="289454">
                  <a:extLst>
                    <a:ext uri="{9D8B030D-6E8A-4147-A177-3AD203B41FA5}">
                      <a16:colId xmlns:a16="http://schemas.microsoft.com/office/drawing/2014/main" val="2571604172"/>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r>
                        <a:rPr lang="en-US" altLang="zh-TW" sz="1000" b="1" dirty="0">
                          <a:solidFill>
                            <a:srgbClr val="9BBB59"/>
                          </a:solidFill>
                        </a:rPr>
                        <a:t>out</a:t>
                      </a:r>
                      <a:endParaRPr lang="zh-TW" altLang="en-US" sz="10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pic>
        <p:nvPicPr>
          <p:cNvPr id="6" name="圖片 5">
            <a:extLst>
              <a:ext uri="{FF2B5EF4-FFF2-40B4-BE49-F238E27FC236}">
                <a16:creationId xmlns:a16="http://schemas.microsoft.com/office/drawing/2014/main" id="{3754D38B-8B44-4A37-90AD-DFB63A08FC8B}"/>
              </a:ext>
            </a:extLst>
          </p:cNvPr>
          <p:cNvPicPr>
            <a:picLocks noChangeAspect="1"/>
          </p:cNvPicPr>
          <p:nvPr/>
        </p:nvPicPr>
        <p:blipFill>
          <a:blip r:embed="rId4"/>
          <a:stretch>
            <a:fillRect/>
          </a:stretch>
        </p:blipFill>
        <p:spPr>
          <a:xfrm>
            <a:off x="406024" y="2746643"/>
            <a:ext cx="3623028" cy="377229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0296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4" name="!!main frame">
            <a:extLst>
              <a:ext uri="{FF2B5EF4-FFF2-40B4-BE49-F238E27FC236}">
                <a16:creationId xmlns:a16="http://schemas.microsoft.com/office/drawing/2014/main" id="{62E38E7A-FD50-4172-B90F-EDA9248C1EAD}"/>
              </a:ext>
            </a:extLst>
          </p:cNvPr>
          <p:cNvPicPr>
            <a:picLocks noChangeAspect="1"/>
          </p:cNvPicPr>
          <p:nvPr/>
        </p:nvPicPr>
        <p:blipFill>
          <a:blip r:embed="rId3"/>
          <a:stretch>
            <a:fillRect/>
          </a:stretch>
        </p:blipFill>
        <p:spPr>
          <a:xfrm>
            <a:off x="4603777" y="2831432"/>
            <a:ext cx="2901948" cy="2901948"/>
          </a:xfrm>
          <a:prstGeom prst="rect">
            <a:avLst/>
          </a:prstGeom>
          <a:scene3d>
            <a:camera prst="orthographicFront">
              <a:rot lat="0" lon="6000" rev="0"/>
            </a:camera>
            <a:lightRig rig="threePt" dir="t"/>
          </a:scene3d>
        </p:spPr>
      </p:pic>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4.</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gradient_weight_x</a:t>
            </a:r>
            <a:endParaRPr lang="zh-TW" altLang="en-US" b="1" dirty="0">
              <a:solidFill>
                <a:srgbClr val="FF0000"/>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124">
            <a:extLst>
              <a:ext uri="{FF2B5EF4-FFF2-40B4-BE49-F238E27FC236}">
                <a16:creationId xmlns:a16="http://schemas.microsoft.com/office/drawing/2014/main" id="{7542A083-F635-4229-A6A9-E6DB14F26C1A}"/>
              </a:ext>
            </a:extLst>
          </p:cNvPr>
          <p:cNvSpPr txBox="1"/>
          <p:nvPr/>
        </p:nvSpPr>
        <p:spPr>
          <a:xfrm>
            <a:off x="4029053" y="5753722"/>
            <a:ext cx="4224234" cy="369332"/>
          </a:xfrm>
          <a:prstGeom prst="rect">
            <a:avLst/>
          </a:prstGeom>
          <a:noFill/>
        </p:spPr>
        <p:txBody>
          <a:bodyPr wrap="none" rtlCol="0">
            <a:spAutoFit/>
          </a:bodyPr>
          <a:lstStyle/>
          <a:p>
            <a:pPr algn="ctr"/>
            <a:r>
              <a:rPr lang="en-US" altLang="zh-TW" b="1" dirty="0" err="1">
                <a:solidFill>
                  <a:srgbClr val="7030A0"/>
                </a:solidFill>
              </a:rPr>
              <a:t>y_filtered.x</a:t>
            </a:r>
            <a:r>
              <a:rPr lang="en-US" altLang="zh-TW" b="1" dirty="0">
                <a:solidFill>
                  <a:srgbClr val="7030A0"/>
                </a:solidFill>
              </a:rPr>
              <a:t> / y_filtered.y / y_filtered.t</a:t>
            </a:r>
            <a:endParaRPr lang="zh-TW" altLang="en-US" b="1" dirty="0">
              <a:solidFill>
                <a:srgbClr val="7030A0"/>
              </a:solidFill>
            </a:endParaRPr>
          </a:p>
        </p:txBody>
      </p:sp>
      <p:pic>
        <p:nvPicPr>
          <p:cNvPr id="5" name="圖片 4">
            <a:extLst>
              <a:ext uri="{FF2B5EF4-FFF2-40B4-BE49-F238E27FC236}">
                <a16:creationId xmlns:a16="http://schemas.microsoft.com/office/drawing/2014/main" id="{3CAFC068-D437-4E37-B720-457F6E86AC39}"/>
              </a:ext>
            </a:extLst>
          </p:cNvPr>
          <p:cNvPicPr>
            <a:picLocks noChangeAspect="1"/>
          </p:cNvPicPr>
          <p:nvPr/>
        </p:nvPicPr>
        <p:blipFill>
          <a:blip r:embed="rId4"/>
          <a:stretch>
            <a:fillRect/>
          </a:stretch>
        </p:blipFill>
        <p:spPr>
          <a:xfrm>
            <a:off x="443365" y="2307837"/>
            <a:ext cx="6325483" cy="200053"/>
          </a:xfrm>
          <a:prstGeom prst="rect">
            <a:avLst/>
          </a:prstGeom>
          <a:effectLst>
            <a:outerShdw blurRad="50800" dist="38100" dir="2700000" algn="tl" rotWithShape="0">
              <a:prstClr val="black">
                <a:alpha val="40000"/>
              </a:prstClr>
            </a:outerShdw>
          </a:effectLst>
        </p:spPr>
      </p:pic>
      <p:graphicFrame>
        <p:nvGraphicFramePr>
          <p:cNvPr id="48" name="表格 47">
            <a:extLst>
              <a:ext uri="{FF2B5EF4-FFF2-40B4-BE49-F238E27FC236}">
                <a16:creationId xmlns:a16="http://schemas.microsoft.com/office/drawing/2014/main" id="{0B38BAC5-E8C9-40F5-978D-CF1D7598124A}"/>
              </a:ext>
            </a:extLst>
          </p:cNvPr>
          <p:cNvGraphicFramePr>
            <a:graphicFrameLocks noGrp="1"/>
          </p:cNvGraphicFramePr>
          <p:nvPr>
            <p:extLst>
              <p:ext uri="{D42A27DB-BD31-4B8C-83A1-F6EECF244321}">
                <p14:modId xmlns:p14="http://schemas.microsoft.com/office/powerpoint/2010/main" val="2694206615"/>
              </p:ext>
            </p:extLst>
          </p:nvPr>
        </p:nvGraphicFramePr>
        <p:xfrm>
          <a:off x="4605852" y="2831076"/>
          <a:ext cx="2026178" cy="288000"/>
        </p:xfrm>
        <a:graphic>
          <a:graphicData uri="http://schemas.openxmlformats.org/drawingml/2006/table">
            <a:tbl>
              <a:tblPr firstRow="1" bandRow="1">
                <a:tableStyleId>{5940675A-B579-460E-94D1-54222C63F5DA}</a:tableStyleId>
              </a:tblPr>
              <a:tblGrid>
                <a:gridCol w="289454">
                  <a:extLst>
                    <a:ext uri="{9D8B030D-6E8A-4147-A177-3AD203B41FA5}">
                      <a16:colId xmlns:a16="http://schemas.microsoft.com/office/drawing/2014/main" val="1661475031"/>
                    </a:ext>
                  </a:extLst>
                </a:gridCol>
                <a:gridCol w="289454">
                  <a:extLst>
                    <a:ext uri="{9D8B030D-6E8A-4147-A177-3AD203B41FA5}">
                      <a16:colId xmlns:a16="http://schemas.microsoft.com/office/drawing/2014/main" val="3204210975"/>
                    </a:ext>
                  </a:extLst>
                </a:gridCol>
                <a:gridCol w="289454">
                  <a:extLst>
                    <a:ext uri="{9D8B030D-6E8A-4147-A177-3AD203B41FA5}">
                      <a16:colId xmlns:a16="http://schemas.microsoft.com/office/drawing/2014/main" val="2454279123"/>
                    </a:ext>
                  </a:extLst>
                </a:gridCol>
                <a:gridCol w="289454">
                  <a:extLst>
                    <a:ext uri="{9D8B030D-6E8A-4147-A177-3AD203B41FA5}">
                      <a16:colId xmlns:a16="http://schemas.microsoft.com/office/drawing/2014/main" val="285264765"/>
                    </a:ext>
                  </a:extLst>
                </a:gridCol>
                <a:gridCol w="289454">
                  <a:extLst>
                    <a:ext uri="{9D8B030D-6E8A-4147-A177-3AD203B41FA5}">
                      <a16:colId xmlns:a16="http://schemas.microsoft.com/office/drawing/2014/main" val="4244680331"/>
                    </a:ext>
                  </a:extLst>
                </a:gridCol>
                <a:gridCol w="289454">
                  <a:extLst>
                    <a:ext uri="{9D8B030D-6E8A-4147-A177-3AD203B41FA5}">
                      <a16:colId xmlns:a16="http://schemas.microsoft.com/office/drawing/2014/main" val="2732050987"/>
                    </a:ext>
                  </a:extLst>
                </a:gridCol>
                <a:gridCol w="289454">
                  <a:extLst>
                    <a:ext uri="{9D8B030D-6E8A-4147-A177-3AD203B41FA5}">
                      <a16:colId xmlns:a16="http://schemas.microsoft.com/office/drawing/2014/main" val="2571604172"/>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r>
                        <a:rPr lang="en-US" altLang="zh-TW" sz="1000" b="1" dirty="0">
                          <a:solidFill>
                            <a:srgbClr val="9BBB59"/>
                          </a:solidFill>
                        </a:rPr>
                        <a:t>out</a:t>
                      </a:r>
                      <a:endParaRPr lang="zh-TW" altLang="en-US" sz="10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pic>
        <p:nvPicPr>
          <p:cNvPr id="6" name="圖片 5">
            <a:extLst>
              <a:ext uri="{FF2B5EF4-FFF2-40B4-BE49-F238E27FC236}">
                <a16:creationId xmlns:a16="http://schemas.microsoft.com/office/drawing/2014/main" id="{3754D38B-8B44-4A37-90AD-DFB63A08FC8B}"/>
              </a:ext>
            </a:extLst>
          </p:cNvPr>
          <p:cNvPicPr>
            <a:picLocks noChangeAspect="1"/>
          </p:cNvPicPr>
          <p:nvPr/>
        </p:nvPicPr>
        <p:blipFill>
          <a:blip r:embed="rId5"/>
          <a:stretch>
            <a:fillRect/>
          </a:stretch>
        </p:blipFill>
        <p:spPr>
          <a:xfrm>
            <a:off x="406024" y="2746643"/>
            <a:ext cx="3623028" cy="3772291"/>
          </a:xfrm>
          <a:prstGeom prst="rect">
            <a:avLst/>
          </a:prstGeom>
          <a:effectLst>
            <a:outerShdw blurRad="50800" dist="38100" dir="2700000" algn="tl" rotWithShape="0">
              <a:prstClr val="black">
                <a:alpha val="40000"/>
              </a:prstClr>
            </a:outerShdw>
          </a:effectLst>
        </p:spPr>
      </p:pic>
      <p:sp>
        <p:nvSpPr>
          <p:cNvPr id="89" name="矩形 88">
            <a:extLst>
              <a:ext uri="{FF2B5EF4-FFF2-40B4-BE49-F238E27FC236}">
                <a16:creationId xmlns:a16="http://schemas.microsoft.com/office/drawing/2014/main" id="{088F8C24-033C-46EA-BD80-0E8998FC9929}"/>
              </a:ext>
            </a:extLst>
          </p:cNvPr>
          <p:cNvSpPr/>
          <p:nvPr/>
        </p:nvSpPr>
        <p:spPr>
          <a:xfrm>
            <a:off x="4497415" y="2470619"/>
            <a:ext cx="2224070"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gradient_weight_x</a:t>
            </a:r>
            <a:endParaRPr lang="zh-TW" altLang="en-US" b="1" dirty="0">
              <a:solidFill>
                <a:srgbClr val="9BBB59"/>
              </a:solidFill>
            </a:endParaRPr>
          </a:p>
        </p:txBody>
      </p:sp>
    </p:spTree>
    <p:extLst>
      <p:ext uri="{BB962C8B-B14F-4D97-AF65-F5344CB8AC3E}">
        <p14:creationId xmlns:p14="http://schemas.microsoft.com/office/powerpoint/2010/main" val="190182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574662"/>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5.</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outer_product</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For every pixel, compute:</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outer_product</a:t>
            </a:r>
            <a:endParaRPr lang="zh-TW" altLang="en-US" b="1" dirty="0">
              <a:solidFill>
                <a:srgbClr val="FF0000"/>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07D5C4D3-2D59-41CD-BED9-A8E7C73A97DE}"/>
                  </a:ext>
                </a:extLst>
              </p:cNvPr>
              <p:cNvSpPr txBox="1"/>
              <p:nvPr/>
            </p:nvSpPr>
            <p:spPr>
              <a:xfrm>
                <a:off x="1770310" y="2834576"/>
                <a:ext cx="1669816" cy="2119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2000" i="1" smtClean="0">
                              <a:latin typeface="Cambria Math" panose="02040503050406030204" pitchFamily="18" charset="0"/>
                            </a:rPr>
                          </m:ctrlPr>
                        </m:dPr>
                        <m:e>
                          <m:m>
                            <m:mPr>
                              <m:plcHide m:val="on"/>
                              <m:mcs>
                                <m:mc>
                                  <m:mcPr>
                                    <m:count m:val="1"/>
                                    <m:mcJc m:val="center"/>
                                  </m:mcPr>
                                </m:mc>
                              </m:mcs>
                              <m:ctrlPr>
                                <a:rPr lang="zh-TW" altLang="en-US" sz="2000" i="1">
                                  <a:latin typeface="Cambria Math" panose="02040503050406030204" pitchFamily="18" charset="0"/>
                                </a:rPr>
                              </m:ctrlPr>
                            </m:mPr>
                            <m:mr>
                              <m:e>
                                <m:r>
                                  <m:rPr>
                                    <m:sty m:val="p"/>
                                  </m:rPr>
                                  <a:rPr lang="en-US" altLang="zh-TW" sz="2000" b="0" i="0" smtClean="0">
                                    <a:latin typeface="Cambria Math" panose="02040503050406030204" pitchFamily="18" charset="0"/>
                                  </a:rPr>
                                  <m:t>out</m:t>
                                </m:r>
                                <m:d>
                                  <m:dPr>
                                    <m:begChr m:val="["/>
                                    <m:endChr m:val="]"/>
                                    <m:ctrlPr>
                                      <a:rPr lang="zh-TW" altLang="en-US" sz="2000" i="1">
                                        <a:latin typeface="Cambria Math" panose="02040503050406030204" pitchFamily="18" charset="0"/>
                                      </a:rPr>
                                    </m:ctrlPr>
                                  </m:dPr>
                                  <m:e>
                                    <m:r>
                                      <a:rPr lang="zh-TW" altLang="en-US" sz="2000" i="0">
                                        <a:latin typeface="Cambria Math" panose="02040503050406030204" pitchFamily="18" charset="0"/>
                                      </a:rPr>
                                      <m:t>0</m:t>
                                    </m:r>
                                  </m:e>
                                </m:d>
                                <m:r>
                                  <a:rPr lang="zh-TW" altLang="en-US" sz="2000" i="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i="0">
                                        <a:solidFill>
                                          <a:srgbClr val="000000"/>
                                        </a:solidFill>
                                        <a:latin typeface="Cambria Math" panose="02040503050406030204" pitchFamily="18" charset="0"/>
                                      </a:rPr>
                                      <m:t>I</m:t>
                                    </m:r>
                                  </m:e>
                                  <m:sub>
                                    <m:r>
                                      <m:rPr>
                                        <m:sty m:val="p"/>
                                      </m:rPr>
                                      <a:rPr lang="zh-TW" altLang="en-US" sz="2000" i="0">
                                        <a:solidFill>
                                          <a:srgbClr val="000000"/>
                                        </a:solidFill>
                                        <a:latin typeface="Cambria Math" panose="02040503050406030204" pitchFamily="18" charset="0"/>
                                      </a:rPr>
                                      <m:t>x</m:t>
                                    </m:r>
                                  </m:sub>
                                </m:sSub>
                                <m:sSub>
                                  <m:sSubPr>
                                    <m:ctrlPr>
                                      <a:rPr lang="zh-TW" altLang="en-US" sz="2000" i="1">
                                        <a:solidFill>
                                          <a:srgbClr val="000000"/>
                                        </a:solidFill>
                                        <a:latin typeface="Cambria Math" panose="02040503050406030204" pitchFamily="18" charset="0"/>
                                      </a:rPr>
                                    </m:ctrlPr>
                                  </m:sSubPr>
                                  <m:e>
                                    <m:r>
                                      <m:rPr>
                                        <m:sty m:val="p"/>
                                      </m:rPr>
                                      <a:rPr lang="zh-TW" altLang="en-US" sz="2000" i="0">
                                        <a:solidFill>
                                          <a:srgbClr val="000000"/>
                                        </a:solidFill>
                                        <a:latin typeface="Cambria Math" panose="02040503050406030204" pitchFamily="18" charset="0"/>
                                      </a:rPr>
                                      <m:t>I</m:t>
                                    </m:r>
                                  </m:e>
                                  <m:sub>
                                    <m:r>
                                      <m:rPr>
                                        <m:sty m:val="p"/>
                                      </m:rPr>
                                      <a:rPr lang="zh-TW" altLang="en-US" sz="2000" i="0">
                                        <a:solidFill>
                                          <a:srgbClr val="000000"/>
                                        </a:solidFill>
                                        <a:latin typeface="Cambria Math" panose="02040503050406030204" pitchFamily="18" charset="0"/>
                                      </a:rPr>
                                      <m:t>x</m:t>
                                    </m:r>
                                  </m:sub>
                                </m:sSub>
                              </m:e>
                            </m:mr>
                            <m:mr>
                              <m:e>
                                <m:r>
                                  <m:rPr>
                                    <m:sty m:val="p"/>
                                  </m:rPr>
                                  <a:rPr lang="en-US" altLang="zh-TW" sz="2000">
                                    <a:latin typeface="Cambria Math" panose="02040503050406030204" pitchFamily="18" charset="0"/>
                                  </a:rPr>
                                  <m:t>out</m:t>
                                </m:r>
                                <m:d>
                                  <m:dPr>
                                    <m:begChr m:val="["/>
                                    <m:endChr m:val="]"/>
                                    <m:ctrlPr>
                                      <a:rPr lang="zh-TW" altLang="en-US" sz="2000" i="1">
                                        <a:latin typeface="Cambria Math" panose="02040503050406030204" pitchFamily="18" charset="0"/>
                                      </a:rPr>
                                    </m:ctrlPr>
                                  </m:dPr>
                                  <m:e>
                                    <m:r>
                                      <a:rPr lang="en-US" altLang="zh-TW" sz="2000" b="0" i="0" smtClean="0">
                                        <a:latin typeface="Cambria Math" panose="02040503050406030204" pitchFamily="18" charset="0"/>
                                      </a:rPr>
                                      <m:t>1</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y</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y</m:t>
                                    </m:r>
                                  </m:sub>
                                </m:sSub>
                              </m:e>
                            </m:mr>
                            <m:mr>
                              <m:e>
                                <m:eqArr>
                                  <m:eqArrPr>
                                    <m:ctrlPr>
                                      <a:rPr lang="en-US" altLang="zh-TW" sz="2000" i="1">
                                        <a:latin typeface="Cambria Math" panose="02040503050406030204" pitchFamily="18" charset="0"/>
                                      </a:rPr>
                                    </m:ctrlPr>
                                  </m:eqArrPr>
                                  <m:e>
                                    <m:r>
                                      <m:rPr>
                                        <m:sty m:val="p"/>
                                      </m:rPr>
                                      <a:rPr lang="en-US" altLang="zh-TW" sz="2000">
                                        <a:latin typeface="Cambria Math" panose="02040503050406030204" pitchFamily="18" charset="0"/>
                                      </a:rPr>
                                      <m:t>out</m:t>
                                    </m:r>
                                    <m:d>
                                      <m:dPr>
                                        <m:begChr m:val="["/>
                                        <m:endChr m:val="]"/>
                                        <m:ctrlPr>
                                          <a:rPr lang="zh-TW" altLang="en-US" sz="2000" i="1">
                                            <a:latin typeface="Cambria Math" panose="02040503050406030204" pitchFamily="18" charset="0"/>
                                          </a:rPr>
                                        </m:ctrlPr>
                                      </m:dPr>
                                      <m:e>
                                        <m:r>
                                          <a:rPr lang="en-US" altLang="zh-TW" sz="2000">
                                            <a:latin typeface="Cambria Math" panose="02040503050406030204" pitchFamily="18" charset="0"/>
                                          </a:rPr>
                                          <m:t>2</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a:solidFill>
                                              <a:srgbClr val="000000"/>
                                            </a:solidFill>
                                            <a:latin typeface="Cambria Math" panose="02040503050406030204" pitchFamily="18" charset="0"/>
                                          </a:rPr>
                                          <m:t>t</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a:solidFill>
                                              <a:srgbClr val="000000"/>
                                            </a:solidFill>
                                            <a:latin typeface="Cambria Math" panose="02040503050406030204" pitchFamily="18" charset="0"/>
                                          </a:rPr>
                                          <m:t>t</m:t>
                                        </m:r>
                                      </m:sub>
                                    </m:sSub>
                                  </m:e>
                                  <m:e>
                                    <m:r>
                                      <m:rPr>
                                        <m:sty m:val="p"/>
                                      </m:rPr>
                                      <a:rPr lang="en-US" altLang="zh-TW" sz="2000">
                                        <a:latin typeface="Cambria Math" panose="02040503050406030204" pitchFamily="18" charset="0"/>
                                      </a:rPr>
                                      <m:t>out</m:t>
                                    </m:r>
                                    <m:d>
                                      <m:dPr>
                                        <m:begChr m:val="["/>
                                        <m:endChr m:val="]"/>
                                        <m:ctrlPr>
                                          <a:rPr lang="zh-TW" altLang="en-US" sz="2000" i="1">
                                            <a:latin typeface="Cambria Math" panose="02040503050406030204" pitchFamily="18" charset="0"/>
                                          </a:rPr>
                                        </m:ctrlPr>
                                      </m:dPr>
                                      <m:e>
                                        <m:r>
                                          <a:rPr lang="en-US" altLang="zh-TW" sz="2000" b="0" i="0" smtClean="0">
                                            <a:latin typeface="Cambria Math" panose="02040503050406030204" pitchFamily="18" charset="0"/>
                                          </a:rPr>
                                          <m:t>3</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zh-TW" altLang="en-US" sz="2000">
                                            <a:solidFill>
                                              <a:srgbClr val="000000"/>
                                            </a:solidFill>
                                            <a:latin typeface="Cambria Math" panose="02040503050406030204" pitchFamily="18" charset="0"/>
                                          </a:rPr>
                                          <m:t>x</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y</m:t>
                                        </m:r>
                                      </m:sub>
                                    </m:sSub>
                                  </m:e>
                                  <m:e>
                                    <m:r>
                                      <m:rPr>
                                        <m:sty m:val="p"/>
                                      </m:rPr>
                                      <a:rPr lang="en-US" altLang="zh-TW" sz="2000">
                                        <a:latin typeface="Cambria Math" panose="02040503050406030204" pitchFamily="18" charset="0"/>
                                      </a:rPr>
                                      <m:t>out</m:t>
                                    </m:r>
                                    <m:d>
                                      <m:dPr>
                                        <m:begChr m:val="["/>
                                        <m:endChr m:val="]"/>
                                        <m:ctrlPr>
                                          <a:rPr lang="zh-TW" altLang="en-US" sz="2000" i="1">
                                            <a:latin typeface="Cambria Math" panose="02040503050406030204" pitchFamily="18" charset="0"/>
                                          </a:rPr>
                                        </m:ctrlPr>
                                      </m:dPr>
                                      <m:e>
                                        <m:r>
                                          <a:rPr lang="en-US" altLang="zh-TW" sz="2000" b="0" i="0" smtClean="0">
                                            <a:latin typeface="Cambria Math" panose="02040503050406030204" pitchFamily="18" charset="0"/>
                                          </a:rPr>
                                          <m:t>4</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zh-TW" altLang="en-US" sz="2000">
                                            <a:solidFill>
                                              <a:srgbClr val="000000"/>
                                            </a:solidFill>
                                            <a:latin typeface="Cambria Math" panose="02040503050406030204" pitchFamily="18" charset="0"/>
                                          </a:rPr>
                                          <m:t>x</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t</m:t>
                                        </m:r>
                                      </m:sub>
                                    </m:sSub>
                                  </m:e>
                                  <m:e>
                                    <m:r>
                                      <m:rPr>
                                        <m:sty m:val="p"/>
                                      </m:rPr>
                                      <a:rPr lang="en-US" altLang="zh-TW" sz="2000">
                                        <a:latin typeface="Cambria Math" panose="02040503050406030204" pitchFamily="18" charset="0"/>
                                      </a:rPr>
                                      <m:t>out</m:t>
                                    </m:r>
                                    <m:d>
                                      <m:dPr>
                                        <m:begChr m:val="["/>
                                        <m:endChr m:val="]"/>
                                        <m:ctrlPr>
                                          <a:rPr lang="zh-TW" altLang="en-US" sz="2000" i="1">
                                            <a:latin typeface="Cambria Math" panose="02040503050406030204" pitchFamily="18" charset="0"/>
                                          </a:rPr>
                                        </m:ctrlPr>
                                      </m:dPr>
                                      <m:e>
                                        <m:r>
                                          <a:rPr lang="en-US" altLang="zh-TW" sz="2000" b="0" i="0" smtClean="0">
                                            <a:latin typeface="Cambria Math" panose="02040503050406030204" pitchFamily="18" charset="0"/>
                                          </a:rPr>
                                          <m:t>5</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y</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t</m:t>
                                        </m:r>
                                      </m:sub>
                                    </m:sSub>
                                  </m:e>
                                </m:eqArr>
                              </m:e>
                            </m:mr>
                          </m:m>
                        </m:e>
                      </m:d>
                    </m:oMath>
                  </m:oMathPara>
                </a14:m>
                <a:endParaRPr lang="zh-TW" altLang="en-US" sz="2000" dirty="0"/>
              </a:p>
            </p:txBody>
          </p:sp>
        </mc:Choice>
        <mc:Fallback xmlns="">
          <p:sp>
            <p:nvSpPr>
              <p:cNvPr id="4" name="文字方塊 3">
                <a:extLst>
                  <a:ext uri="{FF2B5EF4-FFF2-40B4-BE49-F238E27FC236}">
                    <a16:creationId xmlns:a16="http://schemas.microsoft.com/office/drawing/2014/main" id="{07D5C4D3-2D59-41CD-BED9-A8E7C73A97DE}"/>
                  </a:ext>
                </a:extLst>
              </p:cNvPr>
              <p:cNvSpPr txBox="1">
                <a:spLocks noRot="1" noChangeAspect="1" noMove="1" noResize="1" noEditPoints="1" noAdjustHandles="1" noChangeArrowheads="1" noChangeShapeType="1" noTextEdit="1"/>
              </p:cNvSpPr>
              <p:nvPr/>
            </p:nvSpPr>
            <p:spPr>
              <a:xfrm>
                <a:off x="1770310" y="2834576"/>
                <a:ext cx="1669816" cy="2119426"/>
              </a:xfrm>
              <a:prstGeom prst="rect">
                <a:avLst/>
              </a:prstGeom>
              <a:blipFill>
                <a:blip r:embed="rId3"/>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FCB5AFB4-3F04-4BBB-986D-DD82888366C0}"/>
              </a:ext>
            </a:extLst>
          </p:cNvPr>
          <p:cNvPicPr>
            <a:picLocks noChangeAspect="1"/>
          </p:cNvPicPr>
          <p:nvPr/>
        </p:nvPicPr>
        <p:blipFill>
          <a:blip r:embed="rId4"/>
          <a:stretch>
            <a:fillRect/>
          </a:stretch>
        </p:blipFill>
        <p:spPr>
          <a:xfrm>
            <a:off x="3691531" y="2975848"/>
            <a:ext cx="4306400" cy="330214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0088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36934" y="780445"/>
            <a:ext cx="11494765" cy="6037422"/>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FIR (with hardware &amp; DMA &amp; SDRAM)</a:t>
            </a:r>
            <a:r>
              <a:rPr lang="zh-TW" altLang="en-US" sz="2000" b="1" dirty="0">
                <a:solidFill>
                  <a:srgbClr val="EDECDF">
                    <a:lumMod val="10000"/>
                  </a:srgbClr>
                </a:solidFill>
                <a:latin typeface="芫荽 0.92" pitchFamily="2" charset="-120"/>
                <a:ea typeface="芫荽 0.92" pitchFamily="2" charset="-120"/>
                <a:cs typeface="芫荽 0.92" pitchFamily="2" charset="-120"/>
              </a:rPr>
              <a:t>：</a:t>
            </a:r>
            <a:endParaRPr lang="en-US" altLang="zh-TW" sz="2000" b="1"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zh-TW" altLang="en-US" sz="2000" b="1" dirty="0">
                <a:solidFill>
                  <a:srgbClr val="EDECDF">
                    <a:lumMod val="10000"/>
                  </a:srgbClr>
                </a:solidFill>
                <a:latin typeface="芫荽 0.92" pitchFamily="2" charset="-120"/>
                <a:ea typeface="芫荽 0.92" pitchFamily="2" charset="-120"/>
                <a:cs typeface="芫荽 0.92" pitchFamily="2" charset="-120"/>
              </a:rPr>
              <a:t>總共 </a:t>
            </a:r>
            <a:r>
              <a:rPr lang="en-US" altLang="zh-TW" sz="2000" b="1" dirty="0">
                <a:solidFill>
                  <a:srgbClr val="0000FF"/>
                </a:solidFill>
                <a:latin typeface="芫荽 0.92" pitchFamily="2" charset="-120"/>
                <a:ea typeface="芫荽 0.92" pitchFamily="2" charset="-120"/>
                <a:cs typeface="芫荽 0.92" pitchFamily="2" charset="-120"/>
              </a:rPr>
              <a:t>3058</a:t>
            </a:r>
            <a:r>
              <a:rPr lang="zh-TW" altLang="en-US" sz="2000" b="1" dirty="0">
                <a:solidFill>
                  <a:srgbClr val="0000FF"/>
                </a:solidFill>
                <a:latin typeface="芫荽 0.92" pitchFamily="2" charset="-120"/>
                <a:ea typeface="芫荽 0.92" pitchFamily="2" charset="-120"/>
                <a:cs typeface="芫荽 0.92" pitchFamily="2" charset="-120"/>
              </a:rPr>
              <a:t> </a:t>
            </a:r>
            <a:r>
              <a:rPr lang="zh-TW" altLang="en-US" sz="2000" b="1" dirty="0">
                <a:solidFill>
                  <a:srgbClr val="EDECDF">
                    <a:lumMod val="10000"/>
                  </a:srgbClr>
                </a:solidFill>
                <a:latin typeface="芫荽 0.92" pitchFamily="2" charset="-120"/>
                <a:ea typeface="芫荽 0.92" pitchFamily="2" charset="-120"/>
                <a:cs typeface="芫荽 0.92" pitchFamily="2" charset="-120"/>
              </a:rPr>
              <a:t>個</a:t>
            </a:r>
            <a:r>
              <a:rPr lang="en-US" altLang="zh-TW" sz="2000" b="1" dirty="0">
                <a:solidFill>
                  <a:srgbClr val="EDECDF">
                    <a:lumMod val="10000"/>
                  </a:srgbClr>
                </a:solidFill>
                <a:latin typeface="芫荽 0.92" pitchFamily="2" charset="-120"/>
                <a:ea typeface="芫荽 0.92" pitchFamily="2" charset="-120"/>
                <a:cs typeface="芫荽 0.92" pitchFamily="2" charset="-120"/>
              </a:rPr>
              <a:t>clock cycles</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Compare to lab4-2</a:t>
            </a:r>
            <a:r>
              <a:rPr lang="zh-TW" altLang="en-US" sz="2000" b="1" dirty="0">
                <a:solidFill>
                  <a:srgbClr val="EDECDF">
                    <a:lumMod val="10000"/>
                  </a:srgbClr>
                </a:solidFill>
                <a:latin typeface="芫荽 0.92" pitchFamily="2" charset="-120"/>
                <a:ea typeface="芫荽 0.92" pitchFamily="2" charset="-120"/>
                <a:cs typeface="芫荽 0.92" pitchFamily="2" charset="-120"/>
              </a:rPr>
              <a:t>：</a:t>
            </a:r>
            <a:r>
              <a:rPr lang="en-US" altLang="zh-TW" sz="2000" b="1" dirty="0">
                <a:solidFill>
                  <a:srgbClr val="EDECDF">
                    <a:lumMod val="10000"/>
                  </a:srgbClr>
                </a:solidFill>
                <a:latin typeface="芫荽 0.92" pitchFamily="2" charset="-120"/>
                <a:ea typeface="芫荽 0.92" pitchFamily="2" charset="-120"/>
                <a:cs typeface="芫荽 0.92" pitchFamily="2" charset="-120"/>
              </a:rPr>
              <a:t>FIR with software</a:t>
            </a:r>
            <a:r>
              <a:rPr lang="zh-TW" altLang="en-US" sz="2000" b="1" dirty="0">
                <a:solidFill>
                  <a:srgbClr val="EDECDF">
                    <a:lumMod val="10000"/>
                  </a:srgbClr>
                </a:solidFill>
                <a:latin typeface="芫荽 0.92" pitchFamily="2" charset="-120"/>
                <a:ea typeface="芫荽 0.92" pitchFamily="2" charset="-120"/>
                <a:cs typeface="芫荽 0.92" pitchFamily="2" charset="-120"/>
              </a:rPr>
              <a:t>：</a:t>
            </a:r>
            <a:r>
              <a:rPr lang="en-US" altLang="zh-TW" sz="2000" b="1" dirty="0">
                <a:solidFill>
                  <a:srgbClr val="EDECDF">
                    <a:lumMod val="10000"/>
                  </a:srgbClr>
                </a:solidFill>
                <a:latin typeface="芫荽 0.92" pitchFamily="2" charset="-120"/>
                <a:ea typeface="芫荽 0.92" pitchFamily="2" charset="-120"/>
                <a:cs typeface="芫荽 0.92" pitchFamily="2" charset="-120"/>
              </a:rPr>
              <a:t>1510415</a:t>
            </a:r>
            <a:r>
              <a:rPr lang="zh-TW" altLang="en-US" sz="2000" b="1" dirty="0">
                <a:solidFill>
                  <a:srgbClr val="EDECDF">
                    <a:lumMod val="10000"/>
                  </a:srgbClr>
                </a:solidFill>
                <a:latin typeface="芫荽 0.92" pitchFamily="2" charset="-120"/>
                <a:ea typeface="芫荽 0.92" pitchFamily="2" charset="-120"/>
                <a:cs typeface="芫荽 0.92" pitchFamily="2" charset="-120"/>
              </a:rPr>
              <a:t>個</a:t>
            </a:r>
            <a:r>
              <a:rPr lang="en-US" altLang="zh-TW" sz="2000" b="1" dirty="0">
                <a:solidFill>
                  <a:srgbClr val="EDECDF">
                    <a:lumMod val="10000"/>
                  </a:srgbClr>
                </a:solidFill>
                <a:latin typeface="芫荽 0.92" pitchFamily="2" charset="-120"/>
                <a:ea typeface="芫荽 0.92" pitchFamily="2" charset="-120"/>
                <a:cs typeface="芫荽 0.92" pitchFamily="2" charset="-120"/>
              </a:rPr>
              <a:t>clock cycles</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Compare to lab4-2</a:t>
            </a:r>
            <a:r>
              <a:rPr lang="zh-TW" altLang="en-US" sz="2000" b="1" dirty="0">
                <a:solidFill>
                  <a:srgbClr val="EDECDF">
                    <a:lumMod val="10000"/>
                  </a:srgbClr>
                </a:solidFill>
                <a:latin typeface="芫荽 0.92" pitchFamily="2" charset="-120"/>
                <a:ea typeface="芫荽 0.92" pitchFamily="2" charset="-120"/>
                <a:cs typeface="芫荽 0.92" pitchFamily="2" charset="-120"/>
              </a:rPr>
              <a:t>：</a:t>
            </a:r>
            <a:r>
              <a:rPr lang="en-US" altLang="zh-TW" sz="2000" b="1" dirty="0">
                <a:solidFill>
                  <a:srgbClr val="EDECDF">
                    <a:lumMod val="10000"/>
                  </a:srgbClr>
                </a:solidFill>
                <a:latin typeface="芫荽 0.92" pitchFamily="2" charset="-120"/>
                <a:ea typeface="芫荽 0.92" pitchFamily="2" charset="-120"/>
                <a:cs typeface="芫荽 0.92" pitchFamily="2" charset="-120"/>
              </a:rPr>
              <a:t>FIR with hardware</a:t>
            </a:r>
            <a:r>
              <a:rPr lang="zh-TW" altLang="en-US" sz="2000" b="1" dirty="0">
                <a:solidFill>
                  <a:srgbClr val="EDECDF">
                    <a:lumMod val="10000"/>
                  </a:srgbClr>
                </a:solidFill>
                <a:latin typeface="芫荽 0.92" pitchFamily="2" charset="-120"/>
                <a:ea typeface="芫荽 0.92" pitchFamily="2" charset="-120"/>
                <a:cs typeface="芫荽 0.92" pitchFamily="2" charset="-120"/>
              </a:rPr>
              <a:t>：</a:t>
            </a:r>
            <a:r>
              <a:rPr lang="en-US" altLang="zh-TW" sz="2000" b="1" dirty="0">
                <a:solidFill>
                  <a:srgbClr val="EDECDF">
                    <a:lumMod val="10000"/>
                  </a:srgbClr>
                </a:solidFill>
                <a:latin typeface="芫荽 0.92" pitchFamily="2" charset="-120"/>
                <a:ea typeface="芫荽 0.92" pitchFamily="2" charset="-120"/>
                <a:cs typeface="芫荽 0.92" pitchFamily="2" charset="-120"/>
              </a:rPr>
              <a:t>551675</a:t>
            </a:r>
            <a:r>
              <a:rPr lang="zh-TW" altLang="en-US" sz="2000" b="1" dirty="0">
                <a:solidFill>
                  <a:srgbClr val="EDECDF">
                    <a:lumMod val="10000"/>
                  </a:srgbClr>
                </a:solidFill>
                <a:latin typeface="芫荽 0.92" pitchFamily="2" charset="-120"/>
                <a:ea typeface="芫荽 0.92" pitchFamily="2" charset="-120"/>
                <a:cs typeface="芫荽 0.92" pitchFamily="2" charset="-120"/>
              </a:rPr>
              <a:t>個</a:t>
            </a:r>
            <a:r>
              <a:rPr lang="en-US" altLang="zh-TW" sz="2000" b="1" dirty="0">
                <a:solidFill>
                  <a:srgbClr val="EDECDF">
                    <a:lumMod val="10000"/>
                  </a:srgbClr>
                </a:solidFill>
                <a:latin typeface="芫荽 0.92" pitchFamily="2" charset="-120"/>
                <a:ea typeface="芫荽 0.92" pitchFamily="2" charset="-120"/>
                <a:cs typeface="芫荽 0.92" pitchFamily="2" charset="-120"/>
              </a:rPr>
              <a:t>clock cycles</a:t>
            </a:r>
          </a:p>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MM (</a:t>
            </a:r>
            <a:r>
              <a:rPr lang="en-US" altLang="zh-TW" sz="2000" b="1" dirty="0">
                <a:solidFill>
                  <a:srgbClr val="EDECDF">
                    <a:lumMod val="10000"/>
                  </a:srgbClr>
                </a:solidFill>
                <a:latin typeface="芫荽 0.92" pitchFamily="2" charset="-120"/>
                <a:ea typeface="芫荽 0.92" pitchFamily="2" charset="-120"/>
                <a:cs typeface="芫荽 0.92" pitchFamily="2" charset="-120"/>
              </a:rPr>
              <a:t>hardware accelerator</a:t>
            </a:r>
            <a:r>
              <a:rPr lang="en-US" altLang="zh-TW" sz="2000" b="1" dirty="0">
                <a:solidFill>
                  <a:srgbClr val="000000"/>
                </a:solidFill>
                <a:latin typeface="芫荽 0.92" pitchFamily="2" charset="-120"/>
                <a:ea typeface="芫荽 0.92" pitchFamily="2" charset="-120"/>
                <a:cs typeface="芫荽 0.92" pitchFamily="2" charset="-120"/>
              </a:rPr>
              <a:t>)</a:t>
            </a:r>
          </a:p>
          <a:p>
            <a:pPr marL="800100" lvl="1" indent="-342900">
              <a:lnSpc>
                <a:spcPct val="150000"/>
              </a:lnSpc>
              <a:buFont typeface="Wingdings" panose="05000000000000000000" pitchFamily="2" charset="2"/>
              <a:buChar char="Ø"/>
            </a:pPr>
            <a:r>
              <a:rPr lang="zh-TW" altLang="en-US" sz="2000" b="1" dirty="0">
                <a:solidFill>
                  <a:srgbClr val="EDECDF">
                    <a:lumMod val="10000"/>
                  </a:srgbClr>
                </a:solidFill>
                <a:latin typeface="芫荽 0.92" pitchFamily="2" charset="-120"/>
                <a:ea typeface="芫荽 0.92" pitchFamily="2" charset="-120"/>
                <a:cs typeface="芫荽 0.92" pitchFamily="2" charset="-120"/>
              </a:rPr>
              <a:t>總共 </a:t>
            </a:r>
            <a:r>
              <a:rPr lang="en-US" altLang="zh-TW" sz="2000" b="1" dirty="0">
                <a:solidFill>
                  <a:srgbClr val="0000FF"/>
                </a:solidFill>
                <a:latin typeface="芫荽 0.92" pitchFamily="2" charset="-120"/>
                <a:ea typeface="芫荽 0.92" pitchFamily="2" charset="-120"/>
                <a:cs typeface="芫荽 0.92" pitchFamily="2" charset="-120"/>
              </a:rPr>
              <a:t>195</a:t>
            </a:r>
            <a:r>
              <a:rPr lang="zh-TW" altLang="en-US" sz="2000" b="1" dirty="0">
                <a:solidFill>
                  <a:srgbClr val="0000FF"/>
                </a:solidFill>
                <a:latin typeface="芫荽 0.92" pitchFamily="2" charset="-120"/>
                <a:ea typeface="芫荽 0.92" pitchFamily="2" charset="-120"/>
                <a:cs typeface="芫荽 0.92" pitchFamily="2" charset="-120"/>
              </a:rPr>
              <a:t> </a:t>
            </a:r>
            <a:r>
              <a:rPr lang="zh-TW" altLang="en-US" sz="2000" b="1" dirty="0">
                <a:solidFill>
                  <a:srgbClr val="EDECDF">
                    <a:lumMod val="10000"/>
                  </a:srgbClr>
                </a:solidFill>
                <a:latin typeface="芫荽 0.92" pitchFamily="2" charset="-120"/>
                <a:ea typeface="芫荽 0.92" pitchFamily="2" charset="-120"/>
                <a:cs typeface="芫荽 0.92" pitchFamily="2" charset="-120"/>
              </a:rPr>
              <a:t>個</a:t>
            </a:r>
            <a:r>
              <a:rPr lang="en-US" altLang="zh-TW" sz="2000" b="1" dirty="0">
                <a:solidFill>
                  <a:srgbClr val="EDECDF">
                    <a:lumMod val="10000"/>
                  </a:srgbClr>
                </a:solidFill>
                <a:latin typeface="芫荽 0.92" pitchFamily="2" charset="-120"/>
                <a:ea typeface="芫荽 0.92" pitchFamily="2" charset="-120"/>
                <a:cs typeface="芫荽 0.92" pitchFamily="2" charset="-120"/>
              </a:rPr>
              <a:t>clock cycles</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ideally</a:t>
            </a:r>
            <a:r>
              <a:rPr lang="zh-TW" altLang="en-US" sz="2000" b="1" dirty="0">
                <a:solidFill>
                  <a:srgbClr val="EDECDF">
                    <a:lumMod val="10000"/>
                  </a:srgbClr>
                </a:solidFill>
                <a:latin typeface="芫荽 0.92" pitchFamily="2" charset="-120"/>
                <a:ea typeface="芫荽 0.92" pitchFamily="2" charset="-120"/>
                <a:cs typeface="芫荽 0.92" pitchFamily="2" charset="-120"/>
              </a:rPr>
              <a:t>：</a:t>
            </a:r>
            <a:r>
              <a:rPr lang="en-US" altLang="zh-TW" sz="2000" b="1" dirty="0">
                <a:solidFill>
                  <a:srgbClr val="EDECDF">
                    <a:lumMod val="10000"/>
                  </a:srgbClr>
                </a:solidFill>
                <a:latin typeface="芫荽 0.92" pitchFamily="2" charset="-120"/>
                <a:ea typeface="芫荽 0.92" pitchFamily="2" charset="-120"/>
                <a:cs typeface="芫荽 0.92" pitchFamily="2" charset="-120"/>
              </a:rPr>
              <a:t>48</a:t>
            </a:r>
            <a:r>
              <a:rPr lang="zh-TW" altLang="en-US" sz="2000" b="1" dirty="0">
                <a:solidFill>
                  <a:srgbClr val="EDECDF">
                    <a:lumMod val="10000"/>
                  </a:srgbClr>
                </a:solidFill>
                <a:latin typeface="芫荽 0.92" pitchFamily="2" charset="-120"/>
                <a:ea typeface="芫荽 0.92" pitchFamily="2" charset="-120"/>
                <a:cs typeface="芫荽 0.92" pitchFamily="2" charset="-120"/>
              </a:rPr>
              <a:t>個</a:t>
            </a:r>
            <a:r>
              <a:rPr lang="en-US" altLang="zh-TW" sz="2000" b="1" dirty="0">
                <a:solidFill>
                  <a:srgbClr val="EDECDF">
                    <a:lumMod val="10000"/>
                  </a:srgbClr>
                </a:solidFill>
                <a:latin typeface="芫荽 0.92" pitchFamily="2" charset="-120"/>
                <a:ea typeface="芫荽 0.92" pitchFamily="2" charset="-120"/>
                <a:cs typeface="芫荽 0.92" pitchFamily="2" charset="-120"/>
              </a:rPr>
              <a:t>clock cycles</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Compare to lab6</a:t>
            </a:r>
            <a:r>
              <a:rPr lang="zh-TW" altLang="en-US" sz="2000" b="1" dirty="0">
                <a:solidFill>
                  <a:srgbClr val="EDECDF">
                    <a:lumMod val="10000"/>
                  </a:srgbClr>
                </a:solidFill>
                <a:latin typeface="芫荽 0.92" pitchFamily="2" charset="-120"/>
                <a:ea typeface="芫荽 0.92" pitchFamily="2" charset="-120"/>
                <a:cs typeface="芫荽 0.92" pitchFamily="2" charset="-120"/>
              </a:rPr>
              <a:t>：</a:t>
            </a:r>
            <a:r>
              <a:rPr lang="en-US" altLang="zh-TW" sz="2000" b="1" dirty="0">
                <a:solidFill>
                  <a:srgbClr val="EDECDF">
                    <a:lumMod val="10000"/>
                  </a:srgbClr>
                </a:solidFill>
                <a:latin typeface="芫荽 0.92" pitchFamily="2" charset="-120"/>
                <a:ea typeface="芫荽 0.92" pitchFamily="2" charset="-120"/>
                <a:cs typeface="芫荽 0.92" pitchFamily="2" charset="-120"/>
              </a:rPr>
              <a:t>MM with software</a:t>
            </a:r>
            <a:r>
              <a:rPr lang="zh-TW" altLang="en-US" sz="2000" b="1" dirty="0">
                <a:solidFill>
                  <a:srgbClr val="EDECDF">
                    <a:lumMod val="10000"/>
                  </a:srgbClr>
                </a:solidFill>
                <a:latin typeface="芫荽 0.92" pitchFamily="2" charset="-120"/>
                <a:ea typeface="芫荽 0.92" pitchFamily="2" charset="-120"/>
                <a:cs typeface="芫荽 0.92" pitchFamily="2" charset="-120"/>
              </a:rPr>
              <a:t>：</a:t>
            </a:r>
            <a:r>
              <a:rPr lang="en-US" altLang="zh-TW" sz="2000" b="1" dirty="0">
                <a:solidFill>
                  <a:srgbClr val="EDECDF">
                    <a:lumMod val="10000"/>
                  </a:srgbClr>
                </a:solidFill>
                <a:latin typeface="芫荽 0.92" pitchFamily="2" charset="-120"/>
                <a:ea typeface="芫荽 0.92" pitchFamily="2" charset="-120"/>
                <a:cs typeface="芫荽 0.92" pitchFamily="2" charset="-120"/>
              </a:rPr>
              <a:t>203852</a:t>
            </a:r>
            <a:r>
              <a:rPr lang="zh-TW" altLang="en-US" sz="2000" b="1" dirty="0">
                <a:solidFill>
                  <a:srgbClr val="EDECDF">
                    <a:lumMod val="10000"/>
                  </a:srgbClr>
                </a:solidFill>
                <a:latin typeface="芫荽 0.92" pitchFamily="2" charset="-120"/>
                <a:ea typeface="芫荽 0.92" pitchFamily="2" charset="-120"/>
                <a:cs typeface="芫荽 0.92" pitchFamily="2" charset="-120"/>
              </a:rPr>
              <a:t>個</a:t>
            </a:r>
            <a:r>
              <a:rPr lang="en-US" altLang="zh-TW" sz="2000" b="1" dirty="0">
                <a:solidFill>
                  <a:srgbClr val="EDECDF">
                    <a:lumMod val="10000"/>
                  </a:srgbClr>
                </a:solidFill>
                <a:latin typeface="芫荽 0.92" pitchFamily="2" charset="-120"/>
                <a:ea typeface="芫荽 0.92" pitchFamily="2" charset="-120"/>
                <a:cs typeface="芫荽 0.92" pitchFamily="2" charset="-120"/>
              </a:rPr>
              <a:t>clock cycles</a:t>
            </a:r>
            <a:endParaRPr lang="en-US" altLang="zh-TW" sz="2000" b="1" dirty="0">
              <a:solidFill>
                <a:srgbClr val="000000"/>
              </a:solidFill>
              <a:latin typeface="芫荽 0.92" pitchFamily="2" charset="-120"/>
              <a:ea typeface="芫荽 0.92" pitchFamily="2" charset="-120"/>
              <a:cs typeface="芫荽 0.92" pitchFamily="2" charset="-120"/>
            </a:endParaRPr>
          </a:p>
          <a:p>
            <a:pPr marL="342900" indent="-342900">
              <a:lnSpc>
                <a:spcPct val="200000"/>
              </a:lnSpc>
              <a:buFont typeface="Wingdings" panose="05000000000000000000" pitchFamily="2" charset="2"/>
              <a:buChar char="n"/>
            </a:pPr>
            <a:r>
              <a:rPr lang="en-US" altLang="zh-TW" sz="2000" b="1" dirty="0" err="1">
                <a:solidFill>
                  <a:srgbClr val="000000"/>
                </a:solidFill>
                <a:latin typeface="芫荽 0.92" pitchFamily="2" charset="-120"/>
                <a:ea typeface="芫荽 0.92" pitchFamily="2" charset="-120"/>
                <a:cs typeface="芫荽 0.92" pitchFamily="2" charset="-120"/>
              </a:rPr>
              <a:t>Qsort</a:t>
            </a:r>
            <a:r>
              <a:rPr lang="en-US" altLang="zh-TW" sz="2000" b="1" dirty="0">
                <a:solidFill>
                  <a:srgbClr val="000000"/>
                </a:solidFill>
                <a:latin typeface="芫荽 0.92" pitchFamily="2" charset="-120"/>
                <a:ea typeface="芫荽 0.92" pitchFamily="2" charset="-120"/>
                <a:cs typeface="芫荽 0.92" pitchFamily="2" charset="-120"/>
              </a:rPr>
              <a:t> (firmware)</a:t>
            </a:r>
          </a:p>
          <a:p>
            <a:pPr marL="800100" lvl="1" indent="-342900">
              <a:lnSpc>
                <a:spcPct val="150000"/>
              </a:lnSpc>
              <a:buFont typeface="Wingdings" panose="05000000000000000000" pitchFamily="2" charset="2"/>
              <a:buChar char="Ø"/>
            </a:pPr>
            <a:r>
              <a:rPr lang="zh-TW" altLang="en-US" sz="2000" b="1" dirty="0">
                <a:solidFill>
                  <a:srgbClr val="EDECDF">
                    <a:lumMod val="10000"/>
                  </a:srgbClr>
                </a:solidFill>
                <a:latin typeface="芫荽 0.92" pitchFamily="2" charset="-120"/>
                <a:ea typeface="芫荽 0.92" pitchFamily="2" charset="-120"/>
                <a:cs typeface="芫荽 0.92" pitchFamily="2" charset="-120"/>
              </a:rPr>
              <a:t>總共 </a:t>
            </a:r>
            <a:r>
              <a:rPr lang="en-US" altLang="zh-TW" sz="2000" b="1" dirty="0">
                <a:solidFill>
                  <a:srgbClr val="0000FF"/>
                </a:solidFill>
                <a:latin typeface="芫荽 0.92" pitchFamily="2" charset="-120"/>
                <a:ea typeface="芫荽 0.92" pitchFamily="2" charset="-120"/>
                <a:cs typeface="芫荽 0.92" pitchFamily="2" charset="-120"/>
              </a:rPr>
              <a:t>8305</a:t>
            </a:r>
            <a:r>
              <a:rPr lang="zh-TW" altLang="en-US" sz="2000" b="1" dirty="0">
                <a:solidFill>
                  <a:srgbClr val="EDECDF">
                    <a:lumMod val="10000"/>
                  </a:srgbClr>
                </a:solidFill>
                <a:latin typeface="芫荽 0.92" pitchFamily="2" charset="-120"/>
                <a:ea typeface="芫荽 0.92" pitchFamily="2" charset="-120"/>
                <a:cs typeface="芫荽 0.92" pitchFamily="2" charset="-120"/>
              </a:rPr>
              <a:t> 個</a:t>
            </a:r>
            <a:r>
              <a:rPr lang="en-US" altLang="zh-TW" sz="2000" b="1" dirty="0">
                <a:solidFill>
                  <a:srgbClr val="EDECDF">
                    <a:lumMod val="10000"/>
                  </a:srgbClr>
                </a:solidFill>
                <a:latin typeface="芫荽 0.92" pitchFamily="2" charset="-120"/>
                <a:ea typeface="芫荽 0.92" pitchFamily="2" charset="-120"/>
                <a:cs typeface="芫荽 0.92" pitchFamily="2" charset="-120"/>
              </a:rPr>
              <a:t>clock cycles</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Compare to lab6</a:t>
            </a:r>
            <a:r>
              <a:rPr lang="zh-TW" altLang="en-US" sz="2000" b="1" dirty="0">
                <a:solidFill>
                  <a:srgbClr val="EDECDF">
                    <a:lumMod val="10000"/>
                  </a:srgbClr>
                </a:solidFill>
                <a:latin typeface="芫荽 0.92" pitchFamily="2" charset="-120"/>
                <a:ea typeface="芫荽 0.92" pitchFamily="2" charset="-120"/>
                <a:cs typeface="芫荽 0.92" pitchFamily="2" charset="-120"/>
              </a:rPr>
              <a:t>：</a:t>
            </a:r>
            <a:r>
              <a:rPr lang="en-US" altLang="zh-TW" sz="2000" b="1" dirty="0">
                <a:solidFill>
                  <a:srgbClr val="000000"/>
                </a:solidFill>
                <a:latin typeface="芫荽 0.92" pitchFamily="2" charset="-120"/>
                <a:ea typeface="芫荽 0.92" pitchFamily="2" charset="-120"/>
                <a:cs typeface="芫荽 0.92" pitchFamily="2" charset="-120"/>
              </a:rPr>
              <a:t> </a:t>
            </a:r>
            <a:r>
              <a:rPr lang="en-US" altLang="zh-TW" sz="2000" b="1" dirty="0" err="1">
                <a:solidFill>
                  <a:srgbClr val="000000"/>
                </a:solidFill>
                <a:latin typeface="芫荽 0.92" pitchFamily="2" charset="-120"/>
                <a:ea typeface="芫荽 0.92" pitchFamily="2" charset="-120"/>
                <a:cs typeface="芫荽 0.92" pitchFamily="2" charset="-120"/>
              </a:rPr>
              <a:t>Qsort</a:t>
            </a:r>
            <a:r>
              <a:rPr lang="en-US" altLang="zh-TW" sz="2000" b="1" dirty="0">
                <a:solidFill>
                  <a:srgbClr val="EDECDF">
                    <a:lumMod val="10000"/>
                  </a:srgbClr>
                </a:solidFill>
                <a:latin typeface="芫荽 0.92" pitchFamily="2" charset="-120"/>
                <a:ea typeface="芫荽 0.92" pitchFamily="2" charset="-120"/>
                <a:cs typeface="芫荽 0.92" pitchFamily="2" charset="-120"/>
              </a:rPr>
              <a:t> with software </a:t>
            </a:r>
            <a:r>
              <a:rPr lang="en-US" altLang="zh-TW" sz="1500" b="1" dirty="0">
                <a:solidFill>
                  <a:srgbClr val="EDECDF">
                    <a:lumMod val="10000"/>
                  </a:srgbClr>
                </a:solidFill>
                <a:latin typeface="芫荽 0.92" pitchFamily="2" charset="-120"/>
                <a:ea typeface="芫荽 0.92" pitchFamily="2" charset="-120"/>
                <a:cs typeface="芫荽 0.92" pitchFamily="2" charset="-120"/>
              </a:rPr>
              <a:t>(without improvement techniques)</a:t>
            </a:r>
            <a:r>
              <a:rPr lang="zh-TW" altLang="en-US" sz="2000" b="1" dirty="0">
                <a:solidFill>
                  <a:srgbClr val="EDECDF">
                    <a:lumMod val="10000"/>
                  </a:srgbClr>
                </a:solidFill>
                <a:latin typeface="芫荽 0.92" pitchFamily="2" charset="-120"/>
                <a:ea typeface="芫荽 0.92" pitchFamily="2" charset="-120"/>
                <a:cs typeface="芫荽 0.92" pitchFamily="2" charset="-120"/>
              </a:rPr>
              <a:t>：</a:t>
            </a:r>
            <a:r>
              <a:rPr lang="en-US" altLang="zh-TW" sz="2000" b="1" dirty="0">
                <a:solidFill>
                  <a:srgbClr val="EDECDF">
                    <a:lumMod val="10000"/>
                  </a:srgbClr>
                </a:solidFill>
                <a:latin typeface="芫荽 0.92" pitchFamily="2" charset="-120"/>
                <a:ea typeface="芫荽 0.92" pitchFamily="2" charset="-120"/>
                <a:cs typeface="芫荽 0.92" pitchFamily="2" charset="-120"/>
              </a:rPr>
              <a:t>97082</a:t>
            </a:r>
            <a:r>
              <a:rPr lang="zh-TW" altLang="en-US" sz="2000" b="1" dirty="0">
                <a:solidFill>
                  <a:srgbClr val="EDECDF">
                    <a:lumMod val="10000"/>
                  </a:srgbClr>
                </a:solidFill>
                <a:latin typeface="芫荽 0.92" pitchFamily="2" charset="-120"/>
                <a:ea typeface="芫荽 0.92" pitchFamily="2" charset="-120"/>
                <a:cs typeface="芫荽 0.92" pitchFamily="2" charset="-120"/>
              </a:rPr>
              <a:t>個</a:t>
            </a:r>
            <a:r>
              <a:rPr lang="en-US" altLang="zh-TW" sz="2000" b="1" dirty="0">
                <a:solidFill>
                  <a:srgbClr val="EDECDF">
                    <a:lumMod val="10000"/>
                  </a:srgbClr>
                </a:solidFill>
                <a:latin typeface="芫荽 0.92" pitchFamily="2" charset="-120"/>
                <a:ea typeface="芫荽 0.92" pitchFamily="2" charset="-120"/>
                <a:cs typeface="芫荽 0.92" pitchFamily="2" charset="-120"/>
              </a:rPr>
              <a:t>clock cycles</a:t>
            </a:r>
            <a:endParaRPr lang="en-US" altLang="zh-TW" sz="2000" b="1" dirty="0">
              <a:solidFill>
                <a:srgbClr val="000000"/>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1533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2400"/>
              <a:buFont typeface="Hammersmith One"/>
              <a:buNone/>
              <a:tabLst/>
              <a:defRPr/>
            </a:pPr>
            <a:r>
              <a:rPr kumimoji="0" lang="en-US"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rPr>
              <a:t>Latency performance</a:t>
            </a:r>
          </a:p>
        </p:txBody>
      </p:sp>
    </p:spTree>
    <p:extLst>
      <p:ext uri="{BB962C8B-B14F-4D97-AF65-F5344CB8AC3E}">
        <p14:creationId xmlns:p14="http://schemas.microsoft.com/office/powerpoint/2010/main" val="3782391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DA5ECD12-D93F-492C-AEAA-3042EFBB1018}"/>
              </a:ext>
            </a:extLst>
          </p:cNvPr>
          <p:cNvGraphicFramePr>
            <a:graphicFrameLocks noGrp="1"/>
          </p:cNvGraphicFramePr>
          <p:nvPr>
            <p:extLst>
              <p:ext uri="{D42A27DB-BD31-4B8C-83A1-F6EECF244321}">
                <p14:modId xmlns:p14="http://schemas.microsoft.com/office/powerpoint/2010/main" val="3729410088"/>
              </p:ext>
            </p:extLst>
          </p:nvPr>
        </p:nvGraphicFramePr>
        <p:xfrm>
          <a:off x="3215509" y="2045659"/>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alpha val="85098"/>
                      </a:srgbClr>
                    </a:solidFill>
                  </a:tcPr>
                </a:tc>
                <a:extLst>
                  <a:ext uri="{0D108BD9-81ED-4DB2-BD59-A6C34878D82A}">
                    <a16:rowId xmlns:a16="http://schemas.microsoft.com/office/drawing/2014/main" val="3196286345"/>
                  </a:ext>
                </a:extLst>
              </a:tr>
            </a:tbl>
          </a:graphicData>
        </a:graphic>
      </p:graphicFrame>
      <p:graphicFrame>
        <p:nvGraphicFramePr>
          <p:cNvPr id="4" name="表格 3">
            <a:extLst>
              <a:ext uri="{FF2B5EF4-FFF2-40B4-BE49-F238E27FC236}">
                <a16:creationId xmlns:a16="http://schemas.microsoft.com/office/drawing/2014/main" id="{27CCCA65-91DB-48A1-AA5A-A38F54535EAB}"/>
              </a:ext>
            </a:extLst>
          </p:cNvPr>
          <p:cNvGraphicFramePr>
            <a:graphicFrameLocks noGrp="1"/>
          </p:cNvGraphicFramePr>
          <p:nvPr>
            <p:extLst>
              <p:ext uri="{D42A27DB-BD31-4B8C-83A1-F6EECF244321}">
                <p14:modId xmlns:p14="http://schemas.microsoft.com/office/powerpoint/2010/main" val="665058858"/>
              </p:ext>
            </p:extLst>
          </p:nvPr>
        </p:nvGraphicFramePr>
        <p:xfrm>
          <a:off x="4734821" y="1126446"/>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4107618665"/>
                  </a:ext>
                </a:extLst>
              </a:tr>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2794326024"/>
                  </a:ext>
                </a:extLst>
              </a:tr>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alpha val="85098"/>
                      </a:srgbClr>
                    </a:solidFill>
                  </a:tcPr>
                </a:tc>
                <a:extLst>
                  <a:ext uri="{0D108BD9-81ED-4DB2-BD59-A6C34878D82A}">
                    <a16:rowId xmlns:a16="http://schemas.microsoft.com/office/drawing/2014/main" val="3196286345"/>
                  </a:ext>
                </a:extLst>
              </a:tr>
            </a:tbl>
          </a:graphicData>
        </a:graphic>
      </p:graphicFrame>
      <p:graphicFrame>
        <p:nvGraphicFramePr>
          <p:cNvPr id="5" name="!!Frame2_table">
            <a:extLst>
              <a:ext uri="{FF2B5EF4-FFF2-40B4-BE49-F238E27FC236}">
                <a16:creationId xmlns:a16="http://schemas.microsoft.com/office/drawing/2014/main" id="{BFE05600-0503-425B-B100-60ABC7A3A5D4}"/>
              </a:ext>
            </a:extLst>
          </p:cNvPr>
          <p:cNvGraphicFramePr>
            <a:graphicFrameLocks noGrp="1"/>
          </p:cNvGraphicFramePr>
          <p:nvPr>
            <p:extLst>
              <p:ext uri="{D42A27DB-BD31-4B8C-83A1-F6EECF244321}">
                <p14:modId xmlns:p14="http://schemas.microsoft.com/office/powerpoint/2010/main" val="2162145792"/>
              </p:ext>
            </p:extLst>
          </p:nvPr>
        </p:nvGraphicFramePr>
        <p:xfrm>
          <a:off x="0" y="3429000"/>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1826984111"/>
                  </a:ext>
                </a:extLst>
              </a:tr>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alpha val="85098"/>
                      </a:srgbClr>
                    </a:solidFill>
                  </a:tcPr>
                </a:tc>
                <a:extLst>
                  <a:ext uri="{0D108BD9-81ED-4DB2-BD59-A6C34878D82A}">
                    <a16:rowId xmlns:a16="http://schemas.microsoft.com/office/drawing/2014/main" val="3196286345"/>
                  </a:ext>
                </a:extLst>
              </a:tr>
            </a:tbl>
          </a:graphicData>
        </a:graphic>
      </p:graphicFrame>
      <p:graphicFrame>
        <p:nvGraphicFramePr>
          <p:cNvPr id="6" name="表格 5">
            <a:extLst>
              <a:ext uri="{FF2B5EF4-FFF2-40B4-BE49-F238E27FC236}">
                <a16:creationId xmlns:a16="http://schemas.microsoft.com/office/drawing/2014/main" id="{72B61BF7-FBD4-4054-B30B-331FF04641C5}"/>
              </a:ext>
            </a:extLst>
          </p:cNvPr>
          <p:cNvGraphicFramePr>
            <a:graphicFrameLocks noGrp="1"/>
          </p:cNvGraphicFramePr>
          <p:nvPr>
            <p:extLst>
              <p:ext uri="{D42A27DB-BD31-4B8C-83A1-F6EECF244321}">
                <p14:modId xmlns:p14="http://schemas.microsoft.com/office/powerpoint/2010/main" val="3854995496"/>
              </p:ext>
            </p:extLst>
          </p:nvPr>
        </p:nvGraphicFramePr>
        <p:xfrm>
          <a:off x="7611511" y="4090219"/>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3331424181"/>
                  </a:ext>
                </a:extLst>
              </a:tr>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85098"/>
                      </a:srgbClr>
                    </a:solidFill>
                  </a:tcPr>
                </a:tc>
                <a:extLst>
                  <a:ext uri="{0D108BD9-81ED-4DB2-BD59-A6C34878D82A}">
                    <a16:rowId xmlns:a16="http://schemas.microsoft.com/office/drawing/2014/main" val="3196286345"/>
                  </a:ext>
                </a:extLst>
              </a:tr>
            </a:tbl>
          </a:graphicData>
        </a:graphic>
      </p:graphicFrame>
      <p:graphicFrame>
        <p:nvGraphicFramePr>
          <p:cNvPr id="7" name="表格 6">
            <a:extLst>
              <a:ext uri="{FF2B5EF4-FFF2-40B4-BE49-F238E27FC236}">
                <a16:creationId xmlns:a16="http://schemas.microsoft.com/office/drawing/2014/main" id="{415FBDD5-4F9C-4E1A-B0F5-99004A0D219F}"/>
              </a:ext>
            </a:extLst>
          </p:cNvPr>
          <p:cNvGraphicFramePr>
            <a:graphicFrameLocks noGrp="1"/>
          </p:cNvGraphicFramePr>
          <p:nvPr>
            <p:extLst>
              <p:ext uri="{D42A27DB-BD31-4B8C-83A1-F6EECF244321}">
                <p14:modId xmlns:p14="http://schemas.microsoft.com/office/powerpoint/2010/main" val="3899408715"/>
              </p:ext>
            </p:extLst>
          </p:nvPr>
        </p:nvGraphicFramePr>
        <p:xfrm>
          <a:off x="7702237" y="1042673"/>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85098"/>
                      </a:srgbClr>
                    </a:solidFill>
                  </a:tcPr>
                </a:tc>
                <a:extLst>
                  <a:ext uri="{0D108BD9-81ED-4DB2-BD59-A6C34878D82A}">
                    <a16:rowId xmlns:a16="http://schemas.microsoft.com/office/drawing/2014/main" val="3196286345"/>
                  </a:ext>
                </a:extLst>
              </a:tr>
            </a:tbl>
          </a:graphicData>
        </a:graphic>
      </p:graphicFrame>
      <p:graphicFrame>
        <p:nvGraphicFramePr>
          <p:cNvPr id="8" name="表格 7">
            <a:extLst>
              <a:ext uri="{FF2B5EF4-FFF2-40B4-BE49-F238E27FC236}">
                <a16:creationId xmlns:a16="http://schemas.microsoft.com/office/drawing/2014/main" id="{2A69D167-791A-4C7D-8041-BDE67D00F9C8}"/>
              </a:ext>
            </a:extLst>
          </p:cNvPr>
          <p:cNvGraphicFramePr>
            <a:graphicFrameLocks noGrp="1"/>
          </p:cNvGraphicFramePr>
          <p:nvPr>
            <p:extLst>
              <p:ext uri="{D42A27DB-BD31-4B8C-83A1-F6EECF244321}">
                <p14:modId xmlns:p14="http://schemas.microsoft.com/office/powerpoint/2010/main" val="3119404596"/>
              </p:ext>
            </p:extLst>
          </p:nvPr>
        </p:nvGraphicFramePr>
        <p:xfrm>
          <a:off x="768037" y="290198"/>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3196286345"/>
                  </a:ext>
                </a:extLst>
              </a:tr>
            </a:tbl>
          </a:graphicData>
        </a:graphic>
      </p:graphicFrame>
      <p:pic>
        <p:nvPicPr>
          <p:cNvPr id="9" name="圖片 8">
            <a:extLst>
              <a:ext uri="{FF2B5EF4-FFF2-40B4-BE49-F238E27FC236}">
                <a16:creationId xmlns:a16="http://schemas.microsoft.com/office/drawing/2014/main" id="{01820F26-7CEA-44AC-AD5F-A6C70B211F88}"/>
              </a:ext>
            </a:extLst>
          </p:cNvPr>
          <p:cNvPicPr>
            <a:picLocks noChangeAspect="1"/>
          </p:cNvPicPr>
          <p:nvPr/>
        </p:nvPicPr>
        <p:blipFill>
          <a:blip r:embed="rId2"/>
          <a:stretch>
            <a:fillRect/>
          </a:stretch>
        </p:blipFill>
        <p:spPr>
          <a:xfrm>
            <a:off x="11132889" y="3675077"/>
            <a:ext cx="2901948" cy="2901948"/>
          </a:xfrm>
          <a:prstGeom prst="rect">
            <a:avLst/>
          </a:prstGeom>
          <a:scene3d>
            <a:camera prst="orthographicFront">
              <a:rot lat="2945968" lon="915598" rev="646270"/>
            </a:camera>
            <a:lightRig rig="threePt" dir="t"/>
          </a:scene3d>
        </p:spPr>
      </p:pic>
      <p:pic>
        <p:nvPicPr>
          <p:cNvPr id="10" name="圖片 9">
            <a:extLst>
              <a:ext uri="{FF2B5EF4-FFF2-40B4-BE49-F238E27FC236}">
                <a16:creationId xmlns:a16="http://schemas.microsoft.com/office/drawing/2014/main" id="{23CD6E23-5023-4BB0-B0BF-7E1D7FD1BB4B}"/>
              </a:ext>
            </a:extLst>
          </p:cNvPr>
          <p:cNvPicPr>
            <a:picLocks noChangeAspect="1"/>
          </p:cNvPicPr>
          <p:nvPr/>
        </p:nvPicPr>
        <p:blipFill>
          <a:blip r:embed="rId3"/>
          <a:stretch>
            <a:fillRect/>
          </a:stretch>
        </p:blipFill>
        <p:spPr>
          <a:xfrm>
            <a:off x="11180314" y="3613326"/>
            <a:ext cx="2901948" cy="2901948"/>
          </a:xfrm>
          <a:prstGeom prst="rect">
            <a:avLst/>
          </a:prstGeom>
          <a:scene3d>
            <a:camera prst="orthographicFront">
              <a:rot lat="2945968" lon="915598" rev="646270"/>
            </a:camera>
            <a:lightRig rig="threePt" dir="t"/>
          </a:scene3d>
        </p:spPr>
      </p:pic>
      <p:pic>
        <p:nvPicPr>
          <p:cNvPr id="11" name="圖片 10">
            <a:extLst>
              <a:ext uri="{FF2B5EF4-FFF2-40B4-BE49-F238E27FC236}">
                <a16:creationId xmlns:a16="http://schemas.microsoft.com/office/drawing/2014/main" id="{2B4E7E04-8C78-4E78-8D3A-90374AC850CF}"/>
              </a:ext>
            </a:extLst>
          </p:cNvPr>
          <p:cNvPicPr>
            <a:picLocks noChangeAspect="1"/>
          </p:cNvPicPr>
          <p:nvPr/>
        </p:nvPicPr>
        <p:blipFill>
          <a:blip r:embed="rId4"/>
          <a:stretch>
            <a:fillRect/>
          </a:stretch>
        </p:blipFill>
        <p:spPr>
          <a:xfrm>
            <a:off x="11242756" y="3551575"/>
            <a:ext cx="2901948" cy="2895851"/>
          </a:xfrm>
          <a:prstGeom prst="rect">
            <a:avLst/>
          </a:prstGeom>
          <a:scene3d>
            <a:camera prst="orthographicFront">
              <a:rot lat="2945968" lon="915598" rev="646270"/>
            </a:camera>
            <a:lightRig rig="threePt" dir="t"/>
          </a:scene3d>
        </p:spPr>
      </p:pic>
      <p:pic>
        <p:nvPicPr>
          <p:cNvPr id="12" name="圖片 11">
            <a:extLst>
              <a:ext uri="{FF2B5EF4-FFF2-40B4-BE49-F238E27FC236}">
                <a16:creationId xmlns:a16="http://schemas.microsoft.com/office/drawing/2014/main" id="{75CEB29E-0534-4B6B-96A6-88F4F5AD78F8}"/>
              </a:ext>
            </a:extLst>
          </p:cNvPr>
          <p:cNvPicPr>
            <a:picLocks noChangeAspect="1"/>
          </p:cNvPicPr>
          <p:nvPr/>
        </p:nvPicPr>
        <p:blipFill>
          <a:blip r:embed="rId5"/>
          <a:stretch>
            <a:fillRect/>
          </a:stretch>
        </p:blipFill>
        <p:spPr>
          <a:xfrm>
            <a:off x="11843175" y="2872136"/>
            <a:ext cx="2895851" cy="2901948"/>
          </a:xfrm>
          <a:prstGeom prst="rect">
            <a:avLst/>
          </a:prstGeom>
          <a:scene3d>
            <a:camera prst="orthographicFront">
              <a:rot lat="2945968" lon="915598" rev="646270"/>
            </a:camera>
            <a:lightRig rig="threePt" dir="t"/>
          </a:scene3d>
        </p:spPr>
      </p:pic>
      <p:pic>
        <p:nvPicPr>
          <p:cNvPr id="13" name="圖片 12">
            <a:extLst>
              <a:ext uri="{FF2B5EF4-FFF2-40B4-BE49-F238E27FC236}">
                <a16:creationId xmlns:a16="http://schemas.microsoft.com/office/drawing/2014/main" id="{D33DB30B-3B56-40EB-B484-C4B83A32DFAB}"/>
              </a:ext>
            </a:extLst>
          </p:cNvPr>
          <p:cNvPicPr>
            <a:picLocks noChangeAspect="1"/>
          </p:cNvPicPr>
          <p:nvPr/>
        </p:nvPicPr>
        <p:blipFill>
          <a:blip r:embed="rId6"/>
          <a:stretch>
            <a:fillRect/>
          </a:stretch>
        </p:blipFill>
        <p:spPr>
          <a:xfrm>
            <a:off x="11892689" y="2796563"/>
            <a:ext cx="2901948" cy="2901948"/>
          </a:xfrm>
          <a:prstGeom prst="rect">
            <a:avLst/>
          </a:prstGeom>
          <a:scene3d>
            <a:camera prst="orthographicFront">
              <a:rot lat="2945968" lon="915598" rev="646270"/>
            </a:camera>
            <a:lightRig rig="threePt" dir="t"/>
          </a:scene3d>
        </p:spPr>
      </p:pic>
      <p:pic>
        <p:nvPicPr>
          <p:cNvPr id="14" name="圖片 13">
            <a:extLst>
              <a:ext uri="{FF2B5EF4-FFF2-40B4-BE49-F238E27FC236}">
                <a16:creationId xmlns:a16="http://schemas.microsoft.com/office/drawing/2014/main" id="{B633AA2C-B7B2-481D-81B7-5D41C780064C}"/>
              </a:ext>
            </a:extLst>
          </p:cNvPr>
          <p:cNvPicPr>
            <a:picLocks noChangeAspect="1"/>
          </p:cNvPicPr>
          <p:nvPr/>
        </p:nvPicPr>
        <p:blipFill>
          <a:blip r:embed="rId4"/>
          <a:stretch>
            <a:fillRect/>
          </a:stretch>
        </p:blipFill>
        <p:spPr>
          <a:xfrm>
            <a:off x="11973898" y="2710680"/>
            <a:ext cx="2901948" cy="2895851"/>
          </a:xfrm>
          <a:prstGeom prst="rect">
            <a:avLst/>
          </a:prstGeom>
          <a:scene3d>
            <a:camera prst="orthographicFront">
              <a:rot lat="2945968" lon="915598" rev="646270"/>
            </a:camera>
            <a:lightRig rig="threePt" dir="t"/>
          </a:scene3d>
        </p:spPr>
      </p:pic>
      <p:pic>
        <p:nvPicPr>
          <p:cNvPr id="15" name="圖片 14">
            <a:extLst>
              <a:ext uri="{FF2B5EF4-FFF2-40B4-BE49-F238E27FC236}">
                <a16:creationId xmlns:a16="http://schemas.microsoft.com/office/drawing/2014/main" id="{963A8254-3780-4F24-8C38-B645D4A89131}"/>
              </a:ext>
            </a:extLst>
          </p:cNvPr>
          <p:cNvPicPr>
            <a:picLocks noChangeAspect="1"/>
          </p:cNvPicPr>
          <p:nvPr/>
        </p:nvPicPr>
        <p:blipFill>
          <a:blip r:embed="rId3"/>
          <a:stretch>
            <a:fillRect/>
          </a:stretch>
        </p:blipFill>
        <p:spPr>
          <a:xfrm>
            <a:off x="12058938" y="2631322"/>
            <a:ext cx="2901948" cy="2901948"/>
          </a:xfrm>
          <a:prstGeom prst="rect">
            <a:avLst/>
          </a:prstGeom>
          <a:scene3d>
            <a:camera prst="orthographicFront">
              <a:rot lat="2945968" lon="915598" rev="646270"/>
            </a:camera>
            <a:lightRig rig="threePt" dir="t"/>
          </a:scene3d>
        </p:spPr>
      </p:pic>
      <p:pic>
        <p:nvPicPr>
          <p:cNvPr id="16" name="圖片 15">
            <a:extLst>
              <a:ext uri="{FF2B5EF4-FFF2-40B4-BE49-F238E27FC236}">
                <a16:creationId xmlns:a16="http://schemas.microsoft.com/office/drawing/2014/main" id="{7323CB57-60B6-4D24-BBB8-12A9B2379455}"/>
              </a:ext>
            </a:extLst>
          </p:cNvPr>
          <p:cNvPicPr>
            <a:picLocks noChangeAspect="1"/>
          </p:cNvPicPr>
          <p:nvPr/>
        </p:nvPicPr>
        <p:blipFill>
          <a:blip r:embed="rId7"/>
          <a:stretch>
            <a:fillRect/>
          </a:stretch>
        </p:blipFill>
        <p:spPr>
          <a:xfrm>
            <a:off x="12117741" y="2542147"/>
            <a:ext cx="2901948" cy="2895851"/>
          </a:xfrm>
          <a:prstGeom prst="rect">
            <a:avLst/>
          </a:prstGeom>
          <a:scene3d>
            <a:camera prst="orthographicFront">
              <a:rot lat="2945968" lon="915598" rev="646270"/>
            </a:camera>
            <a:lightRig rig="threePt" dir="t"/>
          </a:scene3d>
        </p:spPr>
      </p:pic>
      <p:pic>
        <p:nvPicPr>
          <p:cNvPr id="17" name="圖片 16">
            <a:extLst>
              <a:ext uri="{FF2B5EF4-FFF2-40B4-BE49-F238E27FC236}">
                <a16:creationId xmlns:a16="http://schemas.microsoft.com/office/drawing/2014/main" id="{16381EAA-A264-4449-9C22-AECAD6F54089}"/>
              </a:ext>
            </a:extLst>
          </p:cNvPr>
          <p:cNvPicPr>
            <a:picLocks noChangeAspect="1"/>
          </p:cNvPicPr>
          <p:nvPr/>
        </p:nvPicPr>
        <p:blipFill>
          <a:blip r:embed="rId8"/>
          <a:stretch>
            <a:fillRect/>
          </a:stretch>
        </p:blipFill>
        <p:spPr>
          <a:xfrm>
            <a:off x="12192000" y="2471699"/>
            <a:ext cx="2901948" cy="2901948"/>
          </a:xfrm>
          <a:prstGeom prst="rect">
            <a:avLst/>
          </a:prstGeom>
          <a:scene3d>
            <a:camera prst="orthographicFront">
              <a:rot lat="2945968" lon="915598" rev="646270"/>
            </a:camera>
            <a:lightRig rig="threePt" dir="t"/>
          </a:scene3d>
        </p:spPr>
      </p:pic>
      <p:cxnSp>
        <p:nvCxnSpPr>
          <p:cNvPr id="18" name="直線接點 17">
            <a:extLst>
              <a:ext uri="{FF2B5EF4-FFF2-40B4-BE49-F238E27FC236}">
                <a16:creationId xmlns:a16="http://schemas.microsoft.com/office/drawing/2014/main" id="{5B4B5D7A-D360-4B78-9731-5BFF966BE6AE}"/>
              </a:ext>
            </a:extLst>
          </p:cNvPr>
          <p:cNvCxnSpPr>
            <a:cxnSpLocks/>
          </p:cNvCxnSpPr>
          <p:nvPr/>
        </p:nvCxnSpPr>
        <p:spPr>
          <a:xfrm flipV="1">
            <a:off x="10978202" y="2291780"/>
            <a:ext cx="1619611" cy="1878489"/>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19" name="表格 18">
            <a:extLst>
              <a:ext uri="{FF2B5EF4-FFF2-40B4-BE49-F238E27FC236}">
                <a16:creationId xmlns:a16="http://schemas.microsoft.com/office/drawing/2014/main" id="{6DBD3BCC-FFC0-4F0F-AFEF-CF08C908D1C8}"/>
              </a:ext>
            </a:extLst>
          </p:cNvPr>
          <p:cNvGraphicFramePr>
            <a:graphicFrameLocks noGrp="1"/>
          </p:cNvGraphicFramePr>
          <p:nvPr>
            <p:extLst>
              <p:ext uri="{D42A27DB-BD31-4B8C-83A1-F6EECF244321}">
                <p14:modId xmlns:p14="http://schemas.microsoft.com/office/powerpoint/2010/main" val="860606624"/>
              </p:ext>
            </p:extLst>
          </p:nvPr>
        </p:nvGraphicFramePr>
        <p:xfrm>
          <a:off x="6695928" y="4480726"/>
          <a:ext cx="288000" cy="864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r>
                        <a:rPr lang="en-US" altLang="zh-TW" sz="1000" b="1" dirty="0">
                          <a:solidFill>
                            <a:srgbClr val="F79646"/>
                          </a:solidFill>
                        </a:rPr>
                        <a:t>out</a:t>
                      </a:r>
                      <a:endParaRPr lang="zh-TW" altLang="en-US" sz="10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873620894"/>
                  </a:ext>
                </a:extLst>
              </a:tr>
            </a:tbl>
          </a:graphicData>
        </a:graphic>
      </p:graphicFrame>
      <p:graphicFrame>
        <p:nvGraphicFramePr>
          <p:cNvPr id="20" name="表格 19">
            <a:extLst>
              <a:ext uri="{FF2B5EF4-FFF2-40B4-BE49-F238E27FC236}">
                <a16:creationId xmlns:a16="http://schemas.microsoft.com/office/drawing/2014/main" id="{81141827-8AED-41FE-8C31-534D2D6EDF00}"/>
              </a:ext>
            </a:extLst>
          </p:cNvPr>
          <p:cNvGraphicFramePr>
            <a:graphicFrameLocks noGrp="1"/>
          </p:cNvGraphicFramePr>
          <p:nvPr>
            <p:extLst>
              <p:ext uri="{D42A27DB-BD31-4B8C-83A1-F6EECF244321}">
                <p14:modId xmlns:p14="http://schemas.microsoft.com/office/powerpoint/2010/main" val="984274996"/>
              </p:ext>
            </p:extLst>
          </p:nvPr>
        </p:nvGraphicFramePr>
        <p:xfrm>
          <a:off x="4813755" y="5844872"/>
          <a:ext cx="864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gridCol w="288000">
                  <a:extLst>
                    <a:ext uri="{9D8B030D-6E8A-4147-A177-3AD203B41FA5}">
                      <a16:colId xmlns:a16="http://schemas.microsoft.com/office/drawing/2014/main" val="3204210975"/>
                    </a:ext>
                  </a:extLst>
                </a:gridCol>
                <a:gridCol w="288000">
                  <a:extLst>
                    <a:ext uri="{9D8B030D-6E8A-4147-A177-3AD203B41FA5}">
                      <a16:colId xmlns:a16="http://schemas.microsoft.com/office/drawing/2014/main" val="2454279123"/>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solidFill>
                  </a:tcPr>
                </a:tc>
                <a:tc>
                  <a:txBody>
                    <a:bodyPr/>
                    <a:lstStyle/>
                    <a:p>
                      <a:pPr algn="ctr"/>
                      <a:r>
                        <a:rPr lang="en-US" altLang="zh-TW" sz="1000" b="1" dirty="0">
                          <a:solidFill>
                            <a:srgbClr val="9BBB59"/>
                          </a:solidFill>
                        </a:rPr>
                        <a:t>out</a:t>
                      </a:r>
                      <a:endParaRPr lang="zh-TW" altLang="en-US" sz="10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solidFill>
                  </a:tcPr>
                </a:tc>
                <a:tc>
                  <a:txBody>
                    <a:bodyPr/>
                    <a:lstStyle/>
                    <a:p>
                      <a:pPr algn="ctr"/>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solidFill>
                  </a:tcPr>
                </a:tc>
                <a:extLst>
                  <a:ext uri="{0D108BD9-81ED-4DB2-BD59-A6C34878D82A}">
                    <a16:rowId xmlns:a16="http://schemas.microsoft.com/office/drawing/2014/main" val="3615740475"/>
                  </a:ext>
                </a:extLst>
              </a:tr>
            </a:tbl>
          </a:graphicData>
        </a:graphic>
      </p:graphicFrame>
      <p:sp>
        <p:nvSpPr>
          <p:cNvPr id="21" name="矩形 20">
            <a:extLst>
              <a:ext uri="{FF2B5EF4-FFF2-40B4-BE49-F238E27FC236}">
                <a16:creationId xmlns:a16="http://schemas.microsoft.com/office/drawing/2014/main" id="{EB012665-EC84-4514-A5E5-995C83ED04F3}"/>
              </a:ext>
            </a:extLst>
          </p:cNvPr>
          <p:cNvSpPr/>
          <p:nvPr/>
        </p:nvSpPr>
        <p:spPr>
          <a:xfrm>
            <a:off x="4637662" y="5402269"/>
            <a:ext cx="1731564"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gradient_x</a:t>
            </a:r>
            <a:r>
              <a:rPr lang="zh-TW" altLang="en-US" b="1" dirty="0">
                <a:solidFill>
                  <a:srgbClr val="9BBB59"/>
                </a:solidFill>
                <a:latin typeface="芫荽 0.92" pitchFamily="2" charset="-120"/>
                <a:ea typeface="芫荽 0.92" pitchFamily="2" charset="-120"/>
                <a:cs typeface="芫荽 0.92" pitchFamily="2" charset="-120"/>
              </a:rPr>
              <a:t> </a:t>
            </a:r>
            <a:r>
              <a:rPr lang="en-US" altLang="zh-TW" b="1" dirty="0">
                <a:solidFill>
                  <a:srgbClr val="9BBB59"/>
                </a:solidFill>
                <a:latin typeface="芫荽 0.92" pitchFamily="2" charset="-120"/>
                <a:ea typeface="芫荽 0.92" pitchFamily="2" charset="-120"/>
                <a:cs typeface="芫荽 0.92" pitchFamily="2" charset="-120"/>
              </a:rPr>
              <a:t>(I</a:t>
            </a:r>
            <a:r>
              <a:rPr lang="en-US" altLang="zh-TW" b="1" baseline="-25000" dirty="0">
                <a:solidFill>
                  <a:srgbClr val="9BBB59"/>
                </a:solidFill>
                <a:latin typeface="芫荽 0.92" pitchFamily="2" charset="-120"/>
                <a:ea typeface="芫荽 0.92" pitchFamily="2" charset="-120"/>
                <a:cs typeface="芫荽 0.92" pitchFamily="2" charset="-120"/>
              </a:rPr>
              <a:t>x</a:t>
            </a:r>
            <a:r>
              <a:rPr lang="en-US" altLang="zh-TW" b="1" dirty="0">
                <a:solidFill>
                  <a:srgbClr val="9BBB59"/>
                </a:solidFill>
                <a:latin typeface="芫荽 0.92" pitchFamily="2" charset="-120"/>
                <a:ea typeface="芫荽 0.92" pitchFamily="2" charset="-120"/>
                <a:cs typeface="芫荽 0.92" pitchFamily="2" charset="-120"/>
              </a:rPr>
              <a:t>)</a:t>
            </a:r>
            <a:endParaRPr lang="zh-TW" altLang="en-US" b="1" dirty="0">
              <a:solidFill>
                <a:srgbClr val="9BBB59"/>
              </a:solidFill>
            </a:endParaRPr>
          </a:p>
        </p:txBody>
      </p:sp>
    </p:spTree>
    <p:extLst>
      <p:ext uri="{BB962C8B-B14F-4D97-AF65-F5344CB8AC3E}">
        <p14:creationId xmlns:p14="http://schemas.microsoft.com/office/powerpoint/2010/main" val="23244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574662"/>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5.</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a:solidFill>
                  <a:srgbClr val="EDECDF">
                    <a:lumMod val="10000"/>
                  </a:srgbClr>
                </a:solidFill>
                <a:latin typeface="芫荽 0.92" pitchFamily="2" charset="-120"/>
                <a:ea typeface="芫荽 0.92" pitchFamily="2" charset="-120"/>
                <a:cs typeface="芫荽 0.92" pitchFamily="2" charset="-120"/>
              </a:rPr>
              <a:t>outer_product: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For every pixel, compute:</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outer_product</a:t>
            </a:r>
            <a:endParaRPr lang="zh-TW" altLang="en-US" b="1" dirty="0">
              <a:solidFill>
                <a:srgbClr val="FF0000"/>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FB61FB27-560D-4E97-9A3F-9B6FBDB7A4B0}"/>
              </a:ext>
            </a:extLst>
          </p:cNvPr>
          <p:cNvCxnSpPr>
            <a:cxnSpLocks/>
          </p:cNvCxnSpPr>
          <p:nvPr/>
        </p:nvCxnSpPr>
        <p:spPr>
          <a:xfrm flipV="1">
            <a:off x="3725884" y="2901949"/>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pic>
        <p:nvPicPr>
          <p:cNvPr id="97" name="!!main frame">
            <a:extLst>
              <a:ext uri="{FF2B5EF4-FFF2-40B4-BE49-F238E27FC236}">
                <a16:creationId xmlns:a16="http://schemas.microsoft.com/office/drawing/2014/main" id="{540A7ECE-8B10-42E7-8CB0-C9477703C5B2}"/>
              </a:ext>
            </a:extLst>
          </p:cNvPr>
          <p:cNvPicPr>
            <a:picLocks noChangeAspect="1"/>
          </p:cNvPicPr>
          <p:nvPr/>
        </p:nvPicPr>
        <p:blipFill>
          <a:blip r:embed="rId3"/>
          <a:stretch>
            <a:fillRect/>
          </a:stretch>
        </p:blipFill>
        <p:spPr>
          <a:xfrm>
            <a:off x="3887052" y="3956052"/>
            <a:ext cx="2901948" cy="2901948"/>
          </a:xfrm>
          <a:prstGeom prst="rect">
            <a:avLst/>
          </a:prstGeom>
          <a:scene3d>
            <a:camera prst="orthographicFront">
              <a:rot lat="3822634" lon="1291790" rev="962280"/>
            </a:camera>
            <a:lightRig rig="threePt" dir="t"/>
          </a:scene3d>
        </p:spPr>
      </p:pic>
      <p:pic>
        <p:nvPicPr>
          <p:cNvPr id="98" name="圖片 97">
            <a:extLst>
              <a:ext uri="{FF2B5EF4-FFF2-40B4-BE49-F238E27FC236}">
                <a16:creationId xmlns:a16="http://schemas.microsoft.com/office/drawing/2014/main" id="{CF262C0E-5AD0-4111-B18F-20686483C6A8}"/>
              </a:ext>
            </a:extLst>
          </p:cNvPr>
          <p:cNvPicPr>
            <a:picLocks noChangeAspect="1"/>
          </p:cNvPicPr>
          <p:nvPr/>
        </p:nvPicPr>
        <p:blipFill>
          <a:blip r:embed="rId4"/>
          <a:stretch>
            <a:fillRect/>
          </a:stretch>
        </p:blipFill>
        <p:spPr>
          <a:xfrm>
            <a:off x="3919053" y="3851231"/>
            <a:ext cx="2901948" cy="2901948"/>
          </a:xfrm>
          <a:prstGeom prst="rect">
            <a:avLst/>
          </a:prstGeom>
          <a:scene3d>
            <a:camera prst="orthographicFront">
              <a:rot lat="3822634" lon="1291790" rev="962280"/>
            </a:camera>
            <a:lightRig rig="threePt" dir="t"/>
          </a:scene3d>
        </p:spPr>
      </p:pic>
      <p:pic>
        <p:nvPicPr>
          <p:cNvPr id="99" name="圖片 98">
            <a:extLst>
              <a:ext uri="{FF2B5EF4-FFF2-40B4-BE49-F238E27FC236}">
                <a16:creationId xmlns:a16="http://schemas.microsoft.com/office/drawing/2014/main" id="{AD724336-DB0F-4092-9089-FF1EB26C6B36}"/>
              </a:ext>
            </a:extLst>
          </p:cNvPr>
          <p:cNvPicPr>
            <a:picLocks noChangeAspect="1"/>
          </p:cNvPicPr>
          <p:nvPr/>
        </p:nvPicPr>
        <p:blipFill>
          <a:blip r:embed="rId5"/>
          <a:stretch>
            <a:fillRect/>
          </a:stretch>
        </p:blipFill>
        <p:spPr>
          <a:xfrm>
            <a:off x="3961805" y="3762056"/>
            <a:ext cx="2901948" cy="2895851"/>
          </a:xfrm>
          <a:prstGeom prst="rect">
            <a:avLst/>
          </a:prstGeom>
          <a:scene3d>
            <a:camera prst="orthographicFront">
              <a:rot lat="3822634" lon="1291790" rev="962280"/>
            </a:camera>
            <a:lightRig rig="threePt" dir="t"/>
          </a:scene3d>
        </p:spPr>
      </p:pic>
      <p:pic>
        <p:nvPicPr>
          <p:cNvPr id="100" name="圖片 99">
            <a:extLst>
              <a:ext uri="{FF2B5EF4-FFF2-40B4-BE49-F238E27FC236}">
                <a16:creationId xmlns:a16="http://schemas.microsoft.com/office/drawing/2014/main" id="{3E632135-17A3-4396-80B5-A15FC27E9C61}"/>
              </a:ext>
            </a:extLst>
          </p:cNvPr>
          <p:cNvPicPr>
            <a:picLocks noChangeAspect="1"/>
          </p:cNvPicPr>
          <p:nvPr/>
        </p:nvPicPr>
        <p:blipFill>
          <a:blip r:embed="rId6"/>
          <a:stretch>
            <a:fillRect/>
          </a:stretch>
        </p:blipFill>
        <p:spPr>
          <a:xfrm>
            <a:off x="4475683" y="2538224"/>
            <a:ext cx="2895851" cy="2901948"/>
          </a:xfrm>
          <a:prstGeom prst="rect">
            <a:avLst/>
          </a:prstGeom>
          <a:scene3d>
            <a:camera prst="orthographicFront">
              <a:rot lat="3822634" lon="1291790" rev="962280"/>
            </a:camera>
            <a:lightRig rig="threePt" dir="t"/>
          </a:scene3d>
        </p:spPr>
      </p:pic>
      <p:pic>
        <p:nvPicPr>
          <p:cNvPr id="101" name="圖片 100">
            <a:extLst>
              <a:ext uri="{FF2B5EF4-FFF2-40B4-BE49-F238E27FC236}">
                <a16:creationId xmlns:a16="http://schemas.microsoft.com/office/drawing/2014/main" id="{55E579FB-A8EF-4B18-8917-321700754660}"/>
              </a:ext>
            </a:extLst>
          </p:cNvPr>
          <p:cNvPicPr>
            <a:picLocks noChangeAspect="1"/>
          </p:cNvPicPr>
          <p:nvPr/>
        </p:nvPicPr>
        <p:blipFill>
          <a:blip r:embed="rId7"/>
          <a:stretch>
            <a:fillRect/>
          </a:stretch>
        </p:blipFill>
        <p:spPr>
          <a:xfrm>
            <a:off x="4496799" y="2480774"/>
            <a:ext cx="2901948" cy="2901948"/>
          </a:xfrm>
          <a:prstGeom prst="rect">
            <a:avLst/>
          </a:prstGeom>
          <a:scene3d>
            <a:camera prst="orthographicFront">
              <a:rot lat="3822634" lon="1291790" rev="962280"/>
            </a:camera>
            <a:lightRig rig="threePt" dir="t"/>
          </a:scene3d>
        </p:spPr>
      </p:pic>
      <p:pic>
        <p:nvPicPr>
          <p:cNvPr id="102" name="圖片 101">
            <a:extLst>
              <a:ext uri="{FF2B5EF4-FFF2-40B4-BE49-F238E27FC236}">
                <a16:creationId xmlns:a16="http://schemas.microsoft.com/office/drawing/2014/main" id="{9C383154-1EA0-4DEA-8173-9200B27C595F}"/>
              </a:ext>
            </a:extLst>
          </p:cNvPr>
          <p:cNvPicPr>
            <a:picLocks noChangeAspect="1"/>
          </p:cNvPicPr>
          <p:nvPr/>
        </p:nvPicPr>
        <p:blipFill>
          <a:blip r:embed="rId5"/>
          <a:stretch>
            <a:fillRect/>
          </a:stretch>
        </p:blipFill>
        <p:spPr>
          <a:xfrm>
            <a:off x="4525870" y="2423324"/>
            <a:ext cx="2901948" cy="2895851"/>
          </a:xfrm>
          <a:prstGeom prst="rect">
            <a:avLst/>
          </a:prstGeom>
          <a:scene3d>
            <a:camera prst="orthographicFront">
              <a:rot lat="3822634" lon="1291790" rev="962280"/>
            </a:camera>
            <a:lightRig rig="threePt" dir="t"/>
          </a:scene3d>
        </p:spPr>
      </p:pic>
      <p:pic>
        <p:nvPicPr>
          <p:cNvPr id="103" name="圖片 102">
            <a:extLst>
              <a:ext uri="{FF2B5EF4-FFF2-40B4-BE49-F238E27FC236}">
                <a16:creationId xmlns:a16="http://schemas.microsoft.com/office/drawing/2014/main" id="{9BEB4D75-FF0C-4806-96F5-08C54E840458}"/>
              </a:ext>
            </a:extLst>
          </p:cNvPr>
          <p:cNvPicPr>
            <a:picLocks noChangeAspect="1"/>
          </p:cNvPicPr>
          <p:nvPr/>
        </p:nvPicPr>
        <p:blipFill>
          <a:blip r:embed="rId4"/>
          <a:stretch>
            <a:fillRect/>
          </a:stretch>
        </p:blipFill>
        <p:spPr>
          <a:xfrm>
            <a:off x="4554941" y="2347847"/>
            <a:ext cx="2901948" cy="2901948"/>
          </a:xfrm>
          <a:prstGeom prst="rect">
            <a:avLst/>
          </a:prstGeom>
          <a:scene3d>
            <a:camera prst="orthographicFront">
              <a:rot lat="3822634" lon="1291790" rev="962280"/>
            </a:camera>
            <a:lightRig rig="threePt" dir="t"/>
          </a:scene3d>
        </p:spPr>
      </p:pic>
      <p:pic>
        <p:nvPicPr>
          <p:cNvPr id="104" name="圖片 103">
            <a:extLst>
              <a:ext uri="{FF2B5EF4-FFF2-40B4-BE49-F238E27FC236}">
                <a16:creationId xmlns:a16="http://schemas.microsoft.com/office/drawing/2014/main" id="{8869FE17-1455-46D5-A519-43B35E831C09}"/>
              </a:ext>
            </a:extLst>
          </p:cNvPr>
          <p:cNvPicPr>
            <a:picLocks noChangeAspect="1"/>
          </p:cNvPicPr>
          <p:nvPr/>
        </p:nvPicPr>
        <p:blipFill>
          <a:blip r:embed="rId8"/>
          <a:stretch>
            <a:fillRect/>
          </a:stretch>
        </p:blipFill>
        <p:spPr>
          <a:xfrm>
            <a:off x="4588050" y="2271319"/>
            <a:ext cx="2901948" cy="2895851"/>
          </a:xfrm>
          <a:prstGeom prst="rect">
            <a:avLst/>
          </a:prstGeom>
          <a:scene3d>
            <a:camera prst="orthographicFront">
              <a:rot lat="3822634" lon="1291790" rev="962280"/>
            </a:camera>
            <a:lightRig rig="threePt" dir="t"/>
          </a:scene3d>
        </p:spPr>
      </p:pic>
      <p:pic>
        <p:nvPicPr>
          <p:cNvPr id="105" name="圖片 104">
            <a:extLst>
              <a:ext uri="{FF2B5EF4-FFF2-40B4-BE49-F238E27FC236}">
                <a16:creationId xmlns:a16="http://schemas.microsoft.com/office/drawing/2014/main" id="{BE82BD90-096F-4F33-B467-E4EC3F04777E}"/>
              </a:ext>
            </a:extLst>
          </p:cNvPr>
          <p:cNvPicPr>
            <a:picLocks noChangeAspect="1"/>
          </p:cNvPicPr>
          <p:nvPr/>
        </p:nvPicPr>
        <p:blipFill>
          <a:blip r:embed="rId9"/>
          <a:stretch>
            <a:fillRect/>
          </a:stretch>
        </p:blipFill>
        <p:spPr>
          <a:xfrm>
            <a:off x="4623277" y="2188694"/>
            <a:ext cx="2901948" cy="2901948"/>
          </a:xfrm>
          <a:prstGeom prst="rect">
            <a:avLst/>
          </a:prstGeom>
          <a:scene3d>
            <a:camera prst="orthographicFront">
              <a:rot lat="3822634" lon="1291790" rev="962280"/>
            </a:camera>
            <a:lightRig rig="threePt" dir="t"/>
          </a:scene3d>
        </p:spPr>
      </p:pic>
      <p:cxnSp>
        <p:nvCxnSpPr>
          <p:cNvPr id="106" name="直線接點 105">
            <a:extLst>
              <a:ext uri="{FF2B5EF4-FFF2-40B4-BE49-F238E27FC236}">
                <a16:creationId xmlns:a16="http://schemas.microsoft.com/office/drawing/2014/main" id="{8D41E378-F647-44A0-9BE7-3F76D763654B}"/>
              </a:ext>
            </a:extLst>
          </p:cNvPr>
          <p:cNvCxnSpPr>
            <a:cxnSpLocks/>
          </p:cNvCxnSpPr>
          <p:nvPr/>
        </p:nvCxnSpPr>
        <p:spPr>
          <a:xfrm flipV="1">
            <a:off x="4011642" y="2930674"/>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18150C48-87A9-4312-BAFB-66F1C35A9670}"/>
              </a:ext>
            </a:extLst>
          </p:cNvPr>
          <p:cNvCxnSpPr>
            <a:cxnSpLocks/>
          </p:cNvCxnSpPr>
          <p:nvPr/>
        </p:nvCxnSpPr>
        <p:spPr>
          <a:xfrm flipV="1">
            <a:off x="3767952" y="3054108"/>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sp>
        <p:nvSpPr>
          <p:cNvPr id="46" name="23">
            <a:extLst>
              <a:ext uri="{FF2B5EF4-FFF2-40B4-BE49-F238E27FC236}">
                <a16:creationId xmlns:a16="http://schemas.microsoft.com/office/drawing/2014/main" id="{7FAF89E9-EF30-4AD1-A248-47B81A9770B6}"/>
              </a:ext>
            </a:extLst>
          </p:cNvPr>
          <p:cNvSpPr txBox="1"/>
          <p:nvPr/>
        </p:nvSpPr>
        <p:spPr>
          <a:xfrm>
            <a:off x="5275891" y="6056969"/>
            <a:ext cx="2249334" cy="369332"/>
          </a:xfrm>
          <a:prstGeom prst="rect">
            <a:avLst/>
          </a:prstGeom>
          <a:noFill/>
        </p:spPr>
        <p:txBody>
          <a:bodyPr wrap="none" rtlCol="0">
            <a:spAutoFit/>
          </a:bodyPr>
          <a:lstStyle/>
          <a:p>
            <a:pPr algn="ctr"/>
            <a:r>
              <a:rPr lang="en-US" altLang="zh-TW" b="1" dirty="0" err="1">
                <a:solidFill>
                  <a:srgbClr val="7030A0"/>
                </a:solidFill>
              </a:rPr>
              <a:t>filtered_gradient.x</a:t>
            </a:r>
            <a:endParaRPr lang="en-US" altLang="zh-TW" b="1" dirty="0">
              <a:solidFill>
                <a:srgbClr val="7030A0"/>
              </a:solidFill>
            </a:endParaRPr>
          </a:p>
        </p:txBody>
      </p:sp>
      <p:sp>
        <p:nvSpPr>
          <p:cNvPr id="108" name="1">
            <a:extLst>
              <a:ext uri="{FF2B5EF4-FFF2-40B4-BE49-F238E27FC236}">
                <a16:creationId xmlns:a16="http://schemas.microsoft.com/office/drawing/2014/main" id="{B2151D10-F8E2-442F-BB76-571B09935E16}"/>
              </a:ext>
            </a:extLst>
          </p:cNvPr>
          <p:cNvSpPr txBox="1"/>
          <p:nvPr/>
        </p:nvSpPr>
        <p:spPr>
          <a:xfrm>
            <a:off x="5771146" y="5823828"/>
            <a:ext cx="2185214" cy="369332"/>
          </a:xfrm>
          <a:prstGeom prst="rect">
            <a:avLst/>
          </a:prstGeom>
          <a:noFill/>
        </p:spPr>
        <p:txBody>
          <a:bodyPr wrap="none" rtlCol="0">
            <a:spAutoFit/>
          </a:bodyPr>
          <a:lstStyle/>
          <a:p>
            <a:pPr algn="ctr"/>
            <a:r>
              <a:rPr lang="en-US" altLang="zh-TW" b="1" dirty="0" err="1">
                <a:solidFill>
                  <a:srgbClr val="00B050"/>
                </a:solidFill>
              </a:rPr>
              <a:t>filtered_gradient.y</a:t>
            </a:r>
            <a:endParaRPr lang="en-US" altLang="zh-TW" b="1" dirty="0">
              <a:solidFill>
                <a:srgbClr val="00B050"/>
              </a:solidFill>
            </a:endParaRPr>
          </a:p>
        </p:txBody>
      </p:sp>
      <p:sp>
        <p:nvSpPr>
          <p:cNvPr id="109" name="2">
            <a:extLst>
              <a:ext uri="{FF2B5EF4-FFF2-40B4-BE49-F238E27FC236}">
                <a16:creationId xmlns:a16="http://schemas.microsoft.com/office/drawing/2014/main" id="{0C9D8E5D-9526-4E32-A35E-043EC7ABE90F}"/>
              </a:ext>
            </a:extLst>
          </p:cNvPr>
          <p:cNvSpPr txBox="1"/>
          <p:nvPr/>
        </p:nvSpPr>
        <p:spPr>
          <a:xfrm>
            <a:off x="5973421" y="5575615"/>
            <a:ext cx="2133918" cy="369332"/>
          </a:xfrm>
          <a:prstGeom prst="rect">
            <a:avLst/>
          </a:prstGeom>
          <a:noFill/>
        </p:spPr>
        <p:txBody>
          <a:bodyPr wrap="none" rtlCol="0">
            <a:spAutoFit/>
          </a:bodyPr>
          <a:lstStyle/>
          <a:p>
            <a:pPr algn="ctr"/>
            <a:r>
              <a:rPr lang="en-US" altLang="zh-TW" b="1" dirty="0">
                <a:solidFill>
                  <a:srgbClr val="F79646"/>
                </a:solidFill>
              </a:rPr>
              <a:t>filtered_gradient.t</a:t>
            </a:r>
          </a:p>
        </p:txBody>
      </p:sp>
      <p:sp>
        <p:nvSpPr>
          <p:cNvPr id="110" name="3">
            <a:extLst>
              <a:ext uri="{FF2B5EF4-FFF2-40B4-BE49-F238E27FC236}">
                <a16:creationId xmlns:a16="http://schemas.microsoft.com/office/drawing/2014/main" id="{FD85D0DF-C912-42B7-8E51-8CB45CFE1FE8}"/>
              </a:ext>
            </a:extLst>
          </p:cNvPr>
          <p:cNvSpPr txBox="1"/>
          <p:nvPr/>
        </p:nvSpPr>
        <p:spPr>
          <a:xfrm>
            <a:off x="6784111" y="4692064"/>
            <a:ext cx="1271503" cy="276999"/>
          </a:xfrm>
          <a:prstGeom prst="rect">
            <a:avLst/>
          </a:prstGeom>
          <a:noFill/>
        </p:spPr>
        <p:txBody>
          <a:bodyPr wrap="none" rtlCol="0">
            <a:spAutoFit/>
          </a:bodyPr>
          <a:lstStyle/>
          <a:p>
            <a:pPr algn="ctr"/>
            <a:r>
              <a:rPr lang="en-US" altLang="zh-TW" sz="1200" b="1" dirty="0" err="1">
                <a:solidFill>
                  <a:schemeClr val="accent1">
                    <a:lumMod val="25000"/>
                  </a:schemeClr>
                </a:solidFill>
              </a:rPr>
              <a:t>out_product</a:t>
            </a:r>
            <a:r>
              <a:rPr lang="en-US" altLang="zh-TW" sz="1200" b="1" dirty="0">
                <a:solidFill>
                  <a:schemeClr val="accent1">
                    <a:lumMod val="25000"/>
                  </a:schemeClr>
                </a:solidFill>
              </a:rPr>
              <a:t>[0]</a:t>
            </a:r>
          </a:p>
        </p:txBody>
      </p:sp>
      <p:sp>
        <p:nvSpPr>
          <p:cNvPr id="111" name="4">
            <a:extLst>
              <a:ext uri="{FF2B5EF4-FFF2-40B4-BE49-F238E27FC236}">
                <a16:creationId xmlns:a16="http://schemas.microsoft.com/office/drawing/2014/main" id="{EDBEDE4A-E440-4DB7-98FD-C29BA4887560}"/>
              </a:ext>
            </a:extLst>
          </p:cNvPr>
          <p:cNvSpPr txBox="1"/>
          <p:nvPr/>
        </p:nvSpPr>
        <p:spPr>
          <a:xfrm>
            <a:off x="6900053" y="4566382"/>
            <a:ext cx="1271503" cy="276999"/>
          </a:xfrm>
          <a:prstGeom prst="rect">
            <a:avLst/>
          </a:prstGeom>
          <a:noFill/>
        </p:spPr>
        <p:txBody>
          <a:bodyPr wrap="none" rtlCol="0">
            <a:spAutoFit/>
          </a:bodyPr>
          <a:lstStyle/>
          <a:p>
            <a:pPr algn="ctr"/>
            <a:r>
              <a:rPr lang="en-US" altLang="zh-TW" sz="1200" b="1" dirty="0" err="1">
                <a:solidFill>
                  <a:srgbClr val="EE5496"/>
                </a:solidFill>
              </a:rPr>
              <a:t>out_product</a:t>
            </a:r>
            <a:r>
              <a:rPr lang="en-US" altLang="zh-TW" sz="1200" b="1" dirty="0">
                <a:solidFill>
                  <a:srgbClr val="EE5496"/>
                </a:solidFill>
              </a:rPr>
              <a:t>[1]</a:t>
            </a:r>
          </a:p>
        </p:txBody>
      </p:sp>
      <p:sp>
        <p:nvSpPr>
          <p:cNvPr id="112" name="5">
            <a:extLst>
              <a:ext uri="{FF2B5EF4-FFF2-40B4-BE49-F238E27FC236}">
                <a16:creationId xmlns:a16="http://schemas.microsoft.com/office/drawing/2014/main" id="{6464B772-A693-4CAF-AE88-15892EEA03F1}"/>
              </a:ext>
            </a:extLst>
          </p:cNvPr>
          <p:cNvSpPr txBox="1"/>
          <p:nvPr/>
        </p:nvSpPr>
        <p:spPr>
          <a:xfrm>
            <a:off x="7056110" y="4444329"/>
            <a:ext cx="1271503" cy="276999"/>
          </a:xfrm>
          <a:prstGeom prst="rect">
            <a:avLst/>
          </a:prstGeom>
          <a:noFill/>
        </p:spPr>
        <p:txBody>
          <a:bodyPr wrap="none" rtlCol="0">
            <a:spAutoFit/>
          </a:bodyPr>
          <a:lstStyle/>
          <a:p>
            <a:pPr algn="ctr"/>
            <a:r>
              <a:rPr lang="en-US" altLang="zh-TW" sz="1200" b="1" dirty="0" err="1">
                <a:solidFill>
                  <a:srgbClr val="F79646"/>
                </a:solidFill>
              </a:rPr>
              <a:t>out_product</a:t>
            </a:r>
            <a:r>
              <a:rPr lang="en-US" altLang="zh-TW" sz="1200" b="1" dirty="0">
                <a:solidFill>
                  <a:srgbClr val="F79646"/>
                </a:solidFill>
              </a:rPr>
              <a:t>[2]</a:t>
            </a:r>
          </a:p>
        </p:txBody>
      </p:sp>
      <p:sp>
        <p:nvSpPr>
          <p:cNvPr id="113" name="6">
            <a:extLst>
              <a:ext uri="{FF2B5EF4-FFF2-40B4-BE49-F238E27FC236}">
                <a16:creationId xmlns:a16="http://schemas.microsoft.com/office/drawing/2014/main" id="{4EFEE6F0-7074-4903-BC24-87EF56B8F4AC}"/>
              </a:ext>
            </a:extLst>
          </p:cNvPr>
          <p:cNvSpPr txBox="1"/>
          <p:nvPr/>
        </p:nvSpPr>
        <p:spPr>
          <a:xfrm>
            <a:off x="7166970" y="4330223"/>
            <a:ext cx="1271502" cy="276999"/>
          </a:xfrm>
          <a:prstGeom prst="rect">
            <a:avLst/>
          </a:prstGeom>
          <a:noFill/>
        </p:spPr>
        <p:txBody>
          <a:bodyPr wrap="none" rtlCol="0">
            <a:spAutoFit/>
          </a:bodyPr>
          <a:lstStyle/>
          <a:p>
            <a:pPr algn="ctr"/>
            <a:r>
              <a:rPr lang="en-US" altLang="zh-TW" sz="1200" b="1" dirty="0" err="1">
                <a:solidFill>
                  <a:srgbClr val="00B050"/>
                </a:solidFill>
              </a:rPr>
              <a:t>out_product</a:t>
            </a:r>
            <a:r>
              <a:rPr lang="en-US" altLang="zh-TW" sz="1200" b="1" dirty="0">
                <a:solidFill>
                  <a:srgbClr val="00B050"/>
                </a:solidFill>
              </a:rPr>
              <a:t>[3]</a:t>
            </a:r>
          </a:p>
        </p:txBody>
      </p:sp>
      <p:sp>
        <p:nvSpPr>
          <p:cNvPr id="114" name="7">
            <a:extLst>
              <a:ext uri="{FF2B5EF4-FFF2-40B4-BE49-F238E27FC236}">
                <a16:creationId xmlns:a16="http://schemas.microsoft.com/office/drawing/2014/main" id="{2C413896-150C-42AF-AF14-74C169035D79}"/>
              </a:ext>
            </a:extLst>
          </p:cNvPr>
          <p:cNvSpPr txBox="1"/>
          <p:nvPr/>
        </p:nvSpPr>
        <p:spPr>
          <a:xfrm>
            <a:off x="7265314" y="4216117"/>
            <a:ext cx="1271503" cy="276999"/>
          </a:xfrm>
          <a:prstGeom prst="rect">
            <a:avLst/>
          </a:prstGeom>
          <a:noFill/>
        </p:spPr>
        <p:txBody>
          <a:bodyPr wrap="none" rtlCol="0">
            <a:spAutoFit/>
          </a:bodyPr>
          <a:lstStyle/>
          <a:p>
            <a:pPr algn="ctr"/>
            <a:r>
              <a:rPr lang="en-US" altLang="zh-TW" sz="1200" b="1" dirty="0" err="1">
                <a:solidFill>
                  <a:srgbClr val="0070C0"/>
                </a:solidFill>
              </a:rPr>
              <a:t>out_product</a:t>
            </a:r>
            <a:r>
              <a:rPr lang="en-US" altLang="zh-TW" sz="1200" b="1" dirty="0">
                <a:solidFill>
                  <a:srgbClr val="0070C0"/>
                </a:solidFill>
              </a:rPr>
              <a:t>[4]</a:t>
            </a:r>
          </a:p>
        </p:txBody>
      </p:sp>
      <p:sp>
        <p:nvSpPr>
          <p:cNvPr id="115" name="8">
            <a:extLst>
              <a:ext uri="{FF2B5EF4-FFF2-40B4-BE49-F238E27FC236}">
                <a16:creationId xmlns:a16="http://schemas.microsoft.com/office/drawing/2014/main" id="{024AD055-816A-4817-A10A-A55EFCEB4AD4}"/>
              </a:ext>
            </a:extLst>
          </p:cNvPr>
          <p:cNvSpPr txBox="1"/>
          <p:nvPr/>
        </p:nvSpPr>
        <p:spPr>
          <a:xfrm>
            <a:off x="7352814" y="4104095"/>
            <a:ext cx="1271503" cy="276999"/>
          </a:xfrm>
          <a:prstGeom prst="rect">
            <a:avLst/>
          </a:prstGeom>
          <a:noFill/>
        </p:spPr>
        <p:txBody>
          <a:bodyPr wrap="none" rtlCol="0">
            <a:spAutoFit/>
          </a:bodyPr>
          <a:lstStyle/>
          <a:p>
            <a:pPr algn="ctr"/>
            <a:r>
              <a:rPr lang="en-US" altLang="zh-TW" sz="1200" b="1" dirty="0" err="1">
                <a:solidFill>
                  <a:srgbClr val="7030A0"/>
                </a:solidFill>
              </a:rPr>
              <a:t>out_product</a:t>
            </a:r>
            <a:r>
              <a:rPr lang="en-US" altLang="zh-TW" sz="1200" b="1" dirty="0">
                <a:solidFill>
                  <a:srgbClr val="7030A0"/>
                </a:solidFill>
              </a:rPr>
              <a:t>[5]</a:t>
            </a:r>
          </a:p>
        </p:txBody>
      </p:sp>
      <p:pic>
        <p:nvPicPr>
          <p:cNvPr id="7" name="圖片 6">
            <a:extLst>
              <a:ext uri="{FF2B5EF4-FFF2-40B4-BE49-F238E27FC236}">
                <a16:creationId xmlns:a16="http://schemas.microsoft.com/office/drawing/2014/main" id="{FCB5AFB4-3F04-4BBB-986D-DD82888366C0}"/>
              </a:ext>
            </a:extLst>
          </p:cNvPr>
          <p:cNvPicPr>
            <a:picLocks noChangeAspect="1"/>
          </p:cNvPicPr>
          <p:nvPr/>
        </p:nvPicPr>
        <p:blipFill>
          <a:blip r:embed="rId10"/>
          <a:stretch>
            <a:fillRect/>
          </a:stretch>
        </p:blipFill>
        <p:spPr>
          <a:xfrm>
            <a:off x="243884" y="4755047"/>
            <a:ext cx="2655574" cy="2036290"/>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07D5C4D3-2D59-41CD-BED9-A8E7C73A97DE}"/>
                  </a:ext>
                </a:extLst>
              </p:cNvPr>
              <p:cNvSpPr txBox="1"/>
              <p:nvPr/>
            </p:nvSpPr>
            <p:spPr>
              <a:xfrm>
                <a:off x="449649" y="2609665"/>
                <a:ext cx="2623603" cy="2120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2000" i="1" smtClean="0">
                              <a:latin typeface="Cambria Math" panose="02040503050406030204" pitchFamily="18" charset="0"/>
                            </a:rPr>
                          </m:ctrlPr>
                        </m:dPr>
                        <m:e>
                          <m:m>
                            <m:mPr>
                              <m:plcHide m:val="on"/>
                              <m:mcs>
                                <m:mc>
                                  <m:mcPr>
                                    <m:count m:val="1"/>
                                    <m:mcJc m:val="center"/>
                                  </m:mcPr>
                                </m:mc>
                              </m:mcs>
                              <m:ctrlPr>
                                <a:rPr lang="zh-TW" altLang="en-US" sz="2000" i="1">
                                  <a:latin typeface="Cambria Math" panose="02040503050406030204" pitchFamily="18" charset="0"/>
                                </a:rPr>
                              </m:ctrlPr>
                            </m:mPr>
                            <m:mr>
                              <m:e>
                                <m:r>
                                  <m:rPr>
                                    <m:sty m:val="p"/>
                                  </m:rPr>
                                  <a:rPr lang="en-US" altLang="zh-TW" sz="2000" b="0" i="0" smtClean="0">
                                    <a:latin typeface="Cambria Math" panose="02040503050406030204" pitchFamily="18" charset="0"/>
                                  </a:rPr>
                                  <m:t>out</m:t>
                                </m:r>
                                <m:r>
                                  <a:rPr lang="en-US" altLang="zh-TW" sz="2000">
                                    <a:latin typeface="Cambria Math" panose="02040503050406030204" pitchFamily="18" charset="0"/>
                                  </a:rPr>
                                  <m:t>_</m:t>
                                </m:r>
                                <m:r>
                                  <m:rPr>
                                    <m:sty m:val="p"/>
                                  </m:rPr>
                                  <a:rPr lang="en-US" altLang="zh-TW" sz="2000">
                                    <a:latin typeface="Cambria Math" panose="02040503050406030204" pitchFamily="18" charset="0"/>
                                  </a:rPr>
                                  <m:t>product</m:t>
                                </m:r>
                                <m:d>
                                  <m:dPr>
                                    <m:begChr m:val="["/>
                                    <m:endChr m:val="]"/>
                                    <m:ctrlPr>
                                      <a:rPr lang="zh-TW" altLang="en-US" sz="2000" i="1">
                                        <a:latin typeface="Cambria Math" panose="02040503050406030204" pitchFamily="18" charset="0"/>
                                      </a:rPr>
                                    </m:ctrlPr>
                                  </m:dPr>
                                  <m:e>
                                    <m:r>
                                      <a:rPr lang="zh-TW" altLang="en-US" sz="2000" i="0">
                                        <a:latin typeface="Cambria Math" panose="02040503050406030204" pitchFamily="18" charset="0"/>
                                      </a:rPr>
                                      <m:t>0</m:t>
                                    </m:r>
                                  </m:e>
                                </m:d>
                                <m:r>
                                  <a:rPr lang="zh-TW" altLang="en-US" sz="2000" i="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i="0">
                                        <a:solidFill>
                                          <a:srgbClr val="000000"/>
                                        </a:solidFill>
                                        <a:latin typeface="Cambria Math" panose="02040503050406030204" pitchFamily="18" charset="0"/>
                                      </a:rPr>
                                      <m:t>I</m:t>
                                    </m:r>
                                  </m:e>
                                  <m:sub>
                                    <m:r>
                                      <m:rPr>
                                        <m:sty m:val="p"/>
                                      </m:rPr>
                                      <a:rPr lang="zh-TW" altLang="en-US" sz="2000" i="0">
                                        <a:solidFill>
                                          <a:srgbClr val="000000"/>
                                        </a:solidFill>
                                        <a:latin typeface="Cambria Math" panose="02040503050406030204" pitchFamily="18" charset="0"/>
                                      </a:rPr>
                                      <m:t>x</m:t>
                                    </m:r>
                                  </m:sub>
                                </m:sSub>
                                <m:sSub>
                                  <m:sSubPr>
                                    <m:ctrlPr>
                                      <a:rPr lang="zh-TW" altLang="en-US" sz="2000" i="1">
                                        <a:solidFill>
                                          <a:srgbClr val="000000"/>
                                        </a:solidFill>
                                        <a:latin typeface="Cambria Math" panose="02040503050406030204" pitchFamily="18" charset="0"/>
                                      </a:rPr>
                                    </m:ctrlPr>
                                  </m:sSubPr>
                                  <m:e>
                                    <m:r>
                                      <m:rPr>
                                        <m:sty m:val="p"/>
                                      </m:rPr>
                                      <a:rPr lang="zh-TW" altLang="en-US" sz="2000" i="0">
                                        <a:solidFill>
                                          <a:srgbClr val="000000"/>
                                        </a:solidFill>
                                        <a:latin typeface="Cambria Math" panose="02040503050406030204" pitchFamily="18" charset="0"/>
                                      </a:rPr>
                                      <m:t>I</m:t>
                                    </m:r>
                                  </m:e>
                                  <m:sub>
                                    <m:r>
                                      <m:rPr>
                                        <m:sty m:val="p"/>
                                      </m:rPr>
                                      <a:rPr lang="zh-TW" altLang="en-US" sz="2000" i="0">
                                        <a:solidFill>
                                          <a:srgbClr val="000000"/>
                                        </a:solidFill>
                                        <a:latin typeface="Cambria Math" panose="02040503050406030204" pitchFamily="18" charset="0"/>
                                      </a:rPr>
                                      <m:t>x</m:t>
                                    </m:r>
                                  </m:sub>
                                </m:sSub>
                              </m:e>
                            </m:mr>
                            <m:mr>
                              <m:e>
                                <m:r>
                                  <m:rPr>
                                    <m:sty m:val="p"/>
                                  </m:rPr>
                                  <a:rPr lang="en-US" altLang="zh-TW" sz="2000">
                                    <a:latin typeface="Cambria Math" panose="02040503050406030204" pitchFamily="18" charset="0"/>
                                  </a:rPr>
                                  <m:t>out</m:t>
                                </m:r>
                                <m:r>
                                  <a:rPr lang="en-US" altLang="zh-TW" sz="2000">
                                    <a:latin typeface="Cambria Math" panose="02040503050406030204" pitchFamily="18" charset="0"/>
                                  </a:rPr>
                                  <m:t>_</m:t>
                                </m:r>
                                <m:r>
                                  <m:rPr>
                                    <m:sty m:val="p"/>
                                  </m:rPr>
                                  <a:rPr lang="en-US" altLang="zh-TW" sz="2000">
                                    <a:latin typeface="Cambria Math" panose="02040503050406030204" pitchFamily="18" charset="0"/>
                                  </a:rPr>
                                  <m:t>product</m:t>
                                </m:r>
                                <m:d>
                                  <m:dPr>
                                    <m:begChr m:val="["/>
                                    <m:endChr m:val="]"/>
                                    <m:ctrlPr>
                                      <a:rPr lang="zh-TW" altLang="en-US" sz="2000" i="1">
                                        <a:latin typeface="Cambria Math" panose="02040503050406030204" pitchFamily="18" charset="0"/>
                                      </a:rPr>
                                    </m:ctrlPr>
                                  </m:dPr>
                                  <m:e>
                                    <m:r>
                                      <a:rPr lang="en-US" altLang="zh-TW" sz="2000" b="0" i="0" smtClean="0">
                                        <a:latin typeface="Cambria Math" panose="02040503050406030204" pitchFamily="18" charset="0"/>
                                      </a:rPr>
                                      <m:t>1</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y</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y</m:t>
                                    </m:r>
                                  </m:sub>
                                </m:sSub>
                              </m:e>
                            </m:mr>
                            <m:mr>
                              <m:e>
                                <m:eqArr>
                                  <m:eqArrPr>
                                    <m:ctrlPr>
                                      <a:rPr lang="en-US" altLang="zh-TW" sz="2000" i="1">
                                        <a:latin typeface="Cambria Math" panose="02040503050406030204" pitchFamily="18" charset="0"/>
                                      </a:rPr>
                                    </m:ctrlPr>
                                  </m:eqArrPr>
                                  <m:e>
                                    <m:r>
                                      <m:rPr>
                                        <m:sty m:val="p"/>
                                      </m:rPr>
                                      <a:rPr lang="en-US" altLang="zh-TW" sz="2000">
                                        <a:latin typeface="Cambria Math" panose="02040503050406030204" pitchFamily="18" charset="0"/>
                                      </a:rPr>
                                      <m:t>out</m:t>
                                    </m:r>
                                    <m:r>
                                      <a:rPr lang="en-US" altLang="zh-TW" sz="2000">
                                        <a:latin typeface="Cambria Math" panose="02040503050406030204" pitchFamily="18" charset="0"/>
                                      </a:rPr>
                                      <m:t>_</m:t>
                                    </m:r>
                                    <m:r>
                                      <m:rPr>
                                        <m:sty m:val="p"/>
                                      </m:rPr>
                                      <a:rPr lang="en-US" altLang="zh-TW" sz="2000">
                                        <a:latin typeface="Cambria Math" panose="02040503050406030204" pitchFamily="18" charset="0"/>
                                      </a:rPr>
                                      <m:t>product</m:t>
                                    </m:r>
                                    <m:d>
                                      <m:dPr>
                                        <m:begChr m:val="["/>
                                        <m:endChr m:val="]"/>
                                        <m:ctrlPr>
                                          <a:rPr lang="zh-TW" altLang="en-US" sz="2000" i="1">
                                            <a:latin typeface="Cambria Math" panose="02040503050406030204" pitchFamily="18" charset="0"/>
                                          </a:rPr>
                                        </m:ctrlPr>
                                      </m:dPr>
                                      <m:e>
                                        <m:r>
                                          <a:rPr lang="en-US" altLang="zh-TW" sz="2000">
                                            <a:latin typeface="Cambria Math" panose="02040503050406030204" pitchFamily="18" charset="0"/>
                                          </a:rPr>
                                          <m:t>2</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a:solidFill>
                                              <a:srgbClr val="000000"/>
                                            </a:solidFill>
                                            <a:latin typeface="Cambria Math" panose="02040503050406030204" pitchFamily="18" charset="0"/>
                                          </a:rPr>
                                          <m:t>t</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a:solidFill>
                                              <a:srgbClr val="000000"/>
                                            </a:solidFill>
                                            <a:latin typeface="Cambria Math" panose="02040503050406030204" pitchFamily="18" charset="0"/>
                                          </a:rPr>
                                          <m:t>t</m:t>
                                        </m:r>
                                      </m:sub>
                                    </m:sSub>
                                  </m:e>
                                  <m:e>
                                    <m:r>
                                      <m:rPr>
                                        <m:sty m:val="p"/>
                                      </m:rPr>
                                      <a:rPr lang="en-US" altLang="zh-TW" sz="2000">
                                        <a:latin typeface="Cambria Math" panose="02040503050406030204" pitchFamily="18" charset="0"/>
                                      </a:rPr>
                                      <m:t>out</m:t>
                                    </m:r>
                                    <m:r>
                                      <a:rPr lang="en-US" altLang="zh-TW" sz="2000">
                                        <a:latin typeface="Cambria Math" panose="02040503050406030204" pitchFamily="18" charset="0"/>
                                      </a:rPr>
                                      <m:t>_</m:t>
                                    </m:r>
                                    <m:r>
                                      <m:rPr>
                                        <m:sty m:val="p"/>
                                      </m:rPr>
                                      <a:rPr lang="en-US" altLang="zh-TW" sz="2000">
                                        <a:latin typeface="Cambria Math" panose="02040503050406030204" pitchFamily="18" charset="0"/>
                                      </a:rPr>
                                      <m:t>product</m:t>
                                    </m:r>
                                    <m:d>
                                      <m:dPr>
                                        <m:begChr m:val="["/>
                                        <m:endChr m:val="]"/>
                                        <m:ctrlPr>
                                          <a:rPr lang="zh-TW" altLang="en-US" sz="2000" i="1">
                                            <a:latin typeface="Cambria Math" panose="02040503050406030204" pitchFamily="18" charset="0"/>
                                          </a:rPr>
                                        </m:ctrlPr>
                                      </m:dPr>
                                      <m:e>
                                        <m:r>
                                          <a:rPr lang="en-US" altLang="zh-TW" sz="2000" b="0" i="0" smtClean="0">
                                            <a:latin typeface="Cambria Math" panose="02040503050406030204" pitchFamily="18" charset="0"/>
                                          </a:rPr>
                                          <m:t>3</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zh-TW" altLang="en-US" sz="2000">
                                            <a:solidFill>
                                              <a:srgbClr val="000000"/>
                                            </a:solidFill>
                                            <a:latin typeface="Cambria Math" panose="02040503050406030204" pitchFamily="18" charset="0"/>
                                          </a:rPr>
                                          <m:t>x</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y</m:t>
                                        </m:r>
                                      </m:sub>
                                    </m:sSub>
                                  </m:e>
                                  <m:e>
                                    <m:r>
                                      <m:rPr>
                                        <m:sty m:val="p"/>
                                      </m:rPr>
                                      <a:rPr lang="en-US" altLang="zh-TW" sz="2000">
                                        <a:latin typeface="Cambria Math" panose="02040503050406030204" pitchFamily="18" charset="0"/>
                                      </a:rPr>
                                      <m:t>out</m:t>
                                    </m:r>
                                    <m:r>
                                      <a:rPr lang="en-US" altLang="zh-TW" sz="2000">
                                        <a:latin typeface="Cambria Math" panose="02040503050406030204" pitchFamily="18" charset="0"/>
                                      </a:rPr>
                                      <m:t>_</m:t>
                                    </m:r>
                                    <m:r>
                                      <m:rPr>
                                        <m:sty m:val="p"/>
                                      </m:rPr>
                                      <a:rPr lang="en-US" altLang="zh-TW" sz="2000">
                                        <a:latin typeface="Cambria Math" panose="02040503050406030204" pitchFamily="18" charset="0"/>
                                      </a:rPr>
                                      <m:t>product</m:t>
                                    </m:r>
                                    <m:d>
                                      <m:dPr>
                                        <m:begChr m:val="["/>
                                        <m:endChr m:val="]"/>
                                        <m:ctrlPr>
                                          <a:rPr lang="zh-TW" altLang="en-US" sz="2000" i="1">
                                            <a:latin typeface="Cambria Math" panose="02040503050406030204" pitchFamily="18" charset="0"/>
                                          </a:rPr>
                                        </m:ctrlPr>
                                      </m:dPr>
                                      <m:e>
                                        <m:r>
                                          <a:rPr lang="en-US" altLang="zh-TW" sz="2000" b="0" i="0" smtClean="0">
                                            <a:latin typeface="Cambria Math" panose="02040503050406030204" pitchFamily="18" charset="0"/>
                                          </a:rPr>
                                          <m:t>4</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zh-TW" altLang="en-US" sz="2000">
                                            <a:solidFill>
                                              <a:srgbClr val="000000"/>
                                            </a:solidFill>
                                            <a:latin typeface="Cambria Math" panose="02040503050406030204" pitchFamily="18" charset="0"/>
                                          </a:rPr>
                                          <m:t>x</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t</m:t>
                                        </m:r>
                                      </m:sub>
                                    </m:sSub>
                                  </m:e>
                                  <m:e>
                                    <m:r>
                                      <m:rPr>
                                        <m:sty m:val="p"/>
                                      </m:rPr>
                                      <a:rPr lang="en-US" altLang="zh-TW" sz="2000">
                                        <a:latin typeface="Cambria Math" panose="02040503050406030204" pitchFamily="18" charset="0"/>
                                      </a:rPr>
                                      <m:t>out</m:t>
                                    </m:r>
                                    <m:r>
                                      <a:rPr lang="en-US" altLang="zh-TW" sz="2000">
                                        <a:latin typeface="Cambria Math" panose="02040503050406030204" pitchFamily="18" charset="0"/>
                                      </a:rPr>
                                      <m:t>_</m:t>
                                    </m:r>
                                    <m:r>
                                      <m:rPr>
                                        <m:sty m:val="p"/>
                                      </m:rPr>
                                      <a:rPr lang="en-US" altLang="zh-TW" sz="2000">
                                        <a:latin typeface="Cambria Math" panose="02040503050406030204" pitchFamily="18" charset="0"/>
                                      </a:rPr>
                                      <m:t>product</m:t>
                                    </m:r>
                                    <m:d>
                                      <m:dPr>
                                        <m:begChr m:val="["/>
                                        <m:endChr m:val="]"/>
                                        <m:ctrlPr>
                                          <a:rPr lang="zh-TW" altLang="en-US" sz="2000" i="1">
                                            <a:latin typeface="Cambria Math" panose="02040503050406030204" pitchFamily="18" charset="0"/>
                                          </a:rPr>
                                        </m:ctrlPr>
                                      </m:dPr>
                                      <m:e>
                                        <m:r>
                                          <a:rPr lang="en-US" altLang="zh-TW" sz="2000" b="0" i="0" smtClean="0">
                                            <a:latin typeface="Cambria Math" panose="02040503050406030204" pitchFamily="18" charset="0"/>
                                          </a:rPr>
                                          <m:t>5</m:t>
                                        </m:r>
                                      </m:e>
                                    </m:d>
                                    <m:r>
                                      <a:rPr lang="zh-TW" altLang="en-US" sz="2000">
                                        <a:latin typeface="Cambria Math" panose="02040503050406030204" pitchFamily="18" charset="0"/>
                                      </a:rPr>
                                      <m:t>=</m:t>
                                    </m:r>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y</m:t>
                                        </m:r>
                                      </m:sub>
                                    </m:sSub>
                                    <m:sSub>
                                      <m:sSubPr>
                                        <m:ctrlPr>
                                          <a:rPr lang="zh-TW" altLang="en-US" sz="2000" i="1">
                                            <a:solidFill>
                                              <a:srgbClr val="000000"/>
                                            </a:solidFill>
                                            <a:latin typeface="Cambria Math" panose="02040503050406030204" pitchFamily="18" charset="0"/>
                                          </a:rPr>
                                        </m:ctrlPr>
                                      </m:sSubPr>
                                      <m:e>
                                        <m:r>
                                          <m:rPr>
                                            <m:sty m:val="p"/>
                                          </m:rPr>
                                          <a:rPr lang="zh-TW" altLang="en-US" sz="2000">
                                            <a:solidFill>
                                              <a:srgbClr val="000000"/>
                                            </a:solidFill>
                                            <a:latin typeface="Cambria Math" panose="02040503050406030204" pitchFamily="18" charset="0"/>
                                          </a:rPr>
                                          <m:t>I</m:t>
                                        </m:r>
                                      </m:e>
                                      <m:sub>
                                        <m:r>
                                          <m:rPr>
                                            <m:sty m:val="p"/>
                                          </m:rPr>
                                          <a:rPr lang="en-US" altLang="zh-TW" sz="2000" b="0" i="0" smtClean="0">
                                            <a:solidFill>
                                              <a:srgbClr val="000000"/>
                                            </a:solidFill>
                                            <a:latin typeface="Cambria Math" panose="02040503050406030204" pitchFamily="18" charset="0"/>
                                          </a:rPr>
                                          <m:t>t</m:t>
                                        </m:r>
                                      </m:sub>
                                    </m:sSub>
                                  </m:e>
                                </m:eqArr>
                              </m:e>
                            </m:mr>
                          </m:m>
                        </m:e>
                      </m:d>
                    </m:oMath>
                  </m:oMathPara>
                </a14:m>
                <a:endParaRPr lang="zh-TW" altLang="en-US" sz="2000" dirty="0"/>
              </a:p>
            </p:txBody>
          </p:sp>
        </mc:Choice>
        <mc:Fallback xmlns="">
          <p:sp>
            <p:nvSpPr>
              <p:cNvPr id="4" name="文字方塊 3">
                <a:extLst>
                  <a:ext uri="{FF2B5EF4-FFF2-40B4-BE49-F238E27FC236}">
                    <a16:creationId xmlns:a16="http://schemas.microsoft.com/office/drawing/2014/main" id="{07D5C4D3-2D59-41CD-BED9-A8E7C73A97DE}"/>
                  </a:ext>
                </a:extLst>
              </p:cNvPr>
              <p:cNvSpPr txBox="1">
                <a:spLocks noRot="1" noChangeAspect="1" noMove="1" noResize="1" noEditPoints="1" noAdjustHandles="1" noChangeArrowheads="1" noChangeShapeType="1" noTextEdit="1"/>
              </p:cNvSpPr>
              <p:nvPr/>
            </p:nvSpPr>
            <p:spPr>
              <a:xfrm>
                <a:off x="449649" y="2609665"/>
                <a:ext cx="2623603" cy="2120965"/>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50545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6.</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tensor_weight_y</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tensor_weight_y</a:t>
            </a:r>
            <a:endParaRPr lang="zh-TW" altLang="en-US" b="1" dirty="0">
              <a:solidFill>
                <a:srgbClr val="FF0000"/>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FB61FB27-560D-4E97-9A3F-9B6FBDB7A4B0}"/>
              </a:ext>
            </a:extLst>
          </p:cNvPr>
          <p:cNvCxnSpPr>
            <a:cxnSpLocks/>
          </p:cNvCxnSpPr>
          <p:nvPr/>
        </p:nvCxnSpPr>
        <p:spPr>
          <a:xfrm flipV="1">
            <a:off x="3725884" y="2901949"/>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pic>
        <p:nvPicPr>
          <p:cNvPr id="97" name="!!main frame">
            <a:extLst>
              <a:ext uri="{FF2B5EF4-FFF2-40B4-BE49-F238E27FC236}">
                <a16:creationId xmlns:a16="http://schemas.microsoft.com/office/drawing/2014/main" id="{540A7ECE-8B10-42E7-8CB0-C9477703C5B2}"/>
              </a:ext>
            </a:extLst>
          </p:cNvPr>
          <p:cNvPicPr>
            <a:picLocks noChangeAspect="1"/>
          </p:cNvPicPr>
          <p:nvPr/>
        </p:nvPicPr>
        <p:blipFill>
          <a:blip r:embed="rId3"/>
          <a:stretch>
            <a:fillRect/>
          </a:stretch>
        </p:blipFill>
        <p:spPr>
          <a:xfrm>
            <a:off x="3887052" y="3956052"/>
            <a:ext cx="2901948" cy="2901948"/>
          </a:xfrm>
          <a:prstGeom prst="rect">
            <a:avLst/>
          </a:prstGeom>
          <a:scene3d>
            <a:camera prst="orthographicFront">
              <a:rot lat="3822634" lon="1291790" rev="962280"/>
            </a:camera>
            <a:lightRig rig="threePt" dir="t"/>
          </a:scene3d>
        </p:spPr>
      </p:pic>
      <p:pic>
        <p:nvPicPr>
          <p:cNvPr id="98" name="圖片 97">
            <a:extLst>
              <a:ext uri="{FF2B5EF4-FFF2-40B4-BE49-F238E27FC236}">
                <a16:creationId xmlns:a16="http://schemas.microsoft.com/office/drawing/2014/main" id="{CF262C0E-5AD0-4111-B18F-20686483C6A8}"/>
              </a:ext>
            </a:extLst>
          </p:cNvPr>
          <p:cNvPicPr>
            <a:picLocks noChangeAspect="1"/>
          </p:cNvPicPr>
          <p:nvPr/>
        </p:nvPicPr>
        <p:blipFill>
          <a:blip r:embed="rId4"/>
          <a:stretch>
            <a:fillRect/>
          </a:stretch>
        </p:blipFill>
        <p:spPr>
          <a:xfrm>
            <a:off x="3919053" y="3851231"/>
            <a:ext cx="2901948" cy="2901948"/>
          </a:xfrm>
          <a:prstGeom prst="rect">
            <a:avLst/>
          </a:prstGeom>
          <a:scene3d>
            <a:camera prst="orthographicFront">
              <a:rot lat="3822634" lon="1291790" rev="962280"/>
            </a:camera>
            <a:lightRig rig="threePt" dir="t"/>
          </a:scene3d>
        </p:spPr>
      </p:pic>
      <p:pic>
        <p:nvPicPr>
          <p:cNvPr id="99" name="圖片 98">
            <a:extLst>
              <a:ext uri="{FF2B5EF4-FFF2-40B4-BE49-F238E27FC236}">
                <a16:creationId xmlns:a16="http://schemas.microsoft.com/office/drawing/2014/main" id="{AD724336-DB0F-4092-9089-FF1EB26C6B36}"/>
              </a:ext>
            </a:extLst>
          </p:cNvPr>
          <p:cNvPicPr>
            <a:picLocks noChangeAspect="1"/>
          </p:cNvPicPr>
          <p:nvPr/>
        </p:nvPicPr>
        <p:blipFill>
          <a:blip r:embed="rId5"/>
          <a:stretch>
            <a:fillRect/>
          </a:stretch>
        </p:blipFill>
        <p:spPr>
          <a:xfrm>
            <a:off x="3961805" y="3762056"/>
            <a:ext cx="2901948" cy="2895851"/>
          </a:xfrm>
          <a:prstGeom prst="rect">
            <a:avLst/>
          </a:prstGeom>
          <a:scene3d>
            <a:camera prst="orthographicFront">
              <a:rot lat="3822634" lon="1291790" rev="962280"/>
            </a:camera>
            <a:lightRig rig="threePt" dir="t"/>
          </a:scene3d>
        </p:spPr>
      </p:pic>
      <p:pic>
        <p:nvPicPr>
          <p:cNvPr id="100" name="圖片 99">
            <a:extLst>
              <a:ext uri="{FF2B5EF4-FFF2-40B4-BE49-F238E27FC236}">
                <a16:creationId xmlns:a16="http://schemas.microsoft.com/office/drawing/2014/main" id="{3E632135-17A3-4396-80B5-A15FC27E9C61}"/>
              </a:ext>
            </a:extLst>
          </p:cNvPr>
          <p:cNvPicPr>
            <a:picLocks noChangeAspect="1"/>
          </p:cNvPicPr>
          <p:nvPr/>
        </p:nvPicPr>
        <p:blipFill>
          <a:blip r:embed="rId6"/>
          <a:stretch>
            <a:fillRect/>
          </a:stretch>
        </p:blipFill>
        <p:spPr>
          <a:xfrm>
            <a:off x="4475683" y="2538224"/>
            <a:ext cx="2895851" cy="2901948"/>
          </a:xfrm>
          <a:prstGeom prst="rect">
            <a:avLst/>
          </a:prstGeom>
          <a:scene3d>
            <a:camera prst="orthographicFront">
              <a:rot lat="3822634" lon="1291790" rev="962280"/>
            </a:camera>
            <a:lightRig rig="threePt" dir="t"/>
          </a:scene3d>
        </p:spPr>
      </p:pic>
      <p:pic>
        <p:nvPicPr>
          <p:cNvPr id="101" name="圖片 100">
            <a:extLst>
              <a:ext uri="{FF2B5EF4-FFF2-40B4-BE49-F238E27FC236}">
                <a16:creationId xmlns:a16="http://schemas.microsoft.com/office/drawing/2014/main" id="{55E579FB-A8EF-4B18-8917-321700754660}"/>
              </a:ext>
            </a:extLst>
          </p:cNvPr>
          <p:cNvPicPr>
            <a:picLocks noChangeAspect="1"/>
          </p:cNvPicPr>
          <p:nvPr/>
        </p:nvPicPr>
        <p:blipFill>
          <a:blip r:embed="rId7"/>
          <a:stretch>
            <a:fillRect/>
          </a:stretch>
        </p:blipFill>
        <p:spPr>
          <a:xfrm>
            <a:off x="4496799" y="2480774"/>
            <a:ext cx="2901948" cy="2901948"/>
          </a:xfrm>
          <a:prstGeom prst="rect">
            <a:avLst/>
          </a:prstGeom>
          <a:scene3d>
            <a:camera prst="orthographicFront">
              <a:rot lat="3822634" lon="1291790" rev="962280"/>
            </a:camera>
            <a:lightRig rig="threePt" dir="t"/>
          </a:scene3d>
        </p:spPr>
      </p:pic>
      <p:pic>
        <p:nvPicPr>
          <p:cNvPr id="102" name="圖片 101">
            <a:extLst>
              <a:ext uri="{FF2B5EF4-FFF2-40B4-BE49-F238E27FC236}">
                <a16:creationId xmlns:a16="http://schemas.microsoft.com/office/drawing/2014/main" id="{9C383154-1EA0-4DEA-8173-9200B27C595F}"/>
              </a:ext>
            </a:extLst>
          </p:cNvPr>
          <p:cNvPicPr>
            <a:picLocks noChangeAspect="1"/>
          </p:cNvPicPr>
          <p:nvPr/>
        </p:nvPicPr>
        <p:blipFill>
          <a:blip r:embed="rId5"/>
          <a:stretch>
            <a:fillRect/>
          </a:stretch>
        </p:blipFill>
        <p:spPr>
          <a:xfrm>
            <a:off x="4525870" y="2423324"/>
            <a:ext cx="2901948" cy="2895851"/>
          </a:xfrm>
          <a:prstGeom prst="rect">
            <a:avLst/>
          </a:prstGeom>
          <a:scene3d>
            <a:camera prst="orthographicFront">
              <a:rot lat="3822634" lon="1291790" rev="962280"/>
            </a:camera>
            <a:lightRig rig="threePt" dir="t"/>
          </a:scene3d>
        </p:spPr>
      </p:pic>
      <p:pic>
        <p:nvPicPr>
          <p:cNvPr id="103" name="圖片 102">
            <a:extLst>
              <a:ext uri="{FF2B5EF4-FFF2-40B4-BE49-F238E27FC236}">
                <a16:creationId xmlns:a16="http://schemas.microsoft.com/office/drawing/2014/main" id="{9BEB4D75-FF0C-4806-96F5-08C54E840458}"/>
              </a:ext>
            </a:extLst>
          </p:cNvPr>
          <p:cNvPicPr>
            <a:picLocks noChangeAspect="1"/>
          </p:cNvPicPr>
          <p:nvPr/>
        </p:nvPicPr>
        <p:blipFill>
          <a:blip r:embed="rId4"/>
          <a:stretch>
            <a:fillRect/>
          </a:stretch>
        </p:blipFill>
        <p:spPr>
          <a:xfrm>
            <a:off x="4554941" y="2347847"/>
            <a:ext cx="2901948" cy="2901948"/>
          </a:xfrm>
          <a:prstGeom prst="rect">
            <a:avLst/>
          </a:prstGeom>
          <a:scene3d>
            <a:camera prst="orthographicFront">
              <a:rot lat="3822634" lon="1291790" rev="962280"/>
            </a:camera>
            <a:lightRig rig="threePt" dir="t"/>
          </a:scene3d>
        </p:spPr>
      </p:pic>
      <p:pic>
        <p:nvPicPr>
          <p:cNvPr id="104" name="圖片 103">
            <a:extLst>
              <a:ext uri="{FF2B5EF4-FFF2-40B4-BE49-F238E27FC236}">
                <a16:creationId xmlns:a16="http://schemas.microsoft.com/office/drawing/2014/main" id="{8869FE17-1455-46D5-A519-43B35E831C09}"/>
              </a:ext>
            </a:extLst>
          </p:cNvPr>
          <p:cNvPicPr>
            <a:picLocks noChangeAspect="1"/>
          </p:cNvPicPr>
          <p:nvPr/>
        </p:nvPicPr>
        <p:blipFill>
          <a:blip r:embed="rId8"/>
          <a:stretch>
            <a:fillRect/>
          </a:stretch>
        </p:blipFill>
        <p:spPr>
          <a:xfrm>
            <a:off x="4588050" y="2271319"/>
            <a:ext cx="2901948" cy="2895851"/>
          </a:xfrm>
          <a:prstGeom prst="rect">
            <a:avLst/>
          </a:prstGeom>
          <a:scene3d>
            <a:camera prst="orthographicFront">
              <a:rot lat="3822634" lon="1291790" rev="962280"/>
            </a:camera>
            <a:lightRig rig="threePt" dir="t"/>
          </a:scene3d>
        </p:spPr>
      </p:pic>
      <p:pic>
        <p:nvPicPr>
          <p:cNvPr id="105" name="圖片 104">
            <a:extLst>
              <a:ext uri="{FF2B5EF4-FFF2-40B4-BE49-F238E27FC236}">
                <a16:creationId xmlns:a16="http://schemas.microsoft.com/office/drawing/2014/main" id="{BE82BD90-096F-4F33-B467-E4EC3F04777E}"/>
              </a:ext>
            </a:extLst>
          </p:cNvPr>
          <p:cNvPicPr>
            <a:picLocks noChangeAspect="1"/>
          </p:cNvPicPr>
          <p:nvPr/>
        </p:nvPicPr>
        <p:blipFill>
          <a:blip r:embed="rId9"/>
          <a:stretch>
            <a:fillRect/>
          </a:stretch>
        </p:blipFill>
        <p:spPr>
          <a:xfrm>
            <a:off x="4623277" y="2188694"/>
            <a:ext cx="2901948" cy="2901948"/>
          </a:xfrm>
          <a:prstGeom prst="rect">
            <a:avLst/>
          </a:prstGeom>
          <a:scene3d>
            <a:camera prst="orthographicFront">
              <a:rot lat="3822634" lon="1291790" rev="962280"/>
            </a:camera>
            <a:lightRig rig="threePt" dir="t"/>
          </a:scene3d>
        </p:spPr>
      </p:pic>
      <p:cxnSp>
        <p:nvCxnSpPr>
          <p:cNvPr id="106" name="直線接點 105">
            <a:extLst>
              <a:ext uri="{FF2B5EF4-FFF2-40B4-BE49-F238E27FC236}">
                <a16:creationId xmlns:a16="http://schemas.microsoft.com/office/drawing/2014/main" id="{8D41E378-F647-44A0-9BE7-3F76D763654B}"/>
              </a:ext>
            </a:extLst>
          </p:cNvPr>
          <p:cNvCxnSpPr>
            <a:cxnSpLocks/>
          </p:cNvCxnSpPr>
          <p:nvPr/>
        </p:nvCxnSpPr>
        <p:spPr>
          <a:xfrm flipV="1">
            <a:off x="4011642" y="2930674"/>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18150C48-87A9-4312-BAFB-66F1C35A9670}"/>
              </a:ext>
            </a:extLst>
          </p:cNvPr>
          <p:cNvCxnSpPr>
            <a:cxnSpLocks/>
          </p:cNvCxnSpPr>
          <p:nvPr/>
        </p:nvCxnSpPr>
        <p:spPr>
          <a:xfrm flipV="1">
            <a:off x="3767952" y="3054108"/>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sp>
        <p:nvSpPr>
          <p:cNvPr id="46" name="23">
            <a:extLst>
              <a:ext uri="{FF2B5EF4-FFF2-40B4-BE49-F238E27FC236}">
                <a16:creationId xmlns:a16="http://schemas.microsoft.com/office/drawing/2014/main" id="{7FAF89E9-EF30-4AD1-A248-47B81A9770B6}"/>
              </a:ext>
            </a:extLst>
          </p:cNvPr>
          <p:cNvSpPr txBox="1"/>
          <p:nvPr/>
        </p:nvSpPr>
        <p:spPr>
          <a:xfrm>
            <a:off x="5275891" y="6056969"/>
            <a:ext cx="2249334" cy="369332"/>
          </a:xfrm>
          <a:prstGeom prst="rect">
            <a:avLst/>
          </a:prstGeom>
          <a:noFill/>
        </p:spPr>
        <p:txBody>
          <a:bodyPr wrap="none" rtlCol="0">
            <a:spAutoFit/>
          </a:bodyPr>
          <a:lstStyle/>
          <a:p>
            <a:pPr algn="ctr"/>
            <a:r>
              <a:rPr lang="en-US" altLang="zh-TW" b="1" dirty="0" err="1">
                <a:solidFill>
                  <a:srgbClr val="7030A0"/>
                </a:solidFill>
              </a:rPr>
              <a:t>filtered_gradient.x</a:t>
            </a:r>
            <a:endParaRPr lang="en-US" altLang="zh-TW" b="1" dirty="0">
              <a:solidFill>
                <a:srgbClr val="7030A0"/>
              </a:solidFill>
            </a:endParaRPr>
          </a:p>
        </p:txBody>
      </p:sp>
      <p:sp>
        <p:nvSpPr>
          <p:cNvPr id="108" name="1">
            <a:extLst>
              <a:ext uri="{FF2B5EF4-FFF2-40B4-BE49-F238E27FC236}">
                <a16:creationId xmlns:a16="http://schemas.microsoft.com/office/drawing/2014/main" id="{B2151D10-F8E2-442F-BB76-571B09935E16}"/>
              </a:ext>
            </a:extLst>
          </p:cNvPr>
          <p:cNvSpPr txBox="1"/>
          <p:nvPr/>
        </p:nvSpPr>
        <p:spPr>
          <a:xfrm>
            <a:off x="5771146" y="5823828"/>
            <a:ext cx="2185214" cy="369332"/>
          </a:xfrm>
          <a:prstGeom prst="rect">
            <a:avLst/>
          </a:prstGeom>
          <a:noFill/>
        </p:spPr>
        <p:txBody>
          <a:bodyPr wrap="none" rtlCol="0">
            <a:spAutoFit/>
          </a:bodyPr>
          <a:lstStyle/>
          <a:p>
            <a:pPr algn="ctr"/>
            <a:r>
              <a:rPr lang="en-US" altLang="zh-TW" b="1" dirty="0" err="1">
                <a:solidFill>
                  <a:srgbClr val="00B050"/>
                </a:solidFill>
              </a:rPr>
              <a:t>filtered_gradient.y</a:t>
            </a:r>
            <a:endParaRPr lang="en-US" altLang="zh-TW" b="1" dirty="0">
              <a:solidFill>
                <a:srgbClr val="00B050"/>
              </a:solidFill>
            </a:endParaRPr>
          </a:p>
        </p:txBody>
      </p:sp>
      <p:sp>
        <p:nvSpPr>
          <p:cNvPr id="109" name="2">
            <a:extLst>
              <a:ext uri="{FF2B5EF4-FFF2-40B4-BE49-F238E27FC236}">
                <a16:creationId xmlns:a16="http://schemas.microsoft.com/office/drawing/2014/main" id="{0C9D8E5D-9526-4E32-A35E-043EC7ABE90F}"/>
              </a:ext>
            </a:extLst>
          </p:cNvPr>
          <p:cNvSpPr txBox="1"/>
          <p:nvPr/>
        </p:nvSpPr>
        <p:spPr>
          <a:xfrm>
            <a:off x="5954185" y="5575615"/>
            <a:ext cx="2172390" cy="369332"/>
          </a:xfrm>
          <a:prstGeom prst="rect">
            <a:avLst/>
          </a:prstGeom>
          <a:noFill/>
        </p:spPr>
        <p:txBody>
          <a:bodyPr wrap="none" rtlCol="0">
            <a:spAutoFit/>
          </a:bodyPr>
          <a:lstStyle/>
          <a:p>
            <a:pPr algn="ctr"/>
            <a:r>
              <a:rPr lang="en-US" altLang="zh-TW" b="1" dirty="0" err="1">
                <a:solidFill>
                  <a:srgbClr val="F79646"/>
                </a:solidFill>
              </a:rPr>
              <a:t>filtered_gradient.z</a:t>
            </a:r>
            <a:endParaRPr lang="en-US" altLang="zh-TW" b="1" dirty="0">
              <a:solidFill>
                <a:srgbClr val="F79646"/>
              </a:solidFill>
            </a:endParaRPr>
          </a:p>
        </p:txBody>
      </p:sp>
      <p:pic>
        <p:nvPicPr>
          <p:cNvPr id="6" name="圖片 5">
            <a:extLst>
              <a:ext uri="{FF2B5EF4-FFF2-40B4-BE49-F238E27FC236}">
                <a16:creationId xmlns:a16="http://schemas.microsoft.com/office/drawing/2014/main" id="{F3FC345C-6338-4E66-914A-7E19F954371A}"/>
              </a:ext>
            </a:extLst>
          </p:cNvPr>
          <p:cNvPicPr>
            <a:picLocks noChangeAspect="1"/>
          </p:cNvPicPr>
          <p:nvPr/>
        </p:nvPicPr>
        <p:blipFill>
          <a:blip r:embed="rId10"/>
          <a:stretch>
            <a:fillRect/>
          </a:stretch>
        </p:blipFill>
        <p:spPr>
          <a:xfrm>
            <a:off x="5083074" y="2712134"/>
            <a:ext cx="335309" cy="914479"/>
          </a:xfrm>
          <a:prstGeom prst="rect">
            <a:avLst/>
          </a:prstGeom>
          <a:scene3d>
            <a:camera prst="orthographicFront">
              <a:rot lat="3822634" lon="1291790" rev="962280"/>
            </a:camera>
            <a:lightRig rig="threePt" dir="t"/>
          </a:scene3d>
        </p:spPr>
      </p:pic>
      <p:sp>
        <p:nvSpPr>
          <p:cNvPr id="88" name="矩形 87">
            <a:extLst>
              <a:ext uri="{FF2B5EF4-FFF2-40B4-BE49-F238E27FC236}">
                <a16:creationId xmlns:a16="http://schemas.microsoft.com/office/drawing/2014/main" id="{853ADB92-358D-47AC-85DF-6837235F54D3}"/>
              </a:ext>
            </a:extLst>
          </p:cNvPr>
          <p:cNvSpPr/>
          <p:nvPr/>
        </p:nvSpPr>
        <p:spPr>
          <a:xfrm rot="191888">
            <a:off x="4401195" y="2583638"/>
            <a:ext cx="1991314" cy="369332"/>
          </a:xfrm>
          <a:prstGeom prst="rect">
            <a:avLst/>
          </a:prstGeom>
        </p:spPr>
        <p:txBody>
          <a:bodyPr wrap="none">
            <a:spAutoFit/>
          </a:bodyPr>
          <a:lstStyle/>
          <a:p>
            <a:r>
              <a:rPr lang="en-US" altLang="zh-TW" b="1" dirty="0" err="1">
                <a:solidFill>
                  <a:srgbClr val="F79646"/>
                </a:solidFill>
                <a:latin typeface="芫荽 0.92" pitchFamily="2" charset="-120"/>
                <a:ea typeface="芫荽 0.92" pitchFamily="2" charset="-120"/>
                <a:cs typeface="芫荽 0.92" pitchFamily="2" charset="-120"/>
              </a:rPr>
              <a:t>tensor_weight_y</a:t>
            </a:r>
            <a:endParaRPr lang="zh-TW" altLang="en-US" b="1" dirty="0">
              <a:solidFill>
                <a:srgbClr val="F79646"/>
              </a:solidFill>
            </a:endParaRPr>
          </a:p>
        </p:txBody>
      </p:sp>
      <p:pic>
        <p:nvPicPr>
          <p:cNvPr id="8" name="圖片 7">
            <a:extLst>
              <a:ext uri="{FF2B5EF4-FFF2-40B4-BE49-F238E27FC236}">
                <a16:creationId xmlns:a16="http://schemas.microsoft.com/office/drawing/2014/main" id="{BC8AB266-3B4D-4B03-8554-ED896B838278}"/>
              </a:ext>
            </a:extLst>
          </p:cNvPr>
          <p:cNvPicPr>
            <a:picLocks noChangeAspect="1"/>
          </p:cNvPicPr>
          <p:nvPr/>
        </p:nvPicPr>
        <p:blipFill>
          <a:blip r:embed="rId11"/>
          <a:stretch>
            <a:fillRect/>
          </a:stretch>
        </p:blipFill>
        <p:spPr>
          <a:xfrm>
            <a:off x="86576" y="2712134"/>
            <a:ext cx="3606196" cy="3365410"/>
          </a:xfrm>
          <a:prstGeom prst="rect">
            <a:avLst/>
          </a:prstGeom>
          <a:effectLst>
            <a:outerShdw blurRad="50800" dist="38100" dir="2700000" algn="tl" rotWithShape="0">
              <a:prstClr val="black">
                <a:alpha val="40000"/>
              </a:prstClr>
            </a:outerShdw>
          </a:effectLst>
        </p:spPr>
      </p:pic>
      <p:pic>
        <p:nvPicPr>
          <p:cNvPr id="9" name="圖片 8">
            <a:extLst>
              <a:ext uri="{FF2B5EF4-FFF2-40B4-BE49-F238E27FC236}">
                <a16:creationId xmlns:a16="http://schemas.microsoft.com/office/drawing/2014/main" id="{D7A87148-7B62-4EB8-9B4D-1849588AE1EC}"/>
              </a:ext>
            </a:extLst>
          </p:cNvPr>
          <p:cNvPicPr>
            <a:picLocks noChangeAspect="1"/>
          </p:cNvPicPr>
          <p:nvPr/>
        </p:nvPicPr>
        <p:blipFill>
          <a:blip r:embed="rId12"/>
          <a:stretch>
            <a:fillRect/>
          </a:stretch>
        </p:blipFill>
        <p:spPr>
          <a:xfrm>
            <a:off x="89679" y="2401919"/>
            <a:ext cx="3963221" cy="202116"/>
          </a:xfrm>
          <a:prstGeom prst="rect">
            <a:avLst/>
          </a:prstGeom>
          <a:effectLst>
            <a:outerShdw blurRad="50800" dist="38100" dir="2700000" algn="tl" rotWithShape="0">
              <a:prstClr val="black">
                <a:alpha val="40000"/>
              </a:prstClr>
            </a:outerShdw>
          </a:effectLst>
        </p:spPr>
      </p:pic>
      <p:sp>
        <p:nvSpPr>
          <p:cNvPr id="89" name="3">
            <a:extLst>
              <a:ext uri="{FF2B5EF4-FFF2-40B4-BE49-F238E27FC236}">
                <a16:creationId xmlns:a16="http://schemas.microsoft.com/office/drawing/2014/main" id="{A5A71519-E368-4CC6-AF3D-97E8E0481808}"/>
              </a:ext>
            </a:extLst>
          </p:cNvPr>
          <p:cNvSpPr txBox="1"/>
          <p:nvPr/>
        </p:nvSpPr>
        <p:spPr>
          <a:xfrm>
            <a:off x="6784111" y="4692064"/>
            <a:ext cx="1271503" cy="276999"/>
          </a:xfrm>
          <a:prstGeom prst="rect">
            <a:avLst/>
          </a:prstGeom>
          <a:noFill/>
        </p:spPr>
        <p:txBody>
          <a:bodyPr wrap="none" rtlCol="0">
            <a:spAutoFit/>
          </a:bodyPr>
          <a:lstStyle/>
          <a:p>
            <a:pPr algn="ctr"/>
            <a:r>
              <a:rPr lang="en-US" altLang="zh-TW" sz="1200" b="1" dirty="0" err="1">
                <a:solidFill>
                  <a:schemeClr val="accent1">
                    <a:lumMod val="25000"/>
                  </a:schemeClr>
                </a:solidFill>
              </a:rPr>
              <a:t>out_product</a:t>
            </a:r>
            <a:r>
              <a:rPr lang="en-US" altLang="zh-TW" sz="1200" b="1" dirty="0">
                <a:solidFill>
                  <a:schemeClr val="accent1">
                    <a:lumMod val="25000"/>
                  </a:schemeClr>
                </a:solidFill>
              </a:rPr>
              <a:t>[0]</a:t>
            </a:r>
          </a:p>
        </p:txBody>
      </p:sp>
      <p:sp>
        <p:nvSpPr>
          <p:cNvPr id="90" name="4">
            <a:extLst>
              <a:ext uri="{FF2B5EF4-FFF2-40B4-BE49-F238E27FC236}">
                <a16:creationId xmlns:a16="http://schemas.microsoft.com/office/drawing/2014/main" id="{C4DF4171-4131-440E-AB70-62BA717F52D5}"/>
              </a:ext>
            </a:extLst>
          </p:cNvPr>
          <p:cNvSpPr txBox="1"/>
          <p:nvPr/>
        </p:nvSpPr>
        <p:spPr>
          <a:xfrm>
            <a:off x="6900053" y="4566382"/>
            <a:ext cx="1271503" cy="276999"/>
          </a:xfrm>
          <a:prstGeom prst="rect">
            <a:avLst/>
          </a:prstGeom>
          <a:noFill/>
        </p:spPr>
        <p:txBody>
          <a:bodyPr wrap="none" rtlCol="0">
            <a:spAutoFit/>
          </a:bodyPr>
          <a:lstStyle/>
          <a:p>
            <a:pPr algn="ctr"/>
            <a:r>
              <a:rPr lang="en-US" altLang="zh-TW" sz="1200" b="1" dirty="0" err="1">
                <a:solidFill>
                  <a:srgbClr val="EE5496"/>
                </a:solidFill>
              </a:rPr>
              <a:t>out_product</a:t>
            </a:r>
            <a:r>
              <a:rPr lang="en-US" altLang="zh-TW" sz="1200" b="1" dirty="0">
                <a:solidFill>
                  <a:srgbClr val="EE5496"/>
                </a:solidFill>
              </a:rPr>
              <a:t>[1]</a:t>
            </a:r>
          </a:p>
        </p:txBody>
      </p:sp>
      <p:sp>
        <p:nvSpPr>
          <p:cNvPr id="91" name="5">
            <a:extLst>
              <a:ext uri="{FF2B5EF4-FFF2-40B4-BE49-F238E27FC236}">
                <a16:creationId xmlns:a16="http://schemas.microsoft.com/office/drawing/2014/main" id="{407635DD-EF63-4ECB-ABF5-06AE0F3C224A}"/>
              </a:ext>
            </a:extLst>
          </p:cNvPr>
          <p:cNvSpPr txBox="1"/>
          <p:nvPr/>
        </p:nvSpPr>
        <p:spPr>
          <a:xfrm>
            <a:off x="7056110" y="4444329"/>
            <a:ext cx="1271503" cy="276999"/>
          </a:xfrm>
          <a:prstGeom prst="rect">
            <a:avLst/>
          </a:prstGeom>
          <a:noFill/>
        </p:spPr>
        <p:txBody>
          <a:bodyPr wrap="none" rtlCol="0">
            <a:spAutoFit/>
          </a:bodyPr>
          <a:lstStyle/>
          <a:p>
            <a:pPr algn="ctr"/>
            <a:r>
              <a:rPr lang="en-US" altLang="zh-TW" sz="1200" b="1" dirty="0" err="1">
                <a:solidFill>
                  <a:srgbClr val="F79646"/>
                </a:solidFill>
              </a:rPr>
              <a:t>out_product</a:t>
            </a:r>
            <a:r>
              <a:rPr lang="en-US" altLang="zh-TW" sz="1200" b="1" dirty="0">
                <a:solidFill>
                  <a:srgbClr val="F79646"/>
                </a:solidFill>
              </a:rPr>
              <a:t>[2]</a:t>
            </a:r>
          </a:p>
        </p:txBody>
      </p:sp>
      <p:sp>
        <p:nvSpPr>
          <p:cNvPr id="92" name="6">
            <a:extLst>
              <a:ext uri="{FF2B5EF4-FFF2-40B4-BE49-F238E27FC236}">
                <a16:creationId xmlns:a16="http://schemas.microsoft.com/office/drawing/2014/main" id="{0B205DC2-B34F-4DBB-9FC8-BA3F99FBE88E}"/>
              </a:ext>
            </a:extLst>
          </p:cNvPr>
          <p:cNvSpPr txBox="1"/>
          <p:nvPr/>
        </p:nvSpPr>
        <p:spPr>
          <a:xfrm>
            <a:off x="7166970" y="4330223"/>
            <a:ext cx="1271502" cy="276999"/>
          </a:xfrm>
          <a:prstGeom prst="rect">
            <a:avLst/>
          </a:prstGeom>
          <a:noFill/>
        </p:spPr>
        <p:txBody>
          <a:bodyPr wrap="none" rtlCol="0">
            <a:spAutoFit/>
          </a:bodyPr>
          <a:lstStyle/>
          <a:p>
            <a:pPr algn="ctr"/>
            <a:r>
              <a:rPr lang="en-US" altLang="zh-TW" sz="1200" b="1" dirty="0" err="1">
                <a:solidFill>
                  <a:srgbClr val="00B050"/>
                </a:solidFill>
              </a:rPr>
              <a:t>out_product</a:t>
            </a:r>
            <a:r>
              <a:rPr lang="en-US" altLang="zh-TW" sz="1200" b="1" dirty="0">
                <a:solidFill>
                  <a:srgbClr val="00B050"/>
                </a:solidFill>
              </a:rPr>
              <a:t>[3]</a:t>
            </a:r>
          </a:p>
        </p:txBody>
      </p:sp>
      <p:sp>
        <p:nvSpPr>
          <p:cNvPr id="93" name="7">
            <a:extLst>
              <a:ext uri="{FF2B5EF4-FFF2-40B4-BE49-F238E27FC236}">
                <a16:creationId xmlns:a16="http://schemas.microsoft.com/office/drawing/2014/main" id="{1B225972-E823-4595-98B9-05C525D04592}"/>
              </a:ext>
            </a:extLst>
          </p:cNvPr>
          <p:cNvSpPr txBox="1"/>
          <p:nvPr/>
        </p:nvSpPr>
        <p:spPr>
          <a:xfrm>
            <a:off x="7265314" y="4216117"/>
            <a:ext cx="1271503" cy="276999"/>
          </a:xfrm>
          <a:prstGeom prst="rect">
            <a:avLst/>
          </a:prstGeom>
          <a:noFill/>
        </p:spPr>
        <p:txBody>
          <a:bodyPr wrap="none" rtlCol="0">
            <a:spAutoFit/>
          </a:bodyPr>
          <a:lstStyle/>
          <a:p>
            <a:pPr algn="ctr"/>
            <a:r>
              <a:rPr lang="en-US" altLang="zh-TW" sz="1200" b="1" dirty="0" err="1">
                <a:solidFill>
                  <a:srgbClr val="0070C0"/>
                </a:solidFill>
              </a:rPr>
              <a:t>out_product</a:t>
            </a:r>
            <a:r>
              <a:rPr lang="en-US" altLang="zh-TW" sz="1200" b="1" dirty="0">
                <a:solidFill>
                  <a:srgbClr val="0070C0"/>
                </a:solidFill>
              </a:rPr>
              <a:t>[4]</a:t>
            </a:r>
          </a:p>
        </p:txBody>
      </p:sp>
      <p:sp>
        <p:nvSpPr>
          <p:cNvPr id="94" name="8">
            <a:extLst>
              <a:ext uri="{FF2B5EF4-FFF2-40B4-BE49-F238E27FC236}">
                <a16:creationId xmlns:a16="http://schemas.microsoft.com/office/drawing/2014/main" id="{F24D56E6-F1B7-4320-BB92-4BBC6F511A33}"/>
              </a:ext>
            </a:extLst>
          </p:cNvPr>
          <p:cNvSpPr txBox="1"/>
          <p:nvPr/>
        </p:nvSpPr>
        <p:spPr>
          <a:xfrm>
            <a:off x="7352814" y="4104095"/>
            <a:ext cx="1271503" cy="276999"/>
          </a:xfrm>
          <a:prstGeom prst="rect">
            <a:avLst/>
          </a:prstGeom>
          <a:noFill/>
        </p:spPr>
        <p:txBody>
          <a:bodyPr wrap="none" rtlCol="0">
            <a:spAutoFit/>
          </a:bodyPr>
          <a:lstStyle/>
          <a:p>
            <a:pPr algn="ctr"/>
            <a:r>
              <a:rPr lang="en-US" altLang="zh-TW" sz="1200" b="1" dirty="0" err="1">
                <a:solidFill>
                  <a:srgbClr val="7030A0"/>
                </a:solidFill>
              </a:rPr>
              <a:t>out_product</a:t>
            </a:r>
            <a:r>
              <a:rPr lang="en-US" altLang="zh-TW" sz="1200" b="1" dirty="0">
                <a:solidFill>
                  <a:srgbClr val="7030A0"/>
                </a:solidFill>
              </a:rPr>
              <a:t>[5]</a:t>
            </a:r>
          </a:p>
        </p:txBody>
      </p:sp>
    </p:spTree>
    <p:extLst>
      <p:ext uri="{BB962C8B-B14F-4D97-AF65-F5344CB8AC3E}">
        <p14:creationId xmlns:p14="http://schemas.microsoft.com/office/powerpoint/2010/main" val="120789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7.</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FB61FB27-560D-4E97-9A3F-9B6FBDB7A4B0}"/>
              </a:ext>
            </a:extLst>
          </p:cNvPr>
          <p:cNvCxnSpPr>
            <a:cxnSpLocks/>
          </p:cNvCxnSpPr>
          <p:nvPr/>
        </p:nvCxnSpPr>
        <p:spPr>
          <a:xfrm flipV="1">
            <a:off x="3725884" y="2901949"/>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pic>
        <p:nvPicPr>
          <p:cNvPr id="97" name="!!main frame">
            <a:extLst>
              <a:ext uri="{FF2B5EF4-FFF2-40B4-BE49-F238E27FC236}">
                <a16:creationId xmlns:a16="http://schemas.microsoft.com/office/drawing/2014/main" id="{540A7ECE-8B10-42E7-8CB0-C9477703C5B2}"/>
              </a:ext>
            </a:extLst>
          </p:cNvPr>
          <p:cNvPicPr>
            <a:picLocks noChangeAspect="1"/>
          </p:cNvPicPr>
          <p:nvPr/>
        </p:nvPicPr>
        <p:blipFill>
          <a:blip r:embed="rId3"/>
          <a:stretch>
            <a:fillRect/>
          </a:stretch>
        </p:blipFill>
        <p:spPr>
          <a:xfrm>
            <a:off x="3887052" y="3956052"/>
            <a:ext cx="2901948" cy="2901948"/>
          </a:xfrm>
          <a:prstGeom prst="rect">
            <a:avLst/>
          </a:prstGeom>
          <a:scene3d>
            <a:camera prst="orthographicFront">
              <a:rot lat="3822634" lon="1291790" rev="962280"/>
            </a:camera>
            <a:lightRig rig="threePt" dir="t"/>
          </a:scene3d>
        </p:spPr>
      </p:pic>
      <p:pic>
        <p:nvPicPr>
          <p:cNvPr id="98" name="圖片 97">
            <a:extLst>
              <a:ext uri="{FF2B5EF4-FFF2-40B4-BE49-F238E27FC236}">
                <a16:creationId xmlns:a16="http://schemas.microsoft.com/office/drawing/2014/main" id="{CF262C0E-5AD0-4111-B18F-20686483C6A8}"/>
              </a:ext>
            </a:extLst>
          </p:cNvPr>
          <p:cNvPicPr>
            <a:picLocks noChangeAspect="1"/>
          </p:cNvPicPr>
          <p:nvPr/>
        </p:nvPicPr>
        <p:blipFill>
          <a:blip r:embed="rId4"/>
          <a:stretch>
            <a:fillRect/>
          </a:stretch>
        </p:blipFill>
        <p:spPr>
          <a:xfrm>
            <a:off x="3919053" y="3851231"/>
            <a:ext cx="2901948" cy="2901948"/>
          </a:xfrm>
          <a:prstGeom prst="rect">
            <a:avLst/>
          </a:prstGeom>
          <a:scene3d>
            <a:camera prst="orthographicFront">
              <a:rot lat="3822634" lon="1291790" rev="962280"/>
            </a:camera>
            <a:lightRig rig="threePt" dir="t"/>
          </a:scene3d>
        </p:spPr>
      </p:pic>
      <p:pic>
        <p:nvPicPr>
          <p:cNvPr id="99" name="圖片 98">
            <a:extLst>
              <a:ext uri="{FF2B5EF4-FFF2-40B4-BE49-F238E27FC236}">
                <a16:creationId xmlns:a16="http://schemas.microsoft.com/office/drawing/2014/main" id="{AD724336-DB0F-4092-9089-FF1EB26C6B36}"/>
              </a:ext>
            </a:extLst>
          </p:cNvPr>
          <p:cNvPicPr>
            <a:picLocks noChangeAspect="1"/>
          </p:cNvPicPr>
          <p:nvPr/>
        </p:nvPicPr>
        <p:blipFill>
          <a:blip r:embed="rId5"/>
          <a:stretch>
            <a:fillRect/>
          </a:stretch>
        </p:blipFill>
        <p:spPr>
          <a:xfrm>
            <a:off x="3961805" y="3762056"/>
            <a:ext cx="2901948" cy="2895851"/>
          </a:xfrm>
          <a:prstGeom prst="rect">
            <a:avLst/>
          </a:prstGeom>
          <a:scene3d>
            <a:camera prst="orthographicFront">
              <a:rot lat="3822634" lon="1291790" rev="962280"/>
            </a:camera>
            <a:lightRig rig="threePt" dir="t"/>
          </a:scene3d>
        </p:spPr>
      </p:pic>
      <p:pic>
        <p:nvPicPr>
          <p:cNvPr id="100" name="圖片 99">
            <a:extLst>
              <a:ext uri="{FF2B5EF4-FFF2-40B4-BE49-F238E27FC236}">
                <a16:creationId xmlns:a16="http://schemas.microsoft.com/office/drawing/2014/main" id="{3E632135-17A3-4396-80B5-A15FC27E9C61}"/>
              </a:ext>
            </a:extLst>
          </p:cNvPr>
          <p:cNvPicPr>
            <a:picLocks noChangeAspect="1"/>
          </p:cNvPicPr>
          <p:nvPr/>
        </p:nvPicPr>
        <p:blipFill>
          <a:blip r:embed="rId6"/>
          <a:stretch>
            <a:fillRect/>
          </a:stretch>
        </p:blipFill>
        <p:spPr>
          <a:xfrm>
            <a:off x="4475683" y="2538224"/>
            <a:ext cx="2895851" cy="2901948"/>
          </a:xfrm>
          <a:prstGeom prst="rect">
            <a:avLst/>
          </a:prstGeom>
          <a:scene3d>
            <a:camera prst="orthographicFront">
              <a:rot lat="3822634" lon="1291790" rev="962280"/>
            </a:camera>
            <a:lightRig rig="threePt" dir="t"/>
          </a:scene3d>
        </p:spPr>
      </p:pic>
      <p:pic>
        <p:nvPicPr>
          <p:cNvPr id="101" name="圖片 100">
            <a:extLst>
              <a:ext uri="{FF2B5EF4-FFF2-40B4-BE49-F238E27FC236}">
                <a16:creationId xmlns:a16="http://schemas.microsoft.com/office/drawing/2014/main" id="{55E579FB-A8EF-4B18-8917-321700754660}"/>
              </a:ext>
            </a:extLst>
          </p:cNvPr>
          <p:cNvPicPr>
            <a:picLocks noChangeAspect="1"/>
          </p:cNvPicPr>
          <p:nvPr/>
        </p:nvPicPr>
        <p:blipFill>
          <a:blip r:embed="rId7"/>
          <a:stretch>
            <a:fillRect/>
          </a:stretch>
        </p:blipFill>
        <p:spPr>
          <a:xfrm>
            <a:off x="4496799" y="2480774"/>
            <a:ext cx="2901948" cy="2901948"/>
          </a:xfrm>
          <a:prstGeom prst="rect">
            <a:avLst/>
          </a:prstGeom>
          <a:scene3d>
            <a:camera prst="orthographicFront">
              <a:rot lat="3822634" lon="1291790" rev="962280"/>
            </a:camera>
            <a:lightRig rig="threePt" dir="t"/>
          </a:scene3d>
        </p:spPr>
      </p:pic>
      <p:pic>
        <p:nvPicPr>
          <p:cNvPr id="102" name="圖片 101">
            <a:extLst>
              <a:ext uri="{FF2B5EF4-FFF2-40B4-BE49-F238E27FC236}">
                <a16:creationId xmlns:a16="http://schemas.microsoft.com/office/drawing/2014/main" id="{9C383154-1EA0-4DEA-8173-9200B27C595F}"/>
              </a:ext>
            </a:extLst>
          </p:cNvPr>
          <p:cNvPicPr>
            <a:picLocks noChangeAspect="1"/>
          </p:cNvPicPr>
          <p:nvPr/>
        </p:nvPicPr>
        <p:blipFill>
          <a:blip r:embed="rId5"/>
          <a:stretch>
            <a:fillRect/>
          </a:stretch>
        </p:blipFill>
        <p:spPr>
          <a:xfrm>
            <a:off x="4525870" y="2423324"/>
            <a:ext cx="2901948" cy="2895851"/>
          </a:xfrm>
          <a:prstGeom prst="rect">
            <a:avLst/>
          </a:prstGeom>
          <a:scene3d>
            <a:camera prst="orthographicFront">
              <a:rot lat="3822634" lon="1291790" rev="962280"/>
            </a:camera>
            <a:lightRig rig="threePt" dir="t"/>
          </a:scene3d>
        </p:spPr>
      </p:pic>
      <p:pic>
        <p:nvPicPr>
          <p:cNvPr id="103" name="圖片 102">
            <a:extLst>
              <a:ext uri="{FF2B5EF4-FFF2-40B4-BE49-F238E27FC236}">
                <a16:creationId xmlns:a16="http://schemas.microsoft.com/office/drawing/2014/main" id="{9BEB4D75-FF0C-4806-96F5-08C54E840458}"/>
              </a:ext>
            </a:extLst>
          </p:cNvPr>
          <p:cNvPicPr>
            <a:picLocks noChangeAspect="1"/>
          </p:cNvPicPr>
          <p:nvPr/>
        </p:nvPicPr>
        <p:blipFill>
          <a:blip r:embed="rId4"/>
          <a:stretch>
            <a:fillRect/>
          </a:stretch>
        </p:blipFill>
        <p:spPr>
          <a:xfrm>
            <a:off x="4554941" y="2347847"/>
            <a:ext cx="2901948" cy="2901948"/>
          </a:xfrm>
          <a:prstGeom prst="rect">
            <a:avLst/>
          </a:prstGeom>
          <a:scene3d>
            <a:camera prst="orthographicFront">
              <a:rot lat="3822634" lon="1291790" rev="962280"/>
            </a:camera>
            <a:lightRig rig="threePt" dir="t"/>
          </a:scene3d>
        </p:spPr>
      </p:pic>
      <p:pic>
        <p:nvPicPr>
          <p:cNvPr id="104" name="圖片 103">
            <a:extLst>
              <a:ext uri="{FF2B5EF4-FFF2-40B4-BE49-F238E27FC236}">
                <a16:creationId xmlns:a16="http://schemas.microsoft.com/office/drawing/2014/main" id="{8869FE17-1455-46D5-A519-43B35E831C09}"/>
              </a:ext>
            </a:extLst>
          </p:cNvPr>
          <p:cNvPicPr>
            <a:picLocks noChangeAspect="1"/>
          </p:cNvPicPr>
          <p:nvPr/>
        </p:nvPicPr>
        <p:blipFill>
          <a:blip r:embed="rId8"/>
          <a:stretch>
            <a:fillRect/>
          </a:stretch>
        </p:blipFill>
        <p:spPr>
          <a:xfrm>
            <a:off x="4588050" y="2271319"/>
            <a:ext cx="2901948" cy="2895851"/>
          </a:xfrm>
          <a:prstGeom prst="rect">
            <a:avLst/>
          </a:prstGeom>
          <a:scene3d>
            <a:camera prst="orthographicFront">
              <a:rot lat="3822634" lon="1291790" rev="962280"/>
            </a:camera>
            <a:lightRig rig="threePt" dir="t"/>
          </a:scene3d>
        </p:spPr>
      </p:pic>
      <p:pic>
        <p:nvPicPr>
          <p:cNvPr id="105" name="圖片 104">
            <a:extLst>
              <a:ext uri="{FF2B5EF4-FFF2-40B4-BE49-F238E27FC236}">
                <a16:creationId xmlns:a16="http://schemas.microsoft.com/office/drawing/2014/main" id="{BE82BD90-096F-4F33-B467-E4EC3F04777E}"/>
              </a:ext>
            </a:extLst>
          </p:cNvPr>
          <p:cNvPicPr>
            <a:picLocks noChangeAspect="1"/>
          </p:cNvPicPr>
          <p:nvPr/>
        </p:nvPicPr>
        <p:blipFill>
          <a:blip r:embed="rId9"/>
          <a:stretch>
            <a:fillRect/>
          </a:stretch>
        </p:blipFill>
        <p:spPr>
          <a:xfrm>
            <a:off x="4623277" y="2188694"/>
            <a:ext cx="2901948" cy="2901948"/>
          </a:xfrm>
          <a:prstGeom prst="rect">
            <a:avLst/>
          </a:prstGeom>
          <a:scene3d>
            <a:camera prst="orthographicFront">
              <a:rot lat="3822634" lon="1291790" rev="962280"/>
            </a:camera>
            <a:lightRig rig="threePt" dir="t"/>
          </a:scene3d>
        </p:spPr>
      </p:pic>
      <p:cxnSp>
        <p:nvCxnSpPr>
          <p:cNvPr id="106" name="直線接點 105">
            <a:extLst>
              <a:ext uri="{FF2B5EF4-FFF2-40B4-BE49-F238E27FC236}">
                <a16:creationId xmlns:a16="http://schemas.microsoft.com/office/drawing/2014/main" id="{8D41E378-F647-44A0-9BE7-3F76D763654B}"/>
              </a:ext>
            </a:extLst>
          </p:cNvPr>
          <p:cNvCxnSpPr>
            <a:cxnSpLocks/>
          </p:cNvCxnSpPr>
          <p:nvPr/>
        </p:nvCxnSpPr>
        <p:spPr>
          <a:xfrm flipV="1">
            <a:off x="4011642" y="2930674"/>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18150C48-87A9-4312-BAFB-66F1C35A9670}"/>
              </a:ext>
            </a:extLst>
          </p:cNvPr>
          <p:cNvCxnSpPr>
            <a:cxnSpLocks/>
          </p:cNvCxnSpPr>
          <p:nvPr/>
        </p:nvCxnSpPr>
        <p:spPr>
          <a:xfrm flipV="1">
            <a:off x="3767952" y="3054108"/>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sp>
        <p:nvSpPr>
          <p:cNvPr id="46" name="23">
            <a:extLst>
              <a:ext uri="{FF2B5EF4-FFF2-40B4-BE49-F238E27FC236}">
                <a16:creationId xmlns:a16="http://schemas.microsoft.com/office/drawing/2014/main" id="{7FAF89E9-EF30-4AD1-A248-47B81A9770B6}"/>
              </a:ext>
            </a:extLst>
          </p:cNvPr>
          <p:cNvSpPr txBox="1"/>
          <p:nvPr/>
        </p:nvSpPr>
        <p:spPr>
          <a:xfrm>
            <a:off x="5275891" y="6056969"/>
            <a:ext cx="2249334" cy="369332"/>
          </a:xfrm>
          <a:prstGeom prst="rect">
            <a:avLst/>
          </a:prstGeom>
          <a:noFill/>
        </p:spPr>
        <p:txBody>
          <a:bodyPr wrap="none" rtlCol="0">
            <a:spAutoFit/>
          </a:bodyPr>
          <a:lstStyle/>
          <a:p>
            <a:pPr algn="ctr"/>
            <a:r>
              <a:rPr lang="en-US" altLang="zh-TW" b="1" dirty="0" err="1">
                <a:solidFill>
                  <a:srgbClr val="7030A0"/>
                </a:solidFill>
              </a:rPr>
              <a:t>filtered_gradient.x</a:t>
            </a:r>
            <a:endParaRPr lang="en-US" altLang="zh-TW" b="1" dirty="0">
              <a:solidFill>
                <a:srgbClr val="7030A0"/>
              </a:solidFill>
            </a:endParaRPr>
          </a:p>
        </p:txBody>
      </p:sp>
      <p:sp>
        <p:nvSpPr>
          <p:cNvPr id="108" name="1">
            <a:extLst>
              <a:ext uri="{FF2B5EF4-FFF2-40B4-BE49-F238E27FC236}">
                <a16:creationId xmlns:a16="http://schemas.microsoft.com/office/drawing/2014/main" id="{B2151D10-F8E2-442F-BB76-571B09935E16}"/>
              </a:ext>
            </a:extLst>
          </p:cNvPr>
          <p:cNvSpPr txBox="1"/>
          <p:nvPr/>
        </p:nvSpPr>
        <p:spPr>
          <a:xfrm>
            <a:off x="5771146" y="5823828"/>
            <a:ext cx="2185214" cy="369332"/>
          </a:xfrm>
          <a:prstGeom prst="rect">
            <a:avLst/>
          </a:prstGeom>
          <a:noFill/>
        </p:spPr>
        <p:txBody>
          <a:bodyPr wrap="none" rtlCol="0">
            <a:spAutoFit/>
          </a:bodyPr>
          <a:lstStyle/>
          <a:p>
            <a:pPr algn="ctr"/>
            <a:r>
              <a:rPr lang="en-US" altLang="zh-TW" b="1" dirty="0" err="1">
                <a:solidFill>
                  <a:srgbClr val="00B050"/>
                </a:solidFill>
              </a:rPr>
              <a:t>filtered_gradient.y</a:t>
            </a:r>
            <a:endParaRPr lang="en-US" altLang="zh-TW" b="1" dirty="0">
              <a:solidFill>
                <a:srgbClr val="00B050"/>
              </a:solidFill>
            </a:endParaRPr>
          </a:p>
        </p:txBody>
      </p:sp>
      <p:sp>
        <p:nvSpPr>
          <p:cNvPr id="109" name="2">
            <a:extLst>
              <a:ext uri="{FF2B5EF4-FFF2-40B4-BE49-F238E27FC236}">
                <a16:creationId xmlns:a16="http://schemas.microsoft.com/office/drawing/2014/main" id="{0C9D8E5D-9526-4E32-A35E-043EC7ABE90F}"/>
              </a:ext>
            </a:extLst>
          </p:cNvPr>
          <p:cNvSpPr txBox="1"/>
          <p:nvPr/>
        </p:nvSpPr>
        <p:spPr>
          <a:xfrm>
            <a:off x="5973421" y="5575615"/>
            <a:ext cx="2133918" cy="369332"/>
          </a:xfrm>
          <a:prstGeom prst="rect">
            <a:avLst/>
          </a:prstGeom>
          <a:noFill/>
        </p:spPr>
        <p:txBody>
          <a:bodyPr wrap="none" rtlCol="0">
            <a:spAutoFit/>
          </a:bodyPr>
          <a:lstStyle/>
          <a:p>
            <a:pPr algn="ctr"/>
            <a:r>
              <a:rPr lang="en-US" altLang="zh-TW" b="1" dirty="0">
                <a:solidFill>
                  <a:srgbClr val="F79646"/>
                </a:solidFill>
              </a:rPr>
              <a:t>filtered_gradient.t</a:t>
            </a:r>
          </a:p>
        </p:txBody>
      </p:sp>
      <p:pic>
        <p:nvPicPr>
          <p:cNvPr id="9" name="圖片 8">
            <a:extLst>
              <a:ext uri="{FF2B5EF4-FFF2-40B4-BE49-F238E27FC236}">
                <a16:creationId xmlns:a16="http://schemas.microsoft.com/office/drawing/2014/main" id="{D7A87148-7B62-4EB8-9B4D-1849588AE1EC}"/>
              </a:ext>
            </a:extLst>
          </p:cNvPr>
          <p:cNvPicPr>
            <a:picLocks noChangeAspect="1"/>
          </p:cNvPicPr>
          <p:nvPr/>
        </p:nvPicPr>
        <p:blipFill>
          <a:blip r:embed="rId10"/>
          <a:stretch>
            <a:fillRect/>
          </a:stretch>
        </p:blipFill>
        <p:spPr>
          <a:xfrm>
            <a:off x="89679" y="2401919"/>
            <a:ext cx="3963221" cy="202116"/>
          </a:xfrm>
          <a:prstGeom prst="rect">
            <a:avLst/>
          </a:prstGeom>
          <a:effectLst>
            <a:outerShdw blurRad="50800" dist="38100" dir="2700000" algn="tl" rotWithShape="0">
              <a:prstClr val="black">
                <a:alpha val="40000"/>
              </a:prstClr>
            </a:outerShdw>
          </a:effectLst>
        </p:spPr>
      </p:pic>
      <p:pic>
        <p:nvPicPr>
          <p:cNvPr id="4" name="圖片 3">
            <a:extLst>
              <a:ext uri="{FF2B5EF4-FFF2-40B4-BE49-F238E27FC236}">
                <a16:creationId xmlns:a16="http://schemas.microsoft.com/office/drawing/2014/main" id="{8684E294-0F3F-40A9-8E14-1B07EACD1D76}"/>
              </a:ext>
            </a:extLst>
          </p:cNvPr>
          <p:cNvPicPr>
            <a:picLocks noChangeAspect="1"/>
          </p:cNvPicPr>
          <p:nvPr/>
        </p:nvPicPr>
        <p:blipFill>
          <a:blip r:embed="rId11"/>
          <a:stretch>
            <a:fillRect/>
          </a:stretch>
        </p:blipFill>
        <p:spPr>
          <a:xfrm>
            <a:off x="5321245" y="2913897"/>
            <a:ext cx="914479" cy="335309"/>
          </a:xfrm>
          <a:prstGeom prst="rect">
            <a:avLst/>
          </a:prstGeom>
          <a:scene3d>
            <a:camera prst="orthographicFront">
              <a:rot lat="3822634" lon="1291790" rev="962280"/>
            </a:camera>
            <a:lightRig rig="threePt" dir="t"/>
          </a:scene3d>
        </p:spPr>
      </p:pic>
      <p:sp>
        <p:nvSpPr>
          <p:cNvPr id="89" name="矩形 88">
            <a:extLst>
              <a:ext uri="{FF2B5EF4-FFF2-40B4-BE49-F238E27FC236}">
                <a16:creationId xmlns:a16="http://schemas.microsoft.com/office/drawing/2014/main" id="{2ADA9B91-80AB-4F15-9EF4-423604234B78}"/>
              </a:ext>
            </a:extLst>
          </p:cNvPr>
          <p:cNvSpPr/>
          <p:nvPr/>
        </p:nvSpPr>
        <p:spPr>
          <a:xfrm rot="192323">
            <a:off x="4797825" y="2645326"/>
            <a:ext cx="1988108"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tensor_weight_x</a:t>
            </a:r>
            <a:endParaRPr lang="en-US" altLang="zh-TW" b="1" dirty="0">
              <a:solidFill>
                <a:srgbClr val="9BBB59"/>
              </a:solidFill>
              <a:latin typeface="芫荽 0.92" pitchFamily="2" charset="-120"/>
              <a:ea typeface="芫荽 0.92" pitchFamily="2" charset="-120"/>
              <a:cs typeface="芫荽 0.92" pitchFamily="2" charset="-120"/>
            </a:endParaRPr>
          </a:p>
        </p:txBody>
      </p:sp>
      <p:pic>
        <p:nvPicPr>
          <p:cNvPr id="5" name="圖片 4">
            <a:extLst>
              <a:ext uri="{FF2B5EF4-FFF2-40B4-BE49-F238E27FC236}">
                <a16:creationId xmlns:a16="http://schemas.microsoft.com/office/drawing/2014/main" id="{A61B38DA-A3F4-4324-AFA2-0FB29A958765}"/>
              </a:ext>
            </a:extLst>
          </p:cNvPr>
          <p:cNvPicPr>
            <a:picLocks noChangeAspect="1"/>
          </p:cNvPicPr>
          <p:nvPr/>
        </p:nvPicPr>
        <p:blipFill>
          <a:blip r:embed="rId12"/>
          <a:stretch>
            <a:fillRect/>
          </a:stretch>
        </p:blipFill>
        <p:spPr>
          <a:xfrm>
            <a:off x="92010" y="2765426"/>
            <a:ext cx="3610822" cy="3098075"/>
          </a:xfrm>
          <a:prstGeom prst="rect">
            <a:avLst/>
          </a:prstGeom>
          <a:effectLst>
            <a:outerShdw blurRad="50800" dist="38100" dir="2700000" algn="tl" rotWithShape="0">
              <a:prstClr val="black">
                <a:alpha val="40000"/>
              </a:prstClr>
            </a:outerShdw>
          </a:effectLst>
        </p:spPr>
      </p:pic>
      <p:sp>
        <p:nvSpPr>
          <p:cNvPr id="90" name="3">
            <a:extLst>
              <a:ext uri="{FF2B5EF4-FFF2-40B4-BE49-F238E27FC236}">
                <a16:creationId xmlns:a16="http://schemas.microsoft.com/office/drawing/2014/main" id="{FD8890C2-5A3C-44F0-AE6D-F00B185D2144}"/>
              </a:ext>
            </a:extLst>
          </p:cNvPr>
          <p:cNvSpPr txBox="1"/>
          <p:nvPr/>
        </p:nvSpPr>
        <p:spPr>
          <a:xfrm>
            <a:off x="6775928" y="4692064"/>
            <a:ext cx="1056068" cy="276999"/>
          </a:xfrm>
          <a:prstGeom prst="rect">
            <a:avLst/>
          </a:prstGeom>
          <a:noFill/>
        </p:spPr>
        <p:txBody>
          <a:bodyPr wrap="square" rtlCol="0">
            <a:spAutoFit/>
          </a:bodyPr>
          <a:lstStyle/>
          <a:p>
            <a:pPr algn="ctr"/>
            <a:r>
              <a:rPr lang="en-US" altLang="zh-TW" sz="1200" b="1" dirty="0" err="1">
                <a:solidFill>
                  <a:schemeClr val="accent1">
                    <a:lumMod val="25000"/>
                  </a:schemeClr>
                </a:solidFill>
              </a:rPr>
              <a:t>tensor_y</a:t>
            </a:r>
            <a:r>
              <a:rPr lang="en-US" altLang="zh-TW" sz="1200" b="1" dirty="0">
                <a:solidFill>
                  <a:schemeClr val="accent1">
                    <a:lumMod val="25000"/>
                  </a:schemeClr>
                </a:solidFill>
              </a:rPr>
              <a:t>[0]</a:t>
            </a:r>
          </a:p>
        </p:txBody>
      </p:sp>
      <p:sp>
        <p:nvSpPr>
          <p:cNvPr id="91" name="4">
            <a:extLst>
              <a:ext uri="{FF2B5EF4-FFF2-40B4-BE49-F238E27FC236}">
                <a16:creationId xmlns:a16="http://schemas.microsoft.com/office/drawing/2014/main" id="{8FD77C68-29BC-4D1D-99E7-C53BEE46CBB7}"/>
              </a:ext>
            </a:extLst>
          </p:cNvPr>
          <p:cNvSpPr txBox="1"/>
          <p:nvPr/>
        </p:nvSpPr>
        <p:spPr>
          <a:xfrm>
            <a:off x="7029897" y="4566382"/>
            <a:ext cx="1011815" cy="276999"/>
          </a:xfrm>
          <a:prstGeom prst="rect">
            <a:avLst/>
          </a:prstGeom>
          <a:noFill/>
        </p:spPr>
        <p:txBody>
          <a:bodyPr wrap="none" rtlCol="0">
            <a:spAutoFit/>
          </a:bodyPr>
          <a:lstStyle/>
          <a:p>
            <a:pPr algn="ctr"/>
            <a:r>
              <a:rPr lang="en-US" altLang="zh-TW" sz="1200" b="1" dirty="0" err="1">
                <a:solidFill>
                  <a:srgbClr val="EE5496"/>
                </a:solidFill>
              </a:rPr>
              <a:t>tensor_y</a:t>
            </a:r>
            <a:r>
              <a:rPr lang="en-US" altLang="zh-TW" sz="1200" b="1" dirty="0">
                <a:solidFill>
                  <a:srgbClr val="EE5496"/>
                </a:solidFill>
              </a:rPr>
              <a:t>[1]</a:t>
            </a:r>
          </a:p>
        </p:txBody>
      </p:sp>
      <p:sp>
        <p:nvSpPr>
          <p:cNvPr id="92" name="5">
            <a:extLst>
              <a:ext uri="{FF2B5EF4-FFF2-40B4-BE49-F238E27FC236}">
                <a16:creationId xmlns:a16="http://schemas.microsoft.com/office/drawing/2014/main" id="{A5CB438C-5148-44EA-BD90-9B9C6FC828B6}"/>
              </a:ext>
            </a:extLst>
          </p:cNvPr>
          <p:cNvSpPr txBox="1"/>
          <p:nvPr/>
        </p:nvSpPr>
        <p:spPr>
          <a:xfrm>
            <a:off x="7185954" y="4444329"/>
            <a:ext cx="1011815" cy="276999"/>
          </a:xfrm>
          <a:prstGeom prst="rect">
            <a:avLst/>
          </a:prstGeom>
          <a:noFill/>
        </p:spPr>
        <p:txBody>
          <a:bodyPr wrap="none" rtlCol="0">
            <a:spAutoFit/>
          </a:bodyPr>
          <a:lstStyle/>
          <a:p>
            <a:pPr algn="ctr"/>
            <a:r>
              <a:rPr lang="en-US" altLang="zh-TW" sz="1200" b="1" dirty="0" err="1">
                <a:solidFill>
                  <a:srgbClr val="F79646"/>
                </a:solidFill>
              </a:rPr>
              <a:t>tensor_y</a:t>
            </a:r>
            <a:r>
              <a:rPr lang="en-US" altLang="zh-TW" sz="1200" b="1" dirty="0">
                <a:solidFill>
                  <a:srgbClr val="F79646"/>
                </a:solidFill>
              </a:rPr>
              <a:t>[2]</a:t>
            </a:r>
          </a:p>
        </p:txBody>
      </p:sp>
      <p:sp>
        <p:nvSpPr>
          <p:cNvPr id="93" name="6">
            <a:extLst>
              <a:ext uri="{FF2B5EF4-FFF2-40B4-BE49-F238E27FC236}">
                <a16:creationId xmlns:a16="http://schemas.microsoft.com/office/drawing/2014/main" id="{CD77BBD9-562B-4B43-935C-6F8AE5721B8C}"/>
              </a:ext>
            </a:extLst>
          </p:cNvPr>
          <p:cNvSpPr txBox="1"/>
          <p:nvPr/>
        </p:nvSpPr>
        <p:spPr>
          <a:xfrm>
            <a:off x="7296813" y="4330223"/>
            <a:ext cx="1011815" cy="276999"/>
          </a:xfrm>
          <a:prstGeom prst="rect">
            <a:avLst/>
          </a:prstGeom>
          <a:noFill/>
        </p:spPr>
        <p:txBody>
          <a:bodyPr wrap="none" rtlCol="0">
            <a:spAutoFit/>
          </a:bodyPr>
          <a:lstStyle/>
          <a:p>
            <a:pPr algn="ctr"/>
            <a:r>
              <a:rPr lang="en-US" altLang="zh-TW" sz="1200" b="1" dirty="0" err="1">
                <a:solidFill>
                  <a:srgbClr val="00B050"/>
                </a:solidFill>
              </a:rPr>
              <a:t>tensor_y</a:t>
            </a:r>
            <a:r>
              <a:rPr lang="en-US" altLang="zh-TW" sz="1200" b="1" dirty="0">
                <a:solidFill>
                  <a:srgbClr val="00B050"/>
                </a:solidFill>
              </a:rPr>
              <a:t>[3]</a:t>
            </a:r>
          </a:p>
        </p:txBody>
      </p:sp>
      <p:sp>
        <p:nvSpPr>
          <p:cNvPr id="94" name="7">
            <a:extLst>
              <a:ext uri="{FF2B5EF4-FFF2-40B4-BE49-F238E27FC236}">
                <a16:creationId xmlns:a16="http://schemas.microsoft.com/office/drawing/2014/main" id="{42ED4F4C-B7F0-4C86-B778-C8D423B4435B}"/>
              </a:ext>
            </a:extLst>
          </p:cNvPr>
          <p:cNvSpPr txBox="1"/>
          <p:nvPr/>
        </p:nvSpPr>
        <p:spPr>
          <a:xfrm>
            <a:off x="7395158" y="4216117"/>
            <a:ext cx="1011815" cy="276999"/>
          </a:xfrm>
          <a:prstGeom prst="rect">
            <a:avLst/>
          </a:prstGeom>
          <a:noFill/>
        </p:spPr>
        <p:txBody>
          <a:bodyPr wrap="none" rtlCol="0">
            <a:spAutoFit/>
          </a:bodyPr>
          <a:lstStyle/>
          <a:p>
            <a:pPr algn="ctr"/>
            <a:r>
              <a:rPr lang="en-US" altLang="zh-TW" sz="1200" b="1" dirty="0" err="1">
                <a:solidFill>
                  <a:srgbClr val="0070C0"/>
                </a:solidFill>
              </a:rPr>
              <a:t>tensor_y</a:t>
            </a:r>
            <a:r>
              <a:rPr lang="en-US" altLang="zh-TW" sz="1200" b="1" dirty="0">
                <a:solidFill>
                  <a:srgbClr val="0070C0"/>
                </a:solidFill>
              </a:rPr>
              <a:t>[4]</a:t>
            </a:r>
          </a:p>
        </p:txBody>
      </p:sp>
      <p:sp>
        <p:nvSpPr>
          <p:cNvPr id="95" name="8">
            <a:extLst>
              <a:ext uri="{FF2B5EF4-FFF2-40B4-BE49-F238E27FC236}">
                <a16:creationId xmlns:a16="http://schemas.microsoft.com/office/drawing/2014/main" id="{F468E122-BD75-42EB-888C-ABDB8960AE7C}"/>
              </a:ext>
            </a:extLst>
          </p:cNvPr>
          <p:cNvSpPr txBox="1"/>
          <p:nvPr/>
        </p:nvSpPr>
        <p:spPr>
          <a:xfrm>
            <a:off x="7482658" y="4104095"/>
            <a:ext cx="1011815" cy="276999"/>
          </a:xfrm>
          <a:prstGeom prst="rect">
            <a:avLst/>
          </a:prstGeom>
          <a:noFill/>
        </p:spPr>
        <p:txBody>
          <a:bodyPr wrap="none" rtlCol="0">
            <a:spAutoFit/>
          </a:bodyPr>
          <a:lstStyle/>
          <a:p>
            <a:pPr algn="ctr"/>
            <a:r>
              <a:rPr lang="en-US" altLang="zh-TW" sz="1200" b="1" dirty="0" err="1">
                <a:solidFill>
                  <a:srgbClr val="7030A0"/>
                </a:solidFill>
              </a:rPr>
              <a:t>tensor_y</a:t>
            </a:r>
            <a:r>
              <a:rPr lang="en-US" altLang="zh-TW" sz="1200" b="1" dirty="0">
                <a:solidFill>
                  <a:srgbClr val="7030A0"/>
                </a:solidFill>
              </a:rPr>
              <a:t>[5]</a:t>
            </a:r>
          </a:p>
        </p:txBody>
      </p:sp>
    </p:spTree>
    <p:extLst>
      <p:ext uri="{BB962C8B-B14F-4D97-AF65-F5344CB8AC3E}">
        <p14:creationId xmlns:p14="http://schemas.microsoft.com/office/powerpoint/2010/main" val="28815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lnSpc>
                <a:spcPct val="150000"/>
              </a:lnSpc>
            </a:pPr>
            <a:r>
              <a:rPr lang="en-US" altLang="zh-TW" sz="2000" dirty="0">
                <a:solidFill>
                  <a:srgbClr val="EDECDF">
                    <a:lumMod val="10000"/>
                  </a:srgbClr>
                </a:solidFill>
                <a:latin typeface="芫荽 0.92" pitchFamily="2" charset="-120"/>
                <a:ea typeface="芫荽 0.92" pitchFamily="2" charset="-120"/>
                <a:cs typeface="芫荽 0.92" pitchFamily="2" charset="-120"/>
              </a:rPr>
              <a:t>8.</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flow_calc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9" name="矩形 48">
            <a:extLst>
              <a:ext uri="{FF2B5EF4-FFF2-40B4-BE49-F238E27FC236}">
                <a16:creationId xmlns:a16="http://schemas.microsoft.com/office/drawing/2014/main" id="{9AD3BFA0-DF54-4079-8778-E58D92B9DF5F}"/>
              </a:ext>
            </a:extLst>
          </p:cNvPr>
          <p:cNvSpPr/>
          <p:nvPr/>
        </p:nvSpPr>
        <p:spPr>
          <a:xfrm>
            <a:off x="7754983" y="1676253"/>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50" name="矩形 49">
            <a:extLst>
              <a:ext uri="{FF2B5EF4-FFF2-40B4-BE49-F238E27FC236}">
                <a16:creationId xmlns:a16="http://schemas.microsoft.com/office/drawing/2014/main" id="{9E487A45-6750-40F5-88D0-8F47960C8CAD}"/>
              </a:ext>
            </a:extLst>
          </p:cNvPr>
          <p:cNvSpPr/>
          <p:nvPr/>
        </p:nvSpPr>
        <p:spPr>
          <a:xfrm>
            <a:off x="9528510" y="2115106"/>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551953" y="731241"/>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155235" y="726367"/>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217097" y="725254"/>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0880398" y="725254"/>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186091" y="725254"/>
            <a:ext cx="312906" cy="369332"/>
          </a:xfrm>
          <a:prstGeom prst="rect">
            <a:avLst/>
          </a:prstGeom>
          <a:noFill/>
        </p:spPr>
        <p:txBody>
          <a:bodyPr wrap="none" rtlCol="0">
            <a:spAutoFit/>
          </a:bodyPr>
          <a:lstStyle/>
          <a:p>
            <a:r>
              <a:rPr lang="en-US" altLang="zh-TW" b="1" dirty="0"/>
              <a:t>4</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811962" y="1348740"/>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8818312" y="1348740"/>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653738" y="1294171"/>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303EF889-B01E-4379-83E3-BD5B7EBA9B19}"/>
              </a:ext>
            </a:extLst>
          </p:cNvPr>
          <p:cNvSpPr txBox="1"/>
          <p:nvPr/>
        </p:nvSpPr>
        <p:spPr>
          <a:xfrm>
            <a:off x="7485852" y="2189649"/>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8910401" y="2358784"/>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97616" y="2372149"/>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9887350" y="2975848"/>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295677" y="3304411"/>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9869239" y="3562416"/>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295677" y="3904027"/>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9882541" y="4161455"/>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295682" y="4504154"/>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9897498" y="4780691"/>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295682" y="5109488"/>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9903736" y="5384390"/>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295682" y="5714816"/>
            <a:ext cx="3183655"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flow_calc</a:t>
            </a:r>
            <a:endParaRPr lang="zh-TW" altLang="en-US" b="1" dirty="0">
              <a:solidFill>
                <a:srgbClr val="FF0000"/>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9901171" y="6039759"/>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9388210" y="6320144"/>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9894970" y="543348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9894970" y="482862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9874457" y="422802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9869239" y="362517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9869239" y="3032631"/>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290702" y="2730108"/>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502693" y="243443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8938587"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線單箭頭接點 81">
            <a:extLst>
              <a:ext uri="{FF2B5EF4-FFF2-40B4-BE49-F238E27FC236}">
                <a16:creationId xmlns:a16="http://schemas.microsoft.com/office/drawing/2014/main" id="{31DA6DF8-45C7-4FAB-915E-F4E2BF5D55CB}"/>
              </a:ext>
            </a:extLst>
          </p:cNvPr>
          <p:cNvCxnSpPr>
            <a:cxnSpLocks/>
          </p:cNvCxnSpPr>
          <p:nvPr/>
        </p:nvCxnSpPr>
        <p:spPr>
          <a:xfrm>
            <a:off x="8720038" y="2019696"/>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36168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036853"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712015"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387177"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062339" y="1085850"/>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FB61FB27-560D-4E97-9A3F-9B6FBDB7A4B0}"/>
              </a:ext>
            </a:extLst>
          </p:cNvPr>
          <p:cNvCxnSpPr>
            <a:cxnSpLocks/>
          </p:cNvCxnSpPr>
          <p:nvPr/>
        </p:nvCxnSpPr>
        <p:spPr>
          <a:xfrm flipV="1">
            <a:off x="3725884" y="2093183"/>
            <a:ext cx="1095583" cy="260718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pic>
        <p:nvPicPr>
          <p:cNvPr id="97" name="!!main frame">
            <a:extLst>
              <a:ext uri="{FF2B5EF4-FFF2-40B4-BE49-F238E27FC236}">
                <a16:creationId xmlns:a16="http://schemas.microsoft.com/office/drawing/2014/main" id="{540A7ECE-8B10-42E7-8CB0-C9477703C5B2}"/>
              </a:ext>
            </a:extLst>
          </p:cNvPr>
          <p:cNvPicPr>
            <a:picLocks noChangeAspect="1"/>
          </p:cNvPicPr>
          <p:nvPr/>
        </p:nvPicPr>
        <p:blipFill>
          <a:blip r:embed="rId3"/>
          <a:stretch>
            <a:fillRect/>
          </a:stretch>
        </p:blipFill>
        <p:spPr>
          <a:xfrm>
            <a:off x="3887052" y="3956052"/>
            <a:ext cx="2901948" cy="2901948"/>
          </a:xfrm>
          <a:prstGeom prst="rect">
            <a:avLst/>
          </a:prstGeom>
          <a:scene3d>
            <a:camera prst="orthographicFront">
              <a:rot lat="3822634" lon="1291790" rev="962280"/>
            </a:camera>
            <a:lightRig rig="threePt" dir="t"/>
          </a:scene3d>
        </p:spPr>
      </p:pic>
      <p:pic>
        <p:nvPicPr>
          <p:cNvPr id="98" name="圖片 97">
            <a:extLst>
              <a:ext uri="{FF2B5EF4-FFF2-40B4-BE49-F238E27FC236}">
                <a16:creationId xmlns:a16="http://schemas.microsoft.com/office/drawing/2014/main" id="{CF262C0E-5AD0-4111-B18F-20686483C6A8}"/>
              </a:ext>
            </a:extLst>
          </p:cNvPr>
          <p:cNvPicPr>
            <a:picLocks noChangeAspect="1"/>
          </p:cNvPicPr>
          <p:nvPr/>
        </p:nvPicPr>
        <p:blipFill>
          <a:blip r:embed="rId4"/>
          <a:stretch>
            <a:fillRect/>
          </a:stretch>
        </p:blipFill>
        <p:spPr>
          <a:xfrm>
            <a:off x="3919053" y="3851231"/>
            <a:ext cx="2901948" cy="2901948"/>
          </a:xfrm>
          <a:prstGeom prst="rect">
            <a:avLst/>
          </a:prstGeom>
          <a:scene3d>
            <a:camera prst="orthographicFront">
              <a:rot lat="3822634" lon="1291790" rev="962280"/>
            </a:camera>
            <a:lightRig rig="threePt" dir="t"/>
          </a:scene3d>
        </p:spPr>
      </p:pic>
      <p:pic>
        <p:nvPicPr>
          <p:cNvPr id="99" name="圖片 98">
            <a:extLst>
              <a:ext uri="{FF2B5EF4-FFF2-40B4-BE49-F238E27FC236}">
                <a16:creationId xmlns:a16="http://schemas.microsoft.com/office/drawing/2014/main" id="{AD724336-DB0F-4092-9089-FF1EB26C6B36}"/>
              </a:ext>
            </a:extLst>
          </p:cNvPr>
          <p:cNvPicPr>
            <a:picLocks noChangeAspect="1"/>
          </p:cNvPicPr>
          <p:nvPr/>
        </p:nvPicPr>
        <p:blipFill>
          <a:blip r:embed="rId5"/>
          <a:stretch>
            <a:fillRect/>
          </a:stretch>
        </p:blipFill>
        <p:spPr>
          <a:xfrm>
            <a:off x="3961805" y="3762056"/>
            <a:ext cx="2901948" cy="2895851"/>
          </a:xfrm>
          <a:prstGeom prst="rect">
            <a:avLst/>
          </a:prstGeom>
          <a:scene3d>
            <a:camera prst="orthographicFront">
              <a:rot lat="3822634" lon="1291790" rev="962280"/>
            </a:camera>
            <a:lightRig rig="threePt" dir="t"/>
          </a:scene3d>
        </p:spPr>
      </p:pic>
      <p:pic>
        <p:nvPicPr>
          <p:cNvPr id="100" name="圖片 99">
            <a:extLst>
              <a:ext uri="{FF2B5EF4-FFF2-40B4-BE49-F238E27FC236}">
                <a16:creationId xmlns:a16="http://schemas.microsoft.com/office/drawing/2014/main" id="{3E632135-17A3-4396-80B5-A15FC27E9C61}"/>
              </a:ext>
            </a:extLst>
          </p:cNvPr>
          <p:cNvPicPr>
            <a:picLocks noChangeAspect="1"/>
          </p:cNvPicPr>
          <p:nvPr/>
        </p:nvPicPr>
        <p:blipFill>
          <a:blip r:embed="rId6"/>
          <a:stretch>
            <a:fillRect/>
          </a:stretch>
        </p:blipFill>
        <p:spPr>
          <a:xfrm>
            <a:off x="4475683" y="2538224"/>
            <a:ext cx="2895851" cy="2901948"/>
          </a:xfrm>
          <a:prstGeom prst="rect">
            <a:avLst/>
          </a:prstGeom>
          <a:scene3d>
            <a:camera prst="orthographicFront">
              <a:rot lat="3822634" lon="1291790" rev="962280"/>
            </a:camera>
            <a:lightRig rig="threePt" dir="t"/>
          </a:scene3d>
        </p:spPr>
      </p:pic>
      <p:pic>
        <p:nvPicPr>
          <p:cNvPr id="101" name="圖片 100">
            <a:extLst>
              <a:ext uri="{FF2B5EF4-FFF2-40B4-BE49-F238E27FC236}">
                <a16:creationId xmlns:a16="http://schemas.microsoft.com/office/drawing/2014/main" id="{55E579FB-A8EF-4B18-8917-321700754660}"/>
              </a:ext>
            </a:extLst>
          </p:cNvPr>
          <p:cNvPicPr>
            <a:picLocks noChangeAspect="1"/>
          </p:cNvPicPr>
          <p:nvPr/>
        </p:nvPicPr>
        <p:blipFill>
          <a:blip r:embed="rId7"/>
          <a:stretch>
            <a:fillRect/>
          </a:stretch>
        </p:blipFill>
        <p:spPr>
          <a:xfrm>
            <a:off x="4496799" y="2480774"/>
            <a:ext cx="2901948" cy="2901948"/>
          </a:xfrm>
          <a:prstGeom prst="rect">
            <a:avLst/>
          </a:prstGeom>
          <a:scene3d>
            <a:camera prst="orthographicFront">
              <a:rot lat="3822634" lon="1291790" rev="962280"/>
            </a:camera>
            <a:lightRig rig="threePt" dir="t"/>
          </a:scene3d>
        </p:spPr>
      </p:pic>
      <p:pic>
        <p:nvPicPr>
          <p:cNvPr id="102" name="圖片 101">
            <a:extLst>
              <a:ext uri="{FF2B5EF4-FFF2-40B4-BE49-F238E27FC236}">
                <a16:creationId xmlns:a16="http://schemas.microsoft.com/office/drawing/2014/main" id="{9C383154-1EA0-4DEA-8173-9200B27C595F}"/>
              </a:ext>
            </a:extLst>
          </p:cNvPr>
          <p:cNvPicPr>
            <a:picLocks noChangeAspect="1"/>
          </p:cNvPicPr>
          <p:nvPr/>
        </p:nvPicPr>
        <p:blipFill>
          <a:blip r:embed="rId5"/>
          <a:stretch>
            <a:fillRect/>
          </a:stretch>
        </p:blipFill>
        <p:spPr>
          <a:xfrm>
            <a:off x="4525870" y="2423324"/>
            <a:ext cx="2901948" cy="2895851"/>
          </a:xfrm>
          <a:prstGeom prst="rect">
            <a:avLst/>
          </a:prstGeom>
          <a:scene3d>
            <a:camera prst="orthographicFront">
              <a:rot lat="3822634" lon="1291790" rev="962280"/>
            </a:camera>
            <a:lightRig rig="threePt" dir="t"/>
          </a:scene3d>
        </p:spPr>
      </p:pic>
      <p:pic>
        <p:nvPicPr>
          <p:cNvPr id="103" name="圖片 102">
            <a:extLst>
              <a:ext uri="{FF2B5EF4-FFF2-40B4-BE49-F238E27FC236}">
                <a16:creationId xmlns:a16="http://schemas.microsoft.com/office/drawing/2014/main" id="{9BEB4D75-FF0C-4806-96F5-08C54E840458}"/>
              </a:ext>
            </a:extLst>
          </p:cNvPr>
          <p:cNvPicPr>
            <a:picLocks noChangeAspect="1"/>
          </p:cNvPicPr>
          <p:nvPr/>
        </p:nvPicPr>
        <p:blipFill>
          <a:blip r:embed="rId4"/>
          <a:stretch>
            <a:fillRect/>
          </a:stretch>
        </p:blipFill>
        <p:spPr>
          <a:xfrm>
            <a:off x="4554941" y="2347847"/>
            <a:ext cx="2901948" cy="2901948"/>
          </a:xfrm>
          <a:prstGeom prst="rect">
            <a:avLst/>
          </a:prstGeom>
          <a:scene3d>
            <a:camera prst="orthographicFront">
              <a:rot lat="3822634" lon="1291790" rev="962280"/>
            </a:camera>
            <a:lightRig rig="threePt" dir="t"/>
          </a:scene3d>
        </p:spPr>
      </p:pic>
      <p:pic>
        <p:nvPicPr>
          <p:cNvPr id="104" name="圖片 103">
            <a:extLst>
              <a:ext uri="{FF2B5EF4-FFF2-40B4-BE49-F238E27FC236}">
                <a16:creationId xmlns:a16="http://schemas.microsoft.com/office/drawing/2014/main" id="{8869FE17-1455-46D5-A519-43B35E831C09}"/>
              </a:ext>
            </a:extLst>
          </p:cNvPr>
          <p:cNvPicPr>
            <a:picLocks noChangeAspect="1"/>
          </p:cNvPicPr>
          <p:nvPr/>
        </p:nvPicPr>
        <p:blipFill>
          <a:blip r:embed="rId8"/>
          <a:stretch>
            <a:fillRect/>
          </a:stretch>
        </p:blipFill>
        <p:spPr>
          <a:xfrm>
            <a:off x="4588050" y="2271319"/>
            <a:ext cx="2901948" cy="2895851"/>
          </a:xfrm>
          <a:prstGeom prst="rect">
            <a:avLst/>
          </a:prstGeom>
          <a:scene3d>
            <a:camera prst="orthographicFront">
              <a:rot lat="3822634" lon="1291790" rev="962280"/>
            </a:camera>
            <a:lightRig rig="threePt" dir="t"/>
          </a:scene3d>
        </p:spPr>
      </p:pic>
      <p:pic>
        <p:nvPicPr>
          <p:cNvPr id="105" name="圖片 104">
            <a:extLst>
              <a:ext uri="{FF2B5EF4-FFF2-40B4-BE49-F238E27FC236}">
                <a16:creationId xmlns:a16="http://schemas.microsoft.com/office/drawing/2014/main" id="{BE82BD90-096F-4F33-B467-E4EC3F04777E}"/>
              </a:ext>
            </a:extLst>
          </p:cNvPr>
          <p:cNvPicPr>
            <a:picLocks noChangeAspect="1"/>
          </p:cNvPicPr>
          <p:nvPr/>
        </p:nvPicPr>
        <p:blipFill>
          <a:blip r:embed="rId9"/>
          <a:stretch>
            <a:fillRect/>
          </a:stretch>
        </p:blipFill>
        <p:spPr>
          <a:xfrm>
            <a:off x="4623277" y="2188694"/>
            <a:ext cx="2901948" cy="2901948"/>
          </a:xfrm>
          <a:prstGeom prst="rect">
            <a:avLst/>
          </a:prstGeom>
          <a:scene3d>
            <a:camera prst="orthographicFront">
              <a:rot lat="3822634" lon="1291790" rev="962280"/>
            </a:camera>
            <a:lightRig rig="threePt" dir="t"/>
          </a:scene3d>
        </p:spPr>
      </p:pic>
      <p:cxnSp>
        <p:nvCxnSpPr>
          <p:cNvPr id="106" name="直線接點 105">
            <a:extLst>
              <a:ext uri="{FF2B5EF4-FFF2-40B4-BE49-F238E27FC236}">
                <a16:creationId xmlns:a16="http://schemas.microsoft.com/office/drawing/2014/main" id="{8D41E378-F647-44A0-9BE7-3F76D763654B}"/>
              </a:ext>
            </a:extLst>
          </p:cNvPr>
          <p:cNvCxnSpPr>
            <a:cxnSpLocks/>
          </p:cNvCxnSpPr>
          <p:nvPr/>
        </p:nvCxnSpPr>
        <p:spPr>
          <a:xfrm flipV="1">
            <a:off x="4011642" y="2082422"/>
            <a:ext cx="1112176" cy="2646670"/>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18150C48-87A9-4312-BAFB-66F1C35A9670}"/>
              </a:ext>
            </a:extLst>
          </p:cNvPr>
          <p:cNvCxnSpPr>
            <a:cxnSpLocks/>
          </p:cNvCxnSpPr>
          <p:nvPr/>
        </p:nvCxnSpPr>
        <p:spPr>
          <a:xfrm flipV="1">
            <a:off x="3767952" y="2187243"/>
            <a:ext cx="1119998" cy="2665283"/>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sp>
        <p:nvSpPr>
          <p:cNvPr id="46" name="23">
            <a:extLst>
              <a:ext uri="{FF2B5EF4-FFF2-40B4-BE49-F238E27FC236}">
                <a16:creationId xmlns:a16="http://schemas.microsoft.com/office/drawing/2014/main" id="{7FAF89E9-EF30-4AD1-A248-47B81A9770B6}"/>
              </a:ext>
            </a:extLst>
          </p:cNvPr>
          <p:cNvSpPr txBox="1"/>
          <p:nvPr/>
        </p:nvSpPr>
        <p:spPr>
          <a:xfrm>
            <a:off x="5275891" y="6056969"/>
            <a:ext cx="2249334" cy="369332"/>
          </a:xfrm>
          <a:prstGeom prst="rect">
            <a:avLst/>
          </a:prstGeom>
          <a:noFill/>
        </p:spPr>
        <p:txBody>
          <a:bodyPr wrap="none" rtlCol="0">
            <a:spAutoFit/>
          </a:bodyPr>
          <a:lstStyle/>
          <a:p>
            <a:pPr algn="ctr"/>
            <a:r>
              <a:rPr lang="en-US" altLang="zh-TW" b="1" dirty="0" err="1">
                <a:solidFill>
                  <a:srgbClr val="7030A0"/>
                </a:solidFill>
              </a:rPr>
              <a:t>filtered_gradient.x</a:t>
            </a:r>
            <a:endParaRPr lang="en-US" altLang="zh-TW" b="1" dirty="0">
              <a:solidFill>
                <a:srgbClr val="7030A0"/>
              </a:solidFill>
            </a:endParaRPr>
          </a:p>
        </p:txBody>
      </p:sp>
      <p:sp>
        <p:nvSpPr>
          <p:cNvPr id="108" name="1">
            <a:extLst>
              <a:ext uri="{FF2B5EF4-FFF2-40B4-BE49-F238E27FC236}">
                <a16:creationId xmlns:a16="http://schemas.microsoft.com/office/drawing/2014/main" id="{B2151D10-F8E2-442F-BB76-571B09935E16}"/>
              </a:ext>
            </a:extLst>
          </p:cNvPr>
          <p:cNvSpPr txBox="1"/>
          <p:nvPr/>
        </p:nvSpPr>
        <p:spPr>
          <a:xfrm>
            <a:off x="5771146" y="5823828"/>
            <a:ext cx="2185214" cy="369332"/>
          </a:xfrm>
          <a:prstGeom prst="rect">
            <a:avLst/>
          </a:prstGeom>
          <a:noFill/>
        </p:spPr>
        <p:txBody>
          <a:bodyPr wrap="none" rtlCol="0">
            <a:spAutoFit/>
          </a:bodyPr>
          <a:lstStyle/>
          <a:p>
            <a:pPr algn="ctr"/>
            <a:r>
              <a:rPr lang="en-US" altLang="zh-TW" b="1" dirty="0" err="1">
                <a:solidFill>
                  <a:srgbClr val="00B050"/>
                </a:solidFill>
              </a:rPr>
              <a:t>filtered_gradient.y</a:t>
            </a:r>
            <a:endParaRPr lang="en-US" altLang="zh-TW" b="1" dirty="0">
              <a:solidFill>
                <a:srgbClr val="00B050"/>
              </a:solidFill>
            </a:endParaRPr>
          </a:p>
        </p:txBody>
      </p:sp>
      <p:sp>
        <p:nvSpPr>
          <p:cNvPr id="109" name="2">
            <a:extLst>
              <a:ext uri="{FF2B5EF4-FFF2-40B4-BE49-F238E27FC236}">
                <a16:creationId xmlns:a16="http://schemas.microsoft.com/office/drawing/2014/main" id="{0C9D8E5D-9526-4E32-A35E-043EC7ABE90F}"/>
              </a:ext>
            </a:extLst>
          </p:cNvPr>
          <p:cNvSpPr txBox="1"/>
          <p:nvPr/>
        </p:nvSpPr>
        <p:spPr>
          <a:xfrm>
            <a:off x="5973421" y="5575615"/>
            <a:ext cx="2133918" cy="369332"/>
          </a:xfrm>
          <a:prstGeom prst="rect">
            <a:avLst/>
          </a:prstGeom>
          <a:noFill/>
        </p:spPr>
        <p:txBody>
          <a:bodyPr wrap="none" rtlCol="0">
            <a:spAutoFit/>
          </a:bodyPr>
          <a:lstStyle/>
          <a:p>
            <a:pPr algn="ctr"/>
            <a:r>
              <a:rPr lang="en-US" altLang="zh-TW" b="1" dirty="0">
                <a:solidFill>
                  <a:srgbClr val="F79646"/>
                </a:solidFill>
              </a:rPr>
              <a:t>filtered_gradient.t</a:t>
            </a:r>
          </a:p>
        </p:txBody>
      </p:sp>
      <p:pic>
        <p:nvPicPr>
          <p:cNvPr id="88" name="圖片 87">
            <a:extLst>
              <a:ext uri="{FF2B5EF4-FFF2-40B4-BE49-F238E27FC236}">
                <a16:creationId xmlns:a16="http://schemas.microsoft.com/office/drawing/2014/main" id="{4ACC9CCB-C6F5-4866-9979-7EC0846C2EF8}"/>
              </a:ext>
            </a:extLst>
          </p:cNvPr>
          <p:cNvPicPr>
            <a:picLocks noChangeAspect="1"/>
          </p:cNvPicPr>
          <p:nvPr/>
        </p:nvPicPr>
        <p:blipFill>
          <a:blip r:embed="rId6"/>
          <a:stretch>
            <a:fillRect/>
          </a:stretch>
        </p:blipFill>
        <p:spPr>
          <a:xfrm>
            <a:off x="4968068" y="1328241"/>
            <a:ext cx="2895851" cy="2901948"/>
          </a:xfrm>
          <a:prstGeom prst="rect">
            <a:avLst/>
          </a:prstGeom>
          <a:scene3d>
            <a:camera prst="orthographicFront">
              <a:rot lat="3822634" lon="1291790" rev="962280"/>
            </a:camera>
            <a:lightRig rig="threePt" dir="t"/>
          </a:scene3d>
        </p:spPr>
      </p:pic>
      <p:sp>
        <p:nvSpPr>
          <p:cNvPr id="90" name="2">
            <a:extLst>
              <a:ext uri="{FF2B5EF4-FFF2-40B4-BE49-F238E27FC236}">
                <a16:creationId xmlns:a16="http://schemas.microsoft.com/office/drawing/2014/main" id="{EC5A7B7E-0F01-40AD-99E1-C485CABC4084}"/>
              </a:ext>
            </a:extLst>
          </p:cNvPr>
          <p:cNvSpPr txBox="1"/>
          <p:nvPr/>
        </p:nvSpPr>
        <p:spPr>
          <a:xfrm>
            <a:off x="5655967" y="2480774"/>
            <a:ext cx="1503938" cy="523220"/>
          </a:xfrm>
          <a:prstGeom prst="rect">
            <a:avLst/>
          </a:prstGeom>
          <a:noFill/>
        </p:spPr>
        <p:txBody>
          <a:bodyPr wrap="none" rtlCol="0">
            <a:spAutoFit/>
          </a:bodyPr>
          <a:lstStyle/>
          <a:p>
            <a:pPr algn="ctr"/>
            <a:r>
              <a:rPr lang="en-US" altLang="zh-TW" sz="2800" b="1" dirty="0">
                <a:solidFill>
                  <a:schemeClr val="accent1">
                    <a:lumMod val="25000"/>
                  </a:schemeClr>
                </a:solidFill>
                <a:effectLst>
                  <a:glow rad="127000">
                    <a:schemeClr val="bg1"/>
                  </a:glow>
                </a:effectLst>
              </a:rPr>
              <a:t>outputs</a:t>
            </a:r>
          </a:p>
        </p:txBody>
      </p:sp>
      <p:sp>
        <p:nvSpPr>
          <p:cNvPr id="117" name="3">
            <a:extLst>
              <a:ext uri="{FF2B5EF4-FFF2-40B4-BE49-F238E27FC236}">
                <a16:creationId xmlns:a16="http://schemas.microsoft.com/office/drawing/2014/main" id="{401F3F5B-7F41-4589-A932-ACFD9F849D6F}"/>
              </a:ext>
            </a:extLst>
          </p:cNvPr>
          <p:cNvSpPr txBox="1"/>
          <p:nvPr/>
        </p:nvSpPr>
        <p:spPr>
          <a:xfrm>
            <a:off x="6775928" y="4692064"/>
            <a:ext cx="1056068" cy="276999"/>
          </a:xfrm>
          <a:prstGeom prst="rect">
            <a:avLst/>
          </a:prstGeom>
          <a:noFill/>
        </p:spPr>
        <p:txBody>
          <a:bodyPr wrap="square" rtlCol="0">
            <a:spAutoFit/>
          </a:bodyPr>
          <a:lstStyle/>
          <a:p>
            <a:pPr algn="ctr"/>
            <a:r>
              <a:rPr lang="en-US" altLang="zh-TW" sz="1200" b="1" dirty="0">
                <a:solidFill>
                  <a:schemeClr val="accent1">
                    <a:lumMod val="25000"/>
                  </a:schemeClr>
                </a:solidFill>
              </a:rPr>
              <a:t>tensor[0]</a:t>
            </a:r>
          </a:p>
        </p:txBody>
      </p:sp>
      <p:sp>
        <p:nvSpPr>
          <p:cNvPr id="118" name="4">
            <a:extLst>
              <a:ext uri="{FF2B5EF4-FFF2-40B4-BE49-F238E27FC236}">
                <a16:creationId xmlns:a16="http://schemas.microsoft.com/office/drawing/2014/main" id="{A0725701-9DFC-4776-9CA8-5B0FF22E73E5}"/>
              </a:ext>
            </a:extLst>
          </p:cNvPr>
          <p:cNvSpPr txBox="1"/>
          <p:nvPr/>
        </p:nvSpPr>
        <p:spPr>
          <a:xfrm>
            <a:off x="7114855" y="4566382"/>
            <a:ext cx="841897" cy="276999"/>
          </a:xfrm>
          <a:prstGeom prst="rect">
            <a:avLst/>
          </a:prstGeom>
          <a:noFill/>
        </p:spPr>
        <p:txBody>
          <a:bodyPr wrap="none" rtlCol="0">
            <a:spAutoFit/>
          </a:bodyPr>
          <a:lstStyle/>
          <a:p>
            <a:pPr algn="ctr"/>
            <a:r>
              <a:rPr lang="en-US" altLang="zh-TW" sz="1200" b="1" dirty="0">
                <a:solidFill>
                  <a:srgbClr val="EE5496"/>
                </a:solidFill>
              </a:rPr>
              <a:t>tensor[1]</a:t>
            </a:r>
          </a:p>
        </p:txBody>
      </p:sp>
      <p:sp>
        <p:nvSpPr>
          <p:cNvPr id="119" name="5">
            <a:extLst>
              <a:ext uri="{FF2B5EF4-FFF2-40B4-BE49-F238E27FC236}">
                <a16:creationId xmlns:a16="http://schemas.microsoft.com/office/drawing/2014/main" id="{BCF2DA2C-A96C-47D9-A620-E046A54C7CA5}"/>
              </a:ext>
            </a:extLst>
          </p:cNvPr>
          <p:cNvSpPr txBox="1"/>
          <p:nvPr/>
        </p:nvSpPr>
        <p:spPr>
          <a:xfrm>
            <a:off x="7270912" y="4444329"/>
            <a:ext cx="841897" cy="276999"/>
          </a:xfrm>
          <a:prstGeom prst="rect">
            <a:avLst/>
          </a:prstGeom>
          <a:noFill/>
        </p:spPr>
        <p:txBody>
          <a:bodyPr wrap="none" rtlCol="0">
            <a:spAutoFit/>
          </a:bodyPr>
          <a:lstStyle/>
          <a:p>
            <a:pPr algn="ctr"/>
            <a:r>
              <a:rPr lang="en-US" altLang="zh-TW" sz="1200" b="1" dirty="0">
                <a:solidFill>
                  <a:srgbClr val="F79646"/>
                </a:solidFill>
              </a:rPr>
              <a:t>tensor[2]</a:t>
            </a:r>
          </a:p>
        </p:txBody>
      </p:sp>
      <p:sp>
        <p:nvSpPr>
          <p:cNvPr id="120" name="6">
            <a:extLst>
              <a:ext uri="{FF2B5EF4-FFF2-40B4-BE49-F238E27FC236}">
                <a16:creationId xmlns:a16="http://schemas.microsoft.com/office/drawing/2014/main" id="{015FB3BB-D4B6-4584-A89D-05A74FC8BACC}"/>
              </a:ext>
            </a:extLst>
          </p:cNvPr>
          <p:cNvSpPr txBox="1"/>
          <p:nvPr/>
        </p:nvSpPr>
        <p:spPr>
          <a:xfrm>
            <a:off x="7381771" y="4330223"/>
            <a:ext cx="841897" cy="276999"/>
          </a:xfrm>
          <a:prstGeom prst="rect">
            <a:avLst/>
          </a:prstGeom>
          <a:noFill/>
        </p:spPr>
        <p:txBody>
          <a:bodyPr wrap="none" rtlCol="0">
            <a:spAutoFit/>
          </a:bodyPr>
          <a:lstStyle/>
          <a:p>
            <a:pPr algn="ctr"/>
            <a:r>
              <a:rPr lang="en-US" altLang="zh-TW" sz="1200" b="1" dirty="0">
                <a:solidFill>
                  <a:srgbClr val="00B050"/>
                </a:solidFill>
              </a:rPr>
              <a:t>tensor[3]</a:t>
            </a:r>
          </a:p>
        </p:txBody>
      </p:sp>
      <p:sp>
        <p:nvSpPr>
          <p:cNvPr id="121" name="7">
            <a:extLst>
              <a:ext uri="{FF2B5EF4-FFF2-40B4-BE49-F238E27FC236}">
                <a16:creationId xmlns:a16="http://schemas.microsoft.com/office/drawing/2014/main" id="{50D80A20-D19B-4E19-AD69-134E123EBA56}"/>
              </a:ext>
            </a:extLst>
          </p:cNvPr>
          <p:cNvSpPr txBox="1"/>
          <p:nvPr/>
        </p:nvSpPr>
        <p:spPr>
          <a:xfrm>
            <a:off x="7480116" y="4216117"/>
            <a:ext cx="841897" cy="276999"/>
          </a:xfrm>
          <a:prstGeom prst="rect">
            <a:avLst/>
          </a:prstGeom>
          <a:noFill/>
        </p:spPr>
        <p:txBody>
          <a:bodyPr wrap="none" rtlCol="0">
            <a:spAutoFit/>
          </a:bodyPr>
          <a:lstStyle/>
          <a:p>
            <a:pPr algn="ctr"/>
            <a:r>
              <a:rPr lang="en-US" altLang="zh-TW" sz="1200" b="1" dirty="0">
                <a:solidFill>
                  <a:srgbClr val="0070C0"/>
                </a:solidFill>
              </a:rPr>
              <a:t>tensor[4]</a:t>
            </a:r>
          </a:p>
        </p:txBody>
      </p:sp>
      <p:sp>
        <p:nvSpPr>
          <p:cNvPr id="122" name="8">
            <a:extLst>
              <a:ext uri="{FF2B5EF4-FFF2-40B4-BE49-F238E27FC236}">
                <a16:creationId xmlns:a16="http://schemas.microsoft.com/office/drawing/2014/main" id="{4692317E-B83E-485F-B195-0740B13E7C45}"/>
              </a:ext>
            </a:extLst>
          </p:cNvPr>
          <p:cNvSpPr txBox="1"/>
          <p:nvPr/>
        </p:nvSpPr>
        <p:spPr>
          <a:xfrm>
            <a:off x="7567616" y="4104095"/>
            <a:ext cx="841897" cy="276999"/>
          </a:xfrm>
          <a:prstGeom prst="rect">
            <a:avLst/>
          </a:prstGeom>
          <a:noFill/>
        </p:spPr>
        <p:txBody>
          <a:bodyPr wrap="none" rtlCol="0">
            <a:spAutoFit/>
          </a:bodyPr>
          <a:lstStyle/>
          <a:p>
            <a:pPr algn="ctr"/>
            <a:r>
              <a:rPr lang="en-US" altLang="zh-TW" sz="1200" b="1" dirty="0">
                <a:solidFill>
                  <a:srgbClr val="7030A0"/>
                </a:solidFill>
              </a:rPr>
              <a:t>tensor[5]</a:t>
            </a:r>
          </a:p>
        </p:txBody>
      </p:sp>
      <p:pic>
        <p:nvPicPr>
          <p:cNvPr id="10" name="圖片 9">
            <a:extLst>
              <a:ext uri="{FF2B5EF4-FFF2-40B4-BE49-F238E27FC236}">
                <a16:creationId xmlns:a16="http://schemas.microsoft.com/office/drawing/2014/main" id="{9A515011-7476-4128-B709-19B2BCA9F7A1}"/>
              </a:ext>
            </a:extLst>
          </p:cNvPr>
          <p:cNvPicPr>
            <a:picLocks noChangeAspect="1"/>
          </p:cNvPicPr>
          <p:nvPr/>
        </p:nvPicPr>
        <p:blipFill>
          <a:blip r:embed="rId10"/>
          <a:stretch>
            <a:fillRect/>
          </a:stretch>
        </p:blipFill>
        <p:spPr>
          <a:xfrm>
            <a:off x="81997" y="3525798"/>
            <a:ext cx="3540486" cy="2730423"/>
          </a:xfrm>
          <a:prstGeom prst="rect">
            <a:avLst/>
          </a:prstGeom>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9EA7D5AC-6019-4210-BFEE-C9F9A6C8A0DB}"/>
                  </a:ext>
                </a:extLst>
              </p:cNvPr>
              <p:cNvSpPr txBox="1"/>
              <p:nvPr/>
            </p:nvSpPr>
            <p:spPr>
              <a:xfrm>
                <a:off x="677228" y="2207539"/>
                <a:ext cx="2558136" cy="1189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500" i="1" dirty="0" smtClean="0">
                              <a:solidFill>
                                <a:srgbClr val="000000"/>
                              </a:solidFill>
                              <a:latin typeface="Cambria Math" panose="02040503050406030204" pitchFamily="18" charset="0"/>
                            </a:rPr>
                          </m:ctrlPr>
                        </m:dPr>
                        <m:e>
                          <m:m>
                            <m:mPr>
                              <m:plcHide m:val="on"/>
                              <m:mcs>
                                <m:mc>
                                  <m:mcPr>
                                    <m:count m:val="1"/>
                                    <m:mcJc m:val="center"/>
                                  </m:mcPr>
                                </m:mc>
                              </m:mcs>
                              <m:ctrlPr>
                                <a:rPr lang="zh-TW" altLang="en-US" sz="1500" i="1" dirty="0">
                                  <a:solidFill>
                                    <a:srgbClr val="000000"/>
                                  </a:solidFill>
                                  <a:latin typeface="Cambria Math" panose="02040503050406030204" pitchFamily="18" charset="0"/>
                                </a:rPr>
                              </m:ctrlPr>
                            </m:mPr>
                            <m:mr>
                              <m:e>
                                <m:r>
                                  <a:rPr lang="zh-TW" altLang="en-US" sz="1500" i="1" dirty="0">
                                    <a:solidFill>
                                      <a:srgbClr val="000000"/>
                                    </a:solidFill>
                                    <a:latin typeface="Cambria Math" panose="02040503050406030204" pitchFamily="18" charset="0"/>
                                  </a:rPr>
                                  <m:t>𝑢</m:t>
                                </m:r>
                              </m:e>
                            </m:mr>
                            <m:mr>
                              <m:e>
                                <m:r>
                                  <a:rPr lang="zh-TW" altLang="en-US" sz="1500" i="1" dirty="0">
                                    <a:solidFill>
                                      <a:srgbClr val="000000"/>
                                    </a:solidFill>
                                    <a:latin typeface="Cambria Math" panose="02040503050406030204" pitchFamily="18" charset="0"/>
                                  </a:rPr>
                                  <m:t>𝑣</m:t>
                                </m:r>
                              </m:e>
                            </m:mr>
                          </m:m>
                        </m:e>
                      </m:d>
                      <m:r>
                        <a:rPr lang="zh-TW" altLang="en-US" sz="1500" dirty="0">
                          <a:solidFill>
                            <a:srgbClr val="000000"/>
                          </a:solidFill>
                          <a:latin typeface="Cambria Math" panose="02040503050406030204" pitchFamily="18" charset="0"/>
                        </a:rPr>
                        <m:t>=</m:t>
                      </m:r>
                      <m:d>
                        <m:dPr>
                          <m:begChr m:val="["/>
                          <m:endChr m:val="]"/>
                          <m:ctrlPr>
                            <a:rPr lang="zh-TW" altLang="en-US" sz="1600" b="1" i="1">
                              <a:solidFill>
                                <a:srgbClr val="000000"/>
                              </a:solidFill>
                              <a:latin typeface="Cambria Math" panose="02040503050406030204" pitchFamily="18" charset="0"/>
                            </a:rPr>
                          </m:ctrlPr>
                        </m:dPr>
                        <m:e>
                          <m:eqArr>
                            <m:eqArrPr>
                              <m:ctrlPr>
                                <a:rPr lang="zh-TW" altLang="en-US" sz="1600" b="1" i="1">
                                  <a:solidFill>
                                    <a:srgbClr val="000000"/>
                                  </a:solidFill>
                                  <a:latin typeface="Cambria Math" panose="02040503050406030204" pitchFamily="18" charset="0"/>
                                </a:rPr>
                              </m:ctrlPr>
                            </m:eqArrPr>
                            <m:e>
                              <m:f>
                                <m:fPr>
                                  <m:ctrlPr>
                                    <a:rPr lang="zh-TW" altLang="en-US" sz="1600" b="1" i="1">
                                      <a:latin typeface="Cambria Math" panose="02040503050406030204" pitchFamily="18" charset="0"/>
                                    </a:rPr>
                                  </m:ctrlPr>
                                </m:fPr>
                                <m:num>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zh-TW" altLang="en-US"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F9933"/>
                                      </a:solidFill>
                                      <a:latin typeface="Cambria Math" panose="02040503050406030204" pitchFamily="18" charset="0"/>
                                    </a:rPr>
                                    <m:t>𝚺</m:t>
                                  </m:r>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zh-TW" altLang="en-US" sz="1600" b="1">
                                          <a:solidFill>
                                            <a:srgbClr val="FF9933"/>
                                          </a:solidFill>
                                          <a:latin typeface="Cambria Math" panose="02040503050406030204" pitchFamily="18" charset="0"/>
                                        </a:rPr>
                                        <m:t>𝐱</m:t>
                                      </m:r>
                                    </m:sub>
                                  </m:sSub>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en-US" altLang="zh-TW" sz="1600" b="1">
                                          <a:solidFill>
                                            <a:srgbClr val="FF9933"/>
                                          </a:solidFill>
                                          <a:latin typeface="Cambria Math" panose="02040503050406030204" pitchFamily="18" charset="0"/>
                                        </a:rPr>
                                        <m:t>𝐲</m:t>
                                      </m:r>
                                    </m:sub>
                                  </m:sSub>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
                              <m:f>
                                <m:fPr>
                                  <m:ctrlPr>
                                    <a:rPr lang="zh-TW" altLang="en-US" sz="1600" b="1" i="1">
                                      <a:latin typeface="Cambria Math" panose="02040503050406030204" pitchFamily="18" charset="0"/>
                                    </a:rPr>
                                  </m:ctrlPr>
                                </m:fPr>
                                <m:num>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en-US" altLang="zh-TW"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qArr>
                        </m:e>
                      </m:d>
                    </m:oMath>
                  </m:oMathPara>
                </a14:m>
                <a:endParaRPr lang="zh-TW" altLang="en-US" sz="1500" dirty="0">
                  <a:solidFill>
                    <a:srgbClr val="000000"/>
                  </a:solidFill>
                </a:endParaRPr>
              </a:p>
            </p:txBody>
          </p:sp>
        </mc:Choice>
        <mc:Fallback xmlns="">
          <p:sp>
            <p:nvSpPr>
              <p:cNvPr id="123" name="文字方塊 122">
                <a:extLst>
                  <a:ext uri="{FF2B5EF4-FFF2-40B4-BE49-F238E27FC236}">
                    <a16:creationId xmlns:a16="http://schemas.microsoft.com/office/drawing/2014/main" id="{9EA7D5AC-6019-4210-BFEE-C9F9A6C8A0DB}"/>
                  </a:ext>
                </a:extLst>
              </p:cNvPr>
              <p:cNvSpPr txBox="1">
                <a:spLocks noRot="1" noChangeAspect="1" noMove="1" noResize="1" noEditPoints="1" noAdjustHandles="1" noChangeArrowheads="1" noChangeShapeType="1" noTextEdit="1"/>
              </p:cNvSpPr>
              <p:nvPr/>
            </p:nvSpPr>
            <p:spPr>
              <a:xfrm>
                <a:off x="677228" y="2207539"/>
                <a:ext cx="2558136" cy="118923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2CC10CA0-F819-4836-B171-6F9C6C12663F}"/>
                  </a:ext>
                </a:extLst>
              </p:cNvPr>
              <p:cNvSpPr txBox="1"/>
              <p:nvPr/>
            </p:nvSpPr>
            <p:spPr>
              <a:xfrm>
                <a:off x="84193" y="16650"/>
                <a:ext cx="1577804"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200" i="1" smtClean="0">
                              <a:solidFill>
                                <a:schemeClr val="bg1">
                                  <a:lumMod val="75000"/>
                                </a:schemeClr>
                              </a:solidFill>
                              <a:latin typeface="Cambria Math" panose="02040503050406030204" pitchFamily="18" charset="0"/>
                            </a:rPr>
                          </m:ctrlPr>
                        </m:dPr>
                        <m:e>
                          <m:m>
                            <m:mPr>
                              <m:plcHide m:val="on"/>
                              <m:mcs>
                                <m:mc>
                                  <m:mcPr>
                                    <m:count m:val="1"/>
                                    <m:mcJc m:val="center"/>
                                  </m:mcPr>
                                </m:mc>
                              </m:mcs>
                              <m:ctrlPr>
                                <a:rPr lang="zh-TW" altLang="en-US" sz="1200" i="1">
                                  <a:solidFill>
                                    <a:schemeClr val="bg1">
                                      <a:lumMod val="75000"/>
                                    </a:schemeClr>
                                  </a:solidFill>
                                  <a:latin typeface="Cambria Math" panose="02040503050406030204" pitchFamily="18" charset="0"/>
                                </a:rPr>
                              </m:ctrlPr>
                            </m:mPr>
                            <m:mr>
                              <m:e>
                                <m:r>
                                  <m:rPr>
                                    <m:sty m:val="p"/>
                                  </m:rPr>
                                  <a:rPr lang="en-US" altLang="zh-TW" sz="1200" b="0" i="0" smtClean="0">
                                    <a:solidFill>
                                      <a:schemeClr val="bg1">
                                        <a:lumMod val="75000"/>
                                      </a:schemeClr>
                                    </a:solidFill>
                                    <a:latin typeface="Cambria Math" panose="02040503050406030204" pitchFamily="18" charset="0"/>
                                  </a:rPr>
                                  <m:t>out</m:t>
                                </m:r>
                                <m:r>
                                  <a:rPr lang="en-US" altLang="zh-TW" sz="1200">
                                    <a:solidFill>
                                      <a:schemeClr val="bg1">
                                        <a:lumMod val="75000"/>
                                      </a:schemeClr>
                                    </a:solidFill>
                                    <a:latin typeface="Cambria Math" panose="02040503050406030204" pitchFamily="18" charset="0"/>
                                  </a:rPr>
                                  <m:t>_</m:t>
                                </m:r>
                                <m:r>
                                  <m:rPr>
                                    <m:sty m:val="p"/>
                                  </m:rPr>
                                  <a:rPr lang="en-US" altLang="zh-TW" sz="1200">
                                    <a:solidFill>
                                      <a:schemeClr val="bg1">
                                        <a:lumMod val="75000"/>
                                      </a:schemeClr>
                                    </a:solidFill>
                                    <a:latin typeface="Cambria Math" panose="02040503050406030204" pitchFamily="18" charset="0"/>
                                  </a:rPr>
                                  <m:t>product</m:t>
                                </m:r>
                                <m:d>
                                  <m:dPr>
                                    <m:begChr m:val="["/>
                                    <m:endChr m:val="]"/>
                                    <m:ctrlPr>
                                      <a:rPr lang="zh-TW" altLang="en-US" sz="1200" i="1">
                                        <a:solidFill>
                                          <a:schemeClr val="bg1">
                                            <a:lumMod val="75000"/>
                                          </a:schemeClr>
                                        </a:solidFill>
                                        <a:latin typeface="Cambria Math" panose="02040503050406030204" pitchFamily="18" charset="0"/>
                                      </a:rPr>
                                    </m:ctrlPr>
                                  </m:dPr>
                                  <m:e>
                                    <m:r>
                                      <a:rPr lang="zh-TW" altLang="en-US" sz="1200" i="0">
                                        <a:solidFill>
                                          <a:schemeClr val="bg1">
                                            <a:lumMod val="75000"/>
                                          </a:schemeClr>
                                        </a:solidFill>
                                        <a:latin typeface="Cambria Math" panose="02040503050406030204" pitchFamily="18" charset="0"/>
                                      </a:rPr>
                                      <m:t>0</m:t>
                                    </m:r>
                                  </m:e>
                                </m:d>
                                <m:r>
                                  <a:rPr lang="zh-TW" altLang="en-US" sz="1200" i="0">
                                    <a:solidFill>
                                      <a:schemeClr val="bg1">
                                        <a:lumMod val="75000"/>
                                      </a:schemeClr>
                                    </a:solidFill>
                                    <a:latin typeface="Cambria Math" panose="02040503050406030204" pitchFamily="18" charset="0"/>
                                  </a:rPr>
                                  <m:t>=</m:t>
                                </m:r>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i="0">
                                        <a:solidFill>
                                          <a:schemeClr val="bg1">
                                            <a:lumMod val="75000"/>
                                          </a:schemeClr>
                                        </a:solidFill>
                                        <a:latin typeface="Cambria Math" panose="02040503050406030204" pitchFamily="18" charset="0"/>
                                      </a:rPr>
                                      <m:t>I</m:t>
                                    </m:r>
                                  </m:e>
                                  <m:sub>
                                    <m:r>
                                      <m:rPr>
                                        <m:sty m:val="p"/>
                                      </m:rPr>
                                      <a:rPr lang="zh-TW" altLang="en-US" sz="1200" i="0">
                                        <a:solidFill>
                                          <a:schemeClr val="bg1">
                                            <a:lumMod val="75000"/>
                                          </a:schemeClr>
                                        </a:solidFill>
                                        <a:latin typeface="Cambria Math" panose="02040503050406030204" pitchFamily="18" charset="0"/>
                                      </a:rPr>
                                      <m:t>x</m:t>
                                    </m:r>
                                  </m:sub>
                                </m:sSub>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i="0">
                                        <a:solidFill>
                                          <a:schemeClr val="bg1">
                                            <a:lumMod val="75000"/>
                                          </a:schemeClr>
                                        </a:solidFill>
                                        <a:latin typeface="Cambria Math" panose="02040503050406030204" pitchFamily="18" charset="0"/>
                                      </a:rPr>
                                      <m:t>I</m:t>
                                    </m:r>
                                  </m:e>
                                  <m:sub>
                                    <m:r>
                                      <m:rPr>
                                        <m:sty m:val="p"/>
                                      </m:rPr>
                                      <a:rPr lang="zh-TW" altLang="en-US" sz="1200" i="0">
                                        <a:solidFill>
                                          <a:schemeClr val="bg1">
                                            <a:lumMod val="75000"/>
                                          </a:schemeClr>
                                        </a:solidFill>
                                        <a:latin typeface="Cambria Math" panose="02040503050406030204" pitchFamily="18" charset="0"/>
                                      </a:rPr>
                                      <m:t>x</m:t>
                                    </m:r>
                                  </m:sub>
                                </m:sSub>
                              </m:e>
                            </m:mr>
                            <m:mr>
                              <m:e>
                                <m:r>
                                  <m:rPr>
                                    <m:sty m:val="p"/>
                                  </m:rPr>
                                  <a:rPr lang="en-US" altLang="zh-TW" sz="1200">
                                    <a:solidFill>
                                      <a:schemeClr val="bg1">
                                        <a:lumMod val="75000"/>
                                      </a:schemeClr>
                                    </a:solidFill>
                                    <a:latin typeface="Cambria Math" panose="02040503050406030204" pitchFamily="18" charset="0"/>
                                  </a:rPr>
                                  <m:t>out</m:t>
                                </m:r>
                                <m:r>
                                  <a:rPr lang="en-US" altLang="zh-TW" sz="1200">
                                    <a:solidFill>
                                      <a:schemeClr val="bg1">
                                        <a:lumMod val="75000"/>
                                      </a:schemeClr>
                                    </a:solidFill>
                                    <a:latin typeface="Cambria Math" panose="02040503050406030204" pitchFamily="18" charset="0"/>
                                  </a:rPr>
                                  <m:t>_</m:t>
                                </m:r>
                                <m:r>
                                  <m:rPr>
                                    <m:sty m:val="p"/>
                                  </m:rPr>
                                  <a:rPr lang="en-US" altLang="zh-TW" sz="1200">
                                    <a:solidFill>
                                      <a:schemeClr val="bg1">
                                        <a:lumMod val="75000"/>
                                      </a:schemeClr>
                                    </a:solidFill>
                                    <a:latin typeface="Cambria Math" panose="02040503050406030204" pitchFamily="18" charset="0"/>
                                  </a:rPr>
                                  <m:t>product</m:t>
                                </m:r>
                                <m:d>
                                  <m:dPr>
                                    <m:begChr m:val="["/>
                                    <m:endChr m:val="]"/>
                                    <m:ctrlPr>
                                      <a:rPr lang="zh-TW" altLang="en-US" sz="1200" i="1">
                                        <a:solidFill>
                                          <a:schemeClr val="bg1">
                                            <a:lumMod val="75000"/>
                                          </a:schemeClr>
                                        </a:solidFill>
                                        <a:latin typeface="Cambria Math" panose="02040503050406030204" pitchFamily="18" charset="0"/>
                                      </a:rPr>
                                    </m:ctrlPr>
                                  </m:dPr>
                                  <m:e>
                                    <m:r>
                                      <a:rPr lang="en-US" altLang="zh-TW" sz="1200" b="0" i="0" smtClean="0">
                                        <a:solidFill>
                                          <a:schemeClr val="bg1">
                                            <a:lumMod val="75000"/>
                                          </a:schemeClr>
                                        </a:solidFill>
                                        <a:latin typeface="Cambria Math" panose="02040503050406030204" pitchFamily="18" charset="0"/>
                                      </a:rPr>
                                      <m:t>1</m:t>
                                    </m:r>
                                  </m:e>
                                </m:d>
                                <m:r>
                                  <a:rPr lang="zh-TW" altLang="en-US" sz="1200">
                                    <a:solidFill>
                                      <a:schemeClr val="bg1">
                                        <a:lumMod val="75000"/>
                                      </a:schemeClr>
                                    </a:solidFill>
                                    <a:latin typeface="Cambria Math" panose="02040503050406030204" pitchFamily="18" charset="0"/>
                                  </a:rPr>
                                  <m:t>=</m:t>
                                </m:r>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en-US" altLang="zh-TW" sz="1200" b="0" i="0" smtClean="0">
                                        <a:solidFill>
                                          <a:schemeClr val="bg1">
                                            <a:lumMod val="75000"/>
                                          </a:schemeClr>
                                        </a:solidFill>
                                        <a:latin typeface="Cambria Math" panose="02040503050406030204" pitchFamily="18" charset="0"/>
                                      </a:rPr>
                                      <m:t>y</m:t>
                                    </m:r>
                                  </m:sub>
                                </m:sSub>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en-US" altLang="zh-TW" sz="1200" b="0" i="0" smtClean="0">
                                        <a:solidFill>
                                          <a:schemeClr val="bg1">
                                            <a:lumMod val="75000"/>
                                          </a:schemeClr>
                                        </a:solidFill>
                                        <a:latin typeface="Cambria Math" panose="02040503050406030204" pitchFamily="18" charset="0"/>
                                      </a:rPr>
                                      <m:t>y</m:t>
                                    </m:r>
                                  </m:sub>
                                </m:sSub>
                              </m:e>
                            </m:mr>
                            <m:mr>
                              <m:e>
                                <m:eqArr>
                                  <m:eqArrPr>
                                    <m:ctrlPr>
                                      <a:rPr lang="en-US" altLang="zh-TW" sz="1200" i="1">
                                        <a:solidFill>
                                          <a:schemeClr val="bg1">
                                            <a:lumMod val="75000"/>
                                          </a:schemeClr>
                                        </a:solidFill>
                                        <a:latin typeface="Cambria Math" panose="02040503050406030204" pitchFamily="18" charset="0"/>
                                      </a:rPr>
                                    </m:ctrlPr>
                                  </m:eqArrPr>
                                  <m:e>
                                    <m:r>
                                      <m:rPr>
                                        <m:sty m:val="p"/>
                                      </m:rPr>
                                      <a:rPr lang="en-US" altLang="zh-TW" sz="1200">
                                        <a:solidFill>
                                          <a:schemeClr val="bg1">
                                            <a:lumMod val="75000"/>
                                          </a:schemeClr>
                                        </a:solidFill>
                                        <a:latin typeface="Cambria Math" panose="02040503050406030204" pitchFamily="18" charset="0"/>
                                      </a:rPr>
                                      <m:t>out</m:t>
                                    </m:r>
                                    <m:r>
                                      <a:rPr lang="en-US" altLang="zh-TW" sz="1200">
                                        <a:solidFill>
                                          <a:schemeClr val="bg1">
                                            <a:lumMod val="75000"/>
                                          </a:schemeClr>
                                        </a:solidFill>
                                        <a:latin typeface="Cambria Math" panose="02040503050406030204" pitchFamily="18" charset="0"/>
                                      </a:rPr>
                                      <m:t>_</m:t>
                                    </m:r>
                                    <m:r>
                                      <m:rPr>
                                        <m:sty m:val="p"/>
                                      </m:rPr>
                                      <a:rPr lang="en-US" altLang="zh-TW" sz="1200">
                                        <a:solidFill>
                                          <a:schemeClr val="bg1">
                                            <a:lumMod val="75000"/>
                                          </a:schemeClr>
                                        </a:solidFill>
                                        <a:latin typeface="Cambria Math" panose="02040503050406030204" pitchFamily="18" charset="0"/>
                                      </a:rPr>
                                      <m:t>product</m:t>
                                    </m:r>
                                    <m:d>
                                      <m:dPr>
                                        <m:begChr m:val="["/>
                                        <m:endChr m:val="]"/>
                                        <m:ctrlPr>
                                          <a:rPr lang="zh-TW" altLang="en-US" sz="1200" i="1">
                                            <a:solidFill>
                                              <a:schemeClr val="bg1">
                                                <a:lumMod val="75000"/>
                                              </a:schemeClr>
                                            </a:solidFill>
                                            <a:latin typeface="Cambria Math" panose="02040503050406030204" pitchFamily="18" charset="0"/>
                                          </a:rPr>
                                        </m:ctrlPr>
                                      </m:dPr>
                                      <m:e>
                                        <m:r>
                                          <a:rPr lang="en-US" altLang="zh-TW" sz="1200">
                                            <a:solidFill>
                                              <a:schemeClr val="bg1">
                                                <a:lumMod val="75000"/>
                                              </a:schemeClr>
                                            </a:solidFill>
                                            <a:latin typeface="Cambria Math" panose="02040503050406030204" pitchFamily="18" charset="0"/>
                                          </a:rPr>
                                          <m:t>2</m:t>
                                        </m:r>
                                      </m:e>
                                    </m:d>
                                    <m:r>
                                      <a:rPr lang="zh-TW" altLang="en-US" sz="1200">
                                        <a:solidFill>
                                          <a:schemeClr val="bg1">
                                            <a:lumMod val="75000"/>
                                          </a:schemeClr>
                                        </a:solidFill>
                                        <a:latin typeface="Cambria Math" panose="02040503050406030204" pitchFamily="18" charset="0"/>
                                      </a:rPr>
                                      <m:t>=</m:t>
                                    </m:r>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en-US" altLang="zh-TW" sz="1200">
                                            <a:solidFill>
                                              <a:schemeClr val="bg1">
                                                <a:lumMod val="75000"/>
                                              </a:schemeClr>
                                            </a:solidFill>
                                            <a:latin typeface="Cambria Math" panose="02040503050406030204" pitchFamily="18" charset="0"/>
                                          </a:rPr>
                                          <m:t>t</m:t>
                                        </m:r>
                                      </m:sub>
                                    </m:sSub>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en-US" altLang="zh-TW" sz="1200">
                                            <a:solidFill>
                                              <a:schemeClr val="bg1">
                                                <a:lumMod val="75000"/>
                                              </a:schemeClr>
                                            </a:solidFill>
                                            <a:latin typeface="Cambria Math" panose="02040503050406030204" pitchFamily="18" charset="0"/>
                                          </a:rPr>
                                          <m:t>t</m:t>
                                        </m:r>
                                      </m:sub>
                                    </m:sSub>
                                  </m:e>
                                  <m:e>
                                    <m:r>
                                      <m:rPr>
                                        <m:sty m:val="p"/>
                                      </m:rPr>
                                      <a:rPr lang="en-US" altLang="zh-TW" sz="1200">
                                        <a:solidFill>
                                          <a:schemeClr val="bg1">
                                            <a:lumMod val="75000"/>
                                          </a:schemeClr>
                                        </a:solidFill>
                                        <a:latin typeface="Cambria Math" panose="02040503050406030204" pitchFamily="18" charset="0"/>
                                      </a:rPr>
                                      <m:t>out</m:t>
                                    </m:r>
                                    <m:r>
                                      <a:rPr lang="en-US" altLang="zh-TW" sz="1200">
                                        <a:solidFill>
                                          <a:schemeClr val="bg1">
                                            <a:lumMod val="75000"/>
                                          </a:schemeClr>
                                        </a:solidFill>
                                        <a:latin typeface="Cambria Math" panose="02040503050406030204" pitchFamily="18" charset="0"/>
                                      </a:rPr>
                                      <m:t>_</m:t>
                                    </m:r>
                                    <m:r>
                                      <m:rPr>
                                        <m:sty m:val="p"/>
                                      </m:rPr>
                                      <a:rPr lang="en-US" altLang="zh-TW" sz="1200">
                                        <a:solidFill>
                                          <a:schemeClr val="bg1">
                                            <a:lumMod val="75000"/>
                                          </a:schemeClr>
                                        </a:solidFill>
                                        <a:latin typeface="Cambria Math" panose="02040503050406030204" pitchFamily="18" charset="0"/>
                                      </a:rPr>
                                      <m:t>product</m:t>
                                    </m:r>
                                    <m:d>
                                      <m:dPr>
                                        <m:begChr m:val="["/>
                                        <m:endChr m:val="]"/>
                                        <m:ctrlPr>
                                          <a:rPr lang="zh-TW" altLang="en-US" sz="1200" i="1">
                                            <a:solidFill>
                                              <a:schemeClr val="bg1">
                                                <a:lumMod val="75000"/>
                                              </a:schemeClr>
                                            </a:solidFill>
                                            <a:latin typeface="Cambria Math" panose="02040503050406030204" pitchFamily="18" charset="0"/>
                                          </a:rPr>
                                        </m:ctrlPr>
                                      </m:dPr>
                                      <m:e>
                                        <m:r>
                                          <a:rPr lang="en-US" altLang="zh-TW" sz="1200" b="0" i="0" smtClean="0">
                                            <a:solidFill>
                                              <a:schemeClr val="bg1">
                                                <a:lumMod val="75000"/>
                                              </a:schemeClr>
                                            </a:solidFill>
                                            <a:latin typeface="Cambria Math" panose="02040503050406030204" pitchFamily="18" charset="0"/>
                                          </a:rPr>
                                          <m:t>3</m:t>
                                        </m:r>
                                      </m:e>
                                    </m:d>
                                    <m:r>
                                      <a:rPr lang="zh-TW" altLang="en-US" sz="1200">
                                        <a:solidFill>
                                          <a:schemeClr val="bg1">
                                            <a:lumMod val="75000"/>
                                          </a:schemeClr>
                                        </a:solidFill>
                                        <a:latin typeface="Cambria Math" panose="02040503050406030204" pitchFamily="18" charset="0"/>
                                      </a:rPr>
                                      <m:t>=</m:t>
                                    </m:r>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zh-TW" altLang="en-US" sz="1200">
                                            <a:solidFill>
                                              <a:schemeClr val="bg1">
                                                <a:lumMod val="75000"/>
                                              </a:schemeClr>
                                            </a:solidFill>
                                            <a:latin typeface="Cambria Math" panose="02040503050406030204" pitchFamily="18" charset="0"/>
                                          </a:rPr>
                                          <m:t>x</m:t>
                                        </m:r>
                                      </m:sub>
                                    </m:sSub>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en-US" altLang="zh-TW" sz="1200" b="0" i="0" smtClean="0">
                                            <a:solidFill>
                                              <a:schemeClr val="bg1">
                                                <a:lumMod val="75000"/>
                                              </a:schemeClr>
                                            </a:solidFill>
                                            <a:latin typeface="Cambria Math" panose="02040503050406030204" pitchFamily="18" charset="0"/>
                                          </a:rPr>
                                          <m:t>y</m:t>
                                        </m:r>
                                      </m:sub>
                                    </m:sSub>
                                  </m:e>
                                  <m:e>
                                    <m:r>
                                      <m:rPr>
                                        <m:sty m:val="p"/>
                                      </m:rPr>
                                      <a:rPr lang="en-US" altLang="zh-TW" sz="1200">
                                        <a:solidFill>
                                          <a:schemeClr val="bg1">
                                            <a:lumMod val="75000"/>
                                          </a:schemeClr>
                                        </a:solidFill>
                                        <a:latin typeface="Cambria Math" panose="02040503050406030204" pitchFamily="18" charset="0"/>
                                      </a:rPr>
                                      <m:t>out</m:t>
                                    </m:r>
                                    <m:r>
                                      <a:rPr lang="en-US" altLang="zh-TW" sz="1200">
                                        <a:solidFill>
                                          <a:schemeClr val="bg1">
                                            <a:lumMod val="75000"/>
                                          </a:schemeClr>
                                        </a:solidFill>
                                        <a:latin typeface="Cambria Math" panose="02040503050406030204" pitchFamily="18" charset="0"/>
                                      </a:rPr>
                                      <m:t>_</m:t>
                                    </m:r>
                                    <m:r>
                                      <m:rPr>
                                        <m:sty m:val="p"/>
                                      </m:rPr>
                                      <a:rPr lang="en-US" altLang="zh-TW" sz="1200">
                                        <a:solidFill>
                                          <a:schemeClr val="bg1">
                                            <a:lumMod val="75000"/>
                                          </a:schemeClr>
                                        </a:solidFill>
                                        <a:latin typeface="Cambria Math" panose="02040503050406030204" pitchFamily="18" charset="0"/>
                                      </a:rPr>
                                      <m:t>product</m:t>
                                    </m:r>
                                    <m:d>
                                      <m:dPr>
                                        <m:begChr m:val="["/>
                                        <m:endChr m:val="]"/>
                                        <m:ctrlPr>
                                          <a:rPr lang="zh-TW" altLang="en-US" sz="1200" i="1">
                                            <a:solidFill>
                                              <a:schemeClr val="bg1">
                                                <a:lumMod val="75000"/>
                                              </a:schemeClr>
                                            </a:solidFill>
                                            <a:latin typeface="Cambria Math" panose="02040503050406030204" pitchFamily="18" charset="0"/>
                                          </a:rPr>
                                        </m:ctrlPr>
                                      </m:dPr>
                                      <m:e>
                                        <m:r>
                                          <a:rPr lang="en-US" altLang="zh-TW" sz="1200" b="0" i="0" smtClean="0">
                                            <a:solidFill>
                                              <a:schemeClr val="bg1">
                                                <a:lumMod val="75000"/>
                                              </a:schemeClr>
                                            </a:solidFill>
                                            <a:latin typeface="Cambria Math" panose="02040503050406030204" pitchFamily="18" charset="0"/>
                                          </a:rPr>
                                          <m:t>4</m:t>
                                        </m:r>
                                      </m:e>
                                    </m:d>
                                    <m:r>
                                      <a:rPr lang="zh-TW" altLang="en-US" sz="1200">
                                        <a:solidFill>
                                          <a:schemeClr val="bg1">
                                            <a:lumMod val="75000"/>
                                          </a:schemeClr>
                                        </a:solidFill>
                                        <a:latin typeface="Cambria Math" panose="02040503050406030204" pitchFamily="18" charset="0"/>
                                      </a:rPr>
                                      <m:t>=</m:t>
                                    </m:r>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zh-TW" altLang="en-US" sz="1200">
                                            <a:solidFill>
                                              <a:schemeClr val="bg1">
                                                <a:lumMod val="75000"/>
                                              </a:schemeClr>
                                            </a:solidFill>
                                            <a:latin typeface="Cambria Math" panose="02040503050406030204" pitchFamily="18" charset="0"/>
                                          </a:rPr>
                                          <m:t>x</m:t>
                                        </m:r>
                                      </m:sub>
                                    </m:sSub>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en-US" altLang="zh-TW" sz="1200" b="0" i="0" smtClean="0">
                                            <a:solidFill>
                                              <a:schemeClr val="bg1">
                                                <a:lumMod val="75000"/>
                                              </a:schemeClr>
                                            </a:solidFill>
                                            <a:latin typeface="Cambria Math" panose="02040503050406030204" pitchFamily="18" charset="0"/>
                                          </a:rPr>
                                          <m:t>t</m:t>
                                        </m:r>
                                      </m:sub>
                                    </m:sSub>
                                  </m:e>
                                  <m:e>
                                    <m:r>
                                      <m:rPr>
                                        <m:sty m:val="p"/>
                                      </m:rPr>
                                      <a:rPr lang="en-US" altLang="zh-TW" sz="1200">
                                        <a:solidFill>
                                          <a:schemeClr val="bg1">
                                            <a:lumMod val="75000"/>
                                          </a:schemeClr>
                                        </a:solidFill>
                                        <a:latin typeface="Cambria Math" panose="02040503050406030204" pitchFamily="18" charset="0"/>
                                      </a:rPr>
                                      <m:t>out</m:t>
                                    </m:r>
                                    <m:r>
                                      <a:rPr lang="en-US" altLang="zh-TW" sz="1200">
                                        <a:solidFill>
                                          <a:schemeClr val="bg1">
                                            <a:lumMod val="75000"/>
                                          </a:schemeClr>
                                        </a:solidFill>
                                        <a:latin typeface="Cambria Math" panose="02040503050406030204" pitchFamily="18" charset="0"/>
                                      </a:rPr>
                                      <m:t>_</m:t>
                                    </m:r>
                                    <m:r>
                                      <m:rPr>
                                        <m:sty m:val="p"/>
                                      </m:rPr>
                                      <a:rPr lang="en-US" altLang="zh-TW" sz="1200">
                                        <a:solidFill>
                                          <a:schemeClr val="bg1">
                                            <a:lumMod val="75000"/>
                                          </a:schemeClr>
                                        </a:solidFill>
                                        <a:latin typeface="Cambria Math" panose="02040503050406030204" pitchFamily="18" charset="0"/>
                                      </a:rPr>
                                      <m:t>product</m:t>
                                    </m:r>
                                    <m:d>
                                      <m:dPr>
                                        <m:begChr m:val="["/>
                                        <m:endChr m:val="]"/>
                                        <m:ctrlPr>
                                          <a:rPr lang="zh-TW" altLang="en-US" sz="1200" i="1">
                                            <a:solidFill>
                                              <a:schemeClr val="bg1">
                                                <a:lumMod val="75000"/>
                                              </a:schemeClr>
                                            </a:solidFill>
                                            <a:latin typeface="Cambria Math" panose="02040503050406030204" pitchFamily="18" charset="0"/>
                                          </a:rPr>
                                        </m:ctrlPr>
                                      </m:dPr>
                                      <m:e>
                                        <m:r>
                                          <a:rPr lang="en-US" altLang="zh-TW" sz="1200" b="0" i="0" smtClean="0">
                                            <a:solidFill>
                                              <a:schemeClr val="bg1">
                                                <a:lumMod val="75000"/>
                                              </a:schemeClr>
                                            </a:solidFill>
                                            <a:latin typeface="Cambria Math" panose="02040503050406030204" pitchFamily="18" charset="0"/>
                                          </a:rPr>
                                          <m:t>5</m:t>
                                        </m:r>
                                      </m:e>
                                    </m:d>
                                    <m:r>
                                      <a:rPr lang="zh-TW" altLang="en-US" sz="1200">
                                        <a:solidFill>
                                          <a:schemeClr val="bg1">
                                            <a:lumMod val="75000"/>
                                          </a:schemeClr>
                                        </a:solidFill>
                                        <a:latin typeface="Cambria Math" panose="02040503050406030204" pitchFamily="18" charset="0"/>
                                      </a:rPr>
                                      <m:t>=</m:t>
                                    </m:r>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en-US" altLang="zh-TW" sz="1200" b="0" i="0" smtClean="0">
                                            <a:solidFill>
                                              <a:schemeClr val="bg1">
                                                <a:lumMod val="75000"/>
                                              </a:schemeClr>
                                            </a:solidFill>
                                            <a:latin typeface="Cambria Math" panose="02040503050406030204" pitchFamily="18" charset="0"/>
                                          </a:rPr>
                                          <m:t>y</m:t>
                                        </m:r>
                                      </m:sub>
                                    </m:sSub>
                                    <m:sSub>
                                      <m:sSubPr>
                                        <m:ctrlPr>
                                          <a:rPr lang="zh-TW" altLang="en-US" sz="1200" i="1">
                                            <a:solidFill>
                                              <a:schemeClr val="bg1">
                                                <a:lumMod val="75000"/>
                                              </a:schemeClr>
                                            </a:solidFill>
                                            <a:latin typeface="Cambria Math" panose="02040503050406030204" pitchFamily="18" charset="0"/>
                                          </a:rPr>
                                        </m:ctrlPr>
                                      </m:sSubPr>
                                      <m:e>
                                        <m:r>
                                          <m:rPr>
                                            <m:sty m:val="p"/>
                                          </m:rPr>
                                          <a:rPr lang="zh-TW" altLang="en-US" sz="1200">
                                            <a:solidFill>
                                              <a:schemeClr val="bg1">
                                                <a:lumMod val="75000"/>
                                              </a:schemeClr>
                                            </a:solidFill>
                                            <a:latin typeface="Cambria Math" panose="02040503050406030204" pitchFamily="18" charset="0"/>
                                          </a:rPr>
                                          <m:t>I</m:t>
                                        </m:r>
                                      </m:e>
                                      <m:sub>
                                        <m:r>
                                          <m:rPr>
                                            <m:sty m:val="p"/>
                                          </m:rPr>
                                          <a:rPr lang="en-US" altLang="zh-TW" sz="1200" b="0" i="0" smtClean="0">
                                            <a:solidFill>
                                              <a:schemeClr val="bg1">
                                                <a:lumMod val="75000"/>
                                              </a:schemeClr>
                                            </a:solidFill>
                                            <a:latin typeface="Cambria Math" panose="02040503050406030204" pitchFamily="18" charset="0"/>
                                          </a:rPr>
                                          <m:t>t</m:t>
                                        </m:r>
                                      </m:sub>
                                    </m:sSub>
                                  </m:e>
                                </m:eqArr>
                              </m:e>
                            </m:mr>
                          </m:m>
                        </m:e>
                      </m:d>
                    </m:oMath>
                  </m:oMathPara>
                </a14:m>
                <a:endParaRPr lang="zh-TW" altLang="en-US" sz="1200" dirty="0">
                  <a:solidFill>
                    <a:schemeClr val="bg1">
                      <a:lumMod val="75000"/>
                    </a:schemeClr>
                  </a:solidFill>
                </a:endParaRPr>
              </a:p>
            </p:txBody>
          </p:sp>
        </mc:Choice>
        <mc:Fallback xmlns="">
          <p:sp>
            <p:nvSpPr>
              <p:cNvPr id="124" name="文字方塊 123">
                <a:extLst>
                  <a:ext uri="{FF2B5EF4-FFF2-40B4-BE49-F238E27FC236}">
                    <a16:creationId xmlns:a16="http://schemas.microsoft.com/office/drawing/2014/main" id="{2CC10CA0-F819-4836-B171-6F9C6C12663F}"/>
                  </a:ext>
                </a:extLst>
              </p:cNvPr>
              <p:cNvSpPr txBox="1">
                <a:spLocks noRot="1" noChangeAspect="1" noMove="1" noResize="1" noEditPoints="1" noAdjustHandles="1" noChangeArrowheads="1" noChangeShapeType="1" noTextEdit="1"/>
              </p:cNvSpPr>
              <p:nvPr/>
            </p:nvSpPr>
            <p:spPr>
              <a:xfrm>
                <a:off x="84193" y="16650"/>
                <a:ext cx="1577804" cy="1273041"/>
              </a:xfrm>
              <a:prstGeom prst="rect">
                <a:avLst/>
              </a:prstGeom>
              <a:blipFill>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09706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3" name="Google Shape;2090;p92">
            <a:extLst>
              <a:ext uri="{FF2B5EF4-FFF2-40B4-BE49-F238E27FC236}">
                <a16:creationId xmlns:a16="http://schemas.microsoft.com/office/drawing/2014/main" id="{5D6F5D53-5E0C-4569-96E5-089C52F343E4}"/>
              </a:ext>
            </a:extLst>
          </p:cNvPr>
          <p:cNvSpPr txBox="1">
            <a:spLocks/>
          </p:cNvSpPr>
          <p:nvPr/>
        </p:nvSpPr>
        <p:spPr>
          <a:xfrm>
            <a:off x="1228163" y="2180801"/>
            <a:ext cx="9735671" cy="2318772"/>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Hammersmith One"/>
              <a:buNone/>
              <a:defRPr sz="7200" b="1" i="0" u="none" strike="noStrike" cap="none">
                <a:solidFill>
                  <a:schemeClr val="accent2"/>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9pPr>
          </a:lstStyle>
          <a:p>
            <a:pPr>
              <a:lnSpc>
                <a:spcPct val="150000"/>
              </a:lnSpc>
            </a:pPr>
            <a:r>
              <a:rPr lang="en-US" altLang="zh-TW" dirty="0">
                <a:solidFill>
                  <a:srgbClr val="EDECDF">
                    <a:lumMod val="10000"/>
                  </a:srgbClr>
                </a:solidFill>
                <a:latin typeface="芫荽 0.92" pitchFamily="2" charset="-120"/>
                <a:ea typeface="芫荽 0.92" pitchFamily="2" charset="-120"/>
                <a:cs typeface="芫荽 0.92" pitchFamily="2" charset="-120"/>
              </a:rPr>
              <a:t>HLS</a:t>
            </a:r>
            <a:r>
              <a:rPr lang="zh-TW" altLang="en-US" dirty="0">
                <a:solidFill>
                  <a:srgbClr val="EDECDF">
                    <a:lumMod val="10000"/>
                  </a:srgbClr>
                </a:solidFill>
                <a:latin typeface="芫荽 0.92" pitchFamily="2" charset="-120"/>
                <a:ea typeface="芫荽 0.92" pitchFamily="2" charset="-120"/>
                <a:cs typeface="芫荽 0.92" pitchFamily="2" charset="-120"/>
              </a:rPr>
              <a:t> </a:t>
            </a:r>
            <a:r>
              <a:rPr lang="en-US" altLang="zh-TW" dirty="0">
                <a:solidFill>
                  <a:srgbClr val="EDECDF">
                    <a:lumMod val="10000"/>
                  </a:srgbClr>
                </a:solidFill>
                <a:latin typeface="芫荽 0.92" pitchFamily="2" charset="-120"/>
                <a:ea typeface="芫荽 0.92" pitchFamily="2" charset="-120"/>
                <a:cs typeface="芫荽 0.92" pitchFamily="2" charset="-120"/>
              </a:rPr>
              <a:t>implementation</a:t>
            </a:r>
            <a:endParaRPr lang="en-US" altLang="zh-TW" sz="4800" dirty="0">
              <a:solidFill>
                <a:srgbClr val="EDECDF">
                  <a:lumMod val="10000"/>
                </a:srgbClr>
              </a:solidFill>
              <a:latin typeface="芫荽 0.92" pitchFamily="2" charset="-120"/>
              <a:ea typeface="芫荽 0.92" pitchFamily="2" charset="-120"/>
              <a:cs typeface="芫荽 0.92" pitchFamily="2" charset="-120"/>
            </a:endParaRPr>
          </a:p>
        </p:txBody>
      </p:sp>
      <p:sp>
        <p:nvSpPr>
          <p:cNvPr id="4" name="Google Shape;2091;p92">
            <a:extLst>
              <a:ext uri="{FF2B5EF4-FFF2-40B4-BE49-F238E27FC236}">
                <a16:creationId xmlns:a16="http://schemas.microsoft.com/office/drawing/2014/main" id="{CE23EA88-714B-45CB-940A-7EB07F3CC819}"/>
              </a:ext>
            </a:extLst>
          </p:cNvPr>
          <p:cNvSpPr txBox="1">
            <a:spLocks/>
          </p:cNvSpPr>
          <p:nvPr/>
        </p:nvSpPr>
        <p:spPr>
          <a:xfrm>
            <a:off x="2692399" y="1371600"/>
            <a:ext cx="6807200" cy="1618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2000"/>
              <a:buFont typeface="Hammersmith One"/>
              <a:buNone/>
              <a:defRPr sz="100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12000"/>
              <a:buFont typeface="Hammersmith One"/>
              <a:buNone/>
              <a:tabLst/>
              <a:defRPr/>
            </a:pPr>
            <a:r>
              <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rPr>
              <a:t>0</a:t>
            </a:r>
            <a:r>
              <a:rPr kumimoji="0" lang="en-US" altLang="zh-TW" sz="10000" b="1" i="0" u="none" strike="noStrike" kern="0" cap="none" spc="0" normalizeH="0" baseline="0" noProof="0" dirty="0">
                <a:ln>
                  <a:noFill/>
                </a:ln>
                <a:solidFill>
                  <a:schemeClr val="accent1">
                    <a:lumMod val="50000"/>
                  </a:schemeClr>
                </a:solidFill>
                <a:effectLst/>
                <a:uLnTx/>
                <a:uFillTx/>
                <a:latin typeface="Hammersmith One"/>
                <a:sym typeface="Hammersmith One"/>
              </a:rPr>
              <a:t>2</a:t>
            </a:r>
            <a:endPar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endParaRPr>
          </a:p>
        </p:txBody>
      </p:sp>
      <p:sp>
        <p:nvSpPr>
          <p:cNvPr id="2" name="文字方塊 1">
            <a:extLst>
              <a:ext uri="{FF2B5EF4-FFF2-40B4-BE49-F238E27FC236}">
                <a16:creationId xmlns:a16="http://schemas.microsoft.com/office/drawing/2014/main" id="{53C9FE4C-308C-463D-AC35-29972E1BA84D}"/>
              </a:ext>
            </a:extLst>
          </p:cNvPr>
          <p:cNvSpPr txBox="1"/>
          <p:nvPr/>
        </p:nvSpPr>
        <p:spPr>
          <a:xfrm>
            <a:off x="5676652" y="4130241"/>
            <a:ext cx="838691" cy="369332"/>
          </a:xfrm>
          <a:prstGeom prst="rect">
            <a:avLst/>
          </a:prstGeom>
          <a:noFill/>
        </p:spPr>
        <p:txBody>
          <a:bodyPr wrap="none" rtlCol="0">
            <a:spAutoFit/>
          </a:bodyPr>
          <a:lstStyle/>
          <a:p>
            <a:r>
              <a:rPr lang="en-US" altLang="zh-TW" dirty="0"/>
              <a:t>(lab 2)</a:t>
            </a:r>
            <a:endParaRPr lang="zh-TW" altLang="en-US" dirty="0"/>
          </a:p>
        </p:txBody>
      </p:sp>
    </p:spTree>
    <p:extLst>
      <p:ext uri="{BB962C8B-B14F-4D97-AF65-F5344CB8AC3E}">
        <p14:creationId xmlns:p14="http://schemas.microsoft.com/office/powerpoint/2010/main" val="4039434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Software / algorithm C (reference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Reference software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122" name="!!Iy">
            <a:extLst>
              <a:ext uri="{FF2B5EF4-FFF2-40B4-BE49-F238E27FC236}">
                <a16:creationId xmlns:a16="http://schemas.microsoft.com/office/drawing/2014/main" id="{BC686716-FA6B-421A-8DD2-4D4DEED116A5}"/>
              </a:ext>
            </a:extLst>
          </p:cNvPr>
          <p:cNvSpPr/>
          <p:nvPr/>
        </p:nvSpPr>
        <p:spPr>
          <a:xfrm>
            <a:off x="8025340" y="2091718"/>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
        <p:nvSpPr>
          <p:cNvPr id="123" name="矩形 122">
            <a:extLst>
              <a:ext uri="{FF2B5EF4-FFF2-40B4-BE49-F238E27FC236}">
                <a16:creationId xmlns:a16="http://schemas.microsoft.com/office/drawing/2014/main" id="{BA2C7A9F-B789-40B2-BAD8-9D0EEC3064AA}"/>
              </a:ext>
            </a:extLst>
          </p:cNvPr>
          <p:cNvSpPr/>
          <p:nvPr/>
        </p:nvSpPr>
        <p:spPr>
          <a:xfrm>
            <a:off x="9798867" y="2530571"/>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124" name="文字方塊 123">
            <a:extLst>
              <a:ext uri="{FF2B5EF4-FFF2-40B4-BE49-F238E27FC236}">
                <a16:creationId xmlns:a16="http://schemas.microsoft.com/office/drawing/2014/main" id="{318B07BF-943C-4A32-B9B5-F9F3C005E78B}"/>
              </a:ext>
            </a:extLst>
          </p:cNvPr>
          <p:cNvSpPr txBox="1"/>
          <p:nvPr/>
        </p:nvSpPr>
        <p:spPr>
          <a:xfrm>
            <a:off x="10822310" y="1146706"/>
            <a:ext cx="261180" cy="369332"/>
          </a:xfrm>
          <a:prstGeom prst="rect">
            <a:avLst/>
          </a:prstGeom>
          <a:noFill/>
        </p:spPr>
        <p:txBody>
          <a:bodyPr wrap="square" rtlCol="0">
            <a:spAutoFit/>
          </a:bodyPr>
          <a:lstStyle/>
          <a:p>
            <a:r>
              <a:rPr lang="en-US" altLang="zh-TW" b="1" dirty="0"/>
              <a:t>2</a:t>
            </a:r>
            <a:endParaRPr lang="zh-TW" altLang="en-US" b="1" dirty="0"/>
          </a:p>
        </p:txBody>
      </p:sp>
      <p:sp>
        <p:nvSpPr>
          <p:cNvPr id="125" name="文字方塊 124">
            <a:extLst>
              <a:ext uri="{FF2B5EF4-FFF2-40B4-BE49-F238E27FC236}">
                <a16:creationId xmlns:a16="http://schemas.microsoft.com/office/drawing/2014/main" id="{1C856FE1-1799-4930-AC51-4881EFDC0491}"/>
              </a:ext>
            </a:extLst>
          </p:cNvPr>
          <p:cNvSpPr txBox="1"/>
          <p:nvPr/>
        </p:nvSpPr>
        <p:spPr>
          <a:xfrm>
            <a:off x="9425592" y="1141832"/>
            <a:ext cx="1069524" cy="369332"/>
          </a:xfrm>
          <a:prstGeom prst="rect">
            <a:avLst/>
          </a:prstGeom>
          <a:noFill/>
        </p:spPr>
        <p:txBody>
          <a:bodyPr wrap="none" rtlCol="0">
            <a:spAutoFit/>
          </a:bodyPr>
          <a:lstStyle/>
          <a:p>
            <a:r>
              <a:rPr lang="en-US" altLang="zh-TW" b="1" dirty="0"/>
              <a:t>Frame 0</a:t>
            </a:r>
            <a:endParaRPr lang="zh-TW" altLang="en-US" b="1" dirty="0"/>
          </a:p>
        </p:txBody>
      </p:sp>
      <p:sp>
        <p:nvSpPr>
          <p:cNvPr id="126" name="文字方塊 125">
            <a:extLst>
              <a:ext uri="{FF2B5EF4-FFF2-40B4-BE49-F238E27FC236}">
                <a16:creationId xmlns:a16="http://schemas.microsoft.com/office/drawing/2014/main" id="{EDD74B00-1FB9-4A0E-9C03-C69F011FB9CC}"/>
              </a:ext>
            </a:extLst>
          </p:cNvPr>
          <p:cNvSpPr txBox="1"/>
          <p:nvPr/>
        </p:nvSpPr>
        <p:spPr>
          <a:xfrm>
            <a:off x="10487454" y="1140719"/>
            <a:ext cx="312906" cy="369332"/>
          </a:xfrm>
          <a:prstGeom prst="rect">
            <a:avLst/>
          </a:prstGeom>
          <a:noFill/>
        </p:spPr>
        <p:txBody>
          <a:bodyPr wrap="none" rtlCol="0">
            <a:spAutoFit/>
          </a:bodyPr>
          <a:lstStyle/>
          <a:p>
            <a:r>
              <a:rPr lang="en-US" altLang="zh-TW" b="1" dirty="0"/>
              <a:t>1</a:t>
            </a:r>
            <a:endParaRPr lang="zh-TW" altLang="en-US" b="1" dirty="0"/>
          </a:p>
        </p:txBody>
      </p:sp>
      <p:sp>
        <p:nvSpPr>
          <p:cNvPr id="127" name="文字方塊 126">
            <a:extLst>
              <a:ext uri="{FF2B5EF4-FFF2-40B4-BE49-F238E27FC236}">
                <a16:creationId xmlns:a16="http://schemas.microsoft.com/office/drawing/2014/main" id="{7CE68DA6-E50C-4E3F-94A9-D717686F3C4D}"/>
              </a:ext>
            </a:extLst>
          </p:cNvPr>
          <p:cNvSpPr txBox="1"/>
          <p:nvPr/>
        </p:nvSpPr>
        <p:spPr>
          <a:xfrm>
            <a:off x="11150755" y="1140719"/>
            <a:ext cx="312906" cy="369332"/>
          </a:xfrm>
          <a:prstGeom prst="rect">
            <a:avLst/>
          </a:prstGeom>
          <a:noFill/>
        </p:spPr>
        <p:txBody>
          <a:bodyPr wrap="none" rtlCol="0">
            <a:spAutoFit/>
          </a:bodyPr>
          <a:lstStyle/>
          <a:p>
            <a:r>
              <a:rPr lang="en-US" altLang="zh-TW" b="1" dirty="0"/>
              <a:t>3</a:t>
            </a:r>
            <a:endParaRPr lang="zh-TW" altLang="en-US" b="1" dirty="0"/>
          </a:p>
        </p:txBody>
      </p:sp>
      <p:sp>
        <p:nvSpPr>
          <p:cNvPr id="128" name="文字方塊 127">
            <a:extLst>
              <a:ext uri="{FF2B5EF4-FFF2-40B4-BE49-F238E27FC236}">
                <a16:creationId xmlns:a16="http://schemas.microsoft.com/office/drawing/2014/main" id="{EA9B6CC8-BFFF-4956-96F5-C10FAF48C56B}"/>
              </a:ext>
            </a:extLst>
          </p:cNvPr>
          <p:cNvSpPr txBox="1"/>
          <p:nvPr/>
        </p:nvSpPr>
        <p:spPr>
          <a:xfrm>
            <a:off x="11456448" y="1140719"/>
            <a:ext cx="312906" cy="369332"/>
          </a:xfrm>
          <a:prstGeom prst="rect">
            <a:avLst/>
          </a:prstGeom>
          <a:noFill/>
        </p:spPr>
        <p:txBody>
          <a:bodyPr wrap="none" rtlCol="0">
            <a:spAutoFit/>
          </a:bodyPr>
          <a:lstStyle/>
          <a:p>
            <a:r>
              <a:rPr lang="en-US" altLang="zh-TW" b="1" dirty="0"/>
              <a:t>4</a:t>
            </a:r>
            <a:endParaRPr lang="zh-TW" altLang="en-US" b="1" dirty="0"/>
          </a:p>
        </p:txBody>
      </p:sp>
      <p:cxnSp>
        <p:nvCxnSpPr>
          <p:cNvPr id="129" name="直線接點 128">
            <a:extLst>
              <a:ext uri="{FF2B5EF4-FFF2-40B4-BE49-F238E27FC236}">
                <a16:creationId xmlns:a16="http://schemas.microsoft.com/office/drawing/2014/main" id="{4206DDBB-243C-497D-B22B-19041FA82609}"/>
              </a:ext>
            </a:extLst>
          </p:cNvPr>
          <p:cNvCxnSpPr>
            <a:cxnSpLocks/>
          </p:cNvCxnSpPr>
          <p:nvPr/>
        </p:nvCxnSpPr>
        <p:spPr>
          <a:xfrm flipH="1">
            <a:off x="9082319" y="1764205"/>
            <a:ext cx="1951981"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6E997A39-4F06-4C07-A02B-62C20736A1D5}"/>
              </a:ext>
            </a:extLst>
          </p:cNvPr>
          <p:cNvCxnSpPr>
            <a:cxnSpLocks/>
          </p:cNvCxnSpPr>
          <p:nvPr/>
        </p:nvCxnSpPr>
        <p:spPr>
          <a:xfrm>
            <a:off x="9088669" y="1764205"/>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橢圓 130">
            <a:extLst>
              <a:ext uri="{FF2B5EF4-FFF2-40B4-BE49-F238E27FC236}">
                <a16:creationId xmlns:a16="http://schemas.microsoft.com/office/drawing/2014/main" id="{B4C784B3-E4C6-42C3-864E-2111FC31FB95}"/>
              </a:ext>
            </a:extLst>
          </p:cNvPr>
          <p:cNvSpPr/>
          <p:nvPr/>
        </p:nvSpPr>
        <p:spPr>
          <a:xfrm>
            <a:off x="10924095" y="1709636"/>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文字方塊 131">
            <a:extLst>
              <a:ext uri="{FF2B5EF4-FFF2-40B4-BE49-F238E27FC236}">
                <a16:creationId xmlns:a16="http://schemas.microsoft.com/office/drawing/2014/main" id="{29BF7871-C51B-48D2-87C8-41A4260A3693}"/>
              </a:ext>
            </a:extLst>
          </p:cNvPr>
          <p:cNvSpPr txBox="1"/>
          <p:nvPr/>
        </p:nvSpPr>
        <p:spPr>
          <a:xfrm>
            <a:off x="7454251" y="2605114"/>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133" name="文字方塊 132">
            <a:extLst>
              <a:ext uri="{FF2B5EF4-FFF2-40B4-BE49-F238E27FC236}">
                <a16:creationId xmlns:a16="http://schemas.microsoft.com/office/drawing/2014/main" id="{EFD953A7-2062-4EFB-A967-D907E2F8B587}"/>
              </a:ext>
            </a:extLst>
          </p:cNvPr>
          <p:cNvSpPr txBox="1"/>
          <p:nvPr/>
        </p:nvSpPr>
        <p:spPr>
          <a:xfrm>
            <a:off x="9180758" y="2774249"/>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134" name="文字方塊 133">
            <a:extLst>
              <a:ext uri="{FF2B5EF4-FFF2-40B4-BE49-F238E27FC236}">
                <a16:creationId xmlns:a16="http://schemas.microsoft.com/office/drawing/2014/main" id="{D5A0C33B-AF0F-4F12-9425-8E502C183E4F}"/>
              </a:ext>
            </a:extLst>
          </p:cNvPr>
          <p:cNvSpPr txBox="1"/>
          <p:nvPr/>
        </p:nvSpPr>
        <p:spPr>
          <a:xfrm>
            <a:off x="10767973" y="2787614"/>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135" name="文字方塊 134">
            <a:extLst>
              <a:ext uri="{FF2B5EF4-FFF2-40B4-BE49-F238E27FC236}">
                <a16:creationId xmlns:a16="http://schemas.microsoft.com/office/drawing/2014/main" id="{B53B8D78-8553-41D8-BCA2-CE378A215A4B}"/>
              </a:ext>
            </a:extLst>
          </p:cNvPr>
          <p:cNvSpPr txBox="1"/>
          <p:nvPr/>
        </p:nvSpPr>
        <p:spPr>
          <a:xfrm>
            <a:off x="10157707"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136" name="矩形 135">
            <a:extLst>
              <a:ext uri="{FF2B5EF4-FFF2-40B4-BE49-F238E27FC236}">
                <a16:creationId xmlns:a16="http://schemas.microsoft.com/office/drawing/2014/main" id="{8F58D035-6E84-435E-9E7C-D46380DBF72B}"/>
              </a:ext>
            </a:extLst>
          </p:cNvPr>
          <p:cNvSpPr/>
          <p:nvPr/>
        </p:nvSpPr>
        <p:spPr>
          <a:xfrm>
            <a:off x="8566034"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137" name="文字方塊 136">
            <a:extLst>
              <a:ext uri="{FF2B5EF4-FFF2-40B4-BE49-F238E27FC236}">
                <a16:creationId xmlns:a16="http://schemas.microsoft.com/office/drawing/2014/main" id="{CCE00120-9754-4965-8F84-FB4672D36248}"/>
              </a:ext>
            </a:extLst>
          </p:cNvPr>
          <p:cNvSpPr txBox="1"/>
          <p:nvPr/>
        </p:nvSpPr>
        <p:spPr>
          <a:xfrm>
            <a:off x="10139596"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138" name="矩形 137">
            <a:extLst>
              <a:ext uri="{FF2B5EF4-FFF2-40B4-BE49-F238E27FC236}">
                <a16:creationId xmlns:a16="http://schemas.microsoft.com/office/drawing/2014/main" id="{4F7D8313-ADE7-42A5-8F59-DE7ECEE4EA21}"/>
              </a:ext>
            </a:extLst>
          </p:cNvPr>
          <p:cNvSpPr/>
          <p:nvPr/>
        </p:nvSpPr>
        <p:spPr>
          <a:xfrm>
            <a:off x="8566034"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139" name="文字方塊 138">
            <a:extLst>
              <a:ext uri="{FF2B5EF4-FFF2-40B4-BE49-F238E27FC236}">
                <a16:creationId xmlns:a16="http://schemas.microsoft.com/office/drawing/2014/main" id="{9B037CB2-0149-4D32-89B7-B2728A165EFD}"/>
              </a:ext>
            </a:extLst>
          </p:cNvPr>
          <p:cNvSpPr txBox="1"/>
          <p:nvPr/>
        </p:nvSpPr>
        <p:spPr>
          <a:xfrm>
            <a:off x="10152898"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140" name="矩形 139">
            <a:extLst>
              <a:ext uri="{FF2B5EF4-FFF2-40B4-BE49-F238E27FC236}">
                <a16:creationId xmlns:a16="http://schemas.microsoft.com/office/drawing/2014/main" id="{8645FD2B-0389-4918-9A3F-EC774D9DEB02}"/>
              </a:ext>
            </a:extLst>
          </p:cNvPr>
          <p:cNvSpPr/>
          <p:nvPr/>
        </p:nvSpPr>
        <p:spPr>
          <a:xfrm>
            <a:off x="8566039"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141" name="文字方塊 140">
            <a:extLst>
              <a:ext uri="{FF2B5EF4-FFF2-40B4-BE49-F238E27FC236}">
                <a16:creationId xmlns:a16="http://schemas.microsoft.com/office/drawing/2014/main" id="{D8709B5E-06A0-4BE9-BDF7-CDE27905984B}"/>
              </a:ext>
            </a:extLst>
          </p:cNvPr>
          <p:cNvSpPr txBox="1"/>
          <p:nvPr/>
        </p:nvSpPr>
        <p:spPr>
          <a:xfrm>
            <a:off x="10167855"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142" name="矩形 141">
            <a:extLst>
              <a:ext uri="{FF2B5EF4-FFF2-40B4-BE49-F238E27FC236}">
                <a16:creationId xmlns:a16="http://schemas.microsoft.com/office/drawing/2014/main" id="{0B4D51E8-672B-4952-8C3E-8804DD75AE86}"/>
              </a:ext>
            </a:extLst>
          </p:cNvPr>
          <p:cNvSpPr/>
          <p:nvPr/>
        </p:nvSpPr>
        <p:spPr>
          <a:xfrm>
            <a:off x="8566039"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143" name="文字方塊 142">
            <a:extLst>
              <a:ext uri="{FF2B5EF4-FFF2-40B4-BE49-F238E27FC236}">
                <a16:creationId xmlns:a16="http://schemas.microsoft.com/office/drawing/2014/main" id="{0C9C77BC-8CB6-4FAA-8102-BE472488A11C}"/>
              </a:ext>
            </a:extLst>
          </p:cNvPr>
          <p:cNvSpPr txBox="1"/>
          <p:nvPr/>
        </p:nvSpPr>
        <p:spPr>
          <a:xfrm>
            <a:off x="10174093"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144" name="矩形 143">
            <a:extLst>
              <a:ext uri="{FF2B5EF4-FFF2-40B4-BE49-F238E27FC236}">
                <a16:creationId xmlns:a16="http://schemas.microsoft.com/office/drawing/2014/main" id="{820C1C21-C31E-4518-A457-0C258362D4DA}"/>
              </a:ext>
            </a:extLst>
          </p:cNvPr>
          <p:cNvSpPr/>
          <p:nvPr/>
        </p:nvSpPr>
        <p:spPr>
          <a:xfrm>
            <a:off x="8566039"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145" name="直線單箭頭接點 144">
            <a:extLst>
              <a:ext uri="{FF2B5EF4-FFF2-40B4-BE49-F238E27FC236}">
                <a16:creationId xmlns:a16="http://schemas.microsoft.com/office/drawing/2014/main" id="{4038754E-AFAA-4058-A953-6A3DEEC3545E}"/>
              </a:ext>
            </a:extLst>
          </p:cNvPr>
          <p:cNvCxnSpPr>
            <a:cxnSpLocks/>
          </p:cNvCxnSpPr>
          <p:nvPr/>
        </p:nvCxnSpPr>
        <p:spPr>
          <a:xfrm>
            <a:off x="10171528"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文字方塊 145">
            <a:extLst>
              <a:ext uri="{FF2B5EF4-FFF2-40B4-BE49-F238E27FC236}">
                <a16:creationId xmlns:a16="http://schemas.microsoft.com/office/drawing/2014/main" id="{FBF92629-08AB-4B86-97B6-40F8E4EB1271}"/>
              </a:ext>
            </a:extLst>
          </p:cNvPr>
          <p:cNvSpPr txBox="1"/>
          <p:nvPr/>
        </p:nvSpPr>
        <p:spPr>
          <a:xfrm>
            <a:off x="10247476"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147" name="直線單箭頭接點 146">
            <a:extLst>
              <a:ext uri="{FF2B5EF4-FFF2-40B4-BE49-F238E27FC236}">
                <a16:creationId xmlns:a16="http://schemas.microsoft.com/office/drawing/2014/main" id="{79F03C73-D2CC-4736-AE51-E7613B04A69C}"/>
              </a:ext>
            </a:extLst>
          </p:cNvPr>
          <p:cNvCxnSpPr>
            <a:cxnSpLocks/>
          </p:cNvCxnSpPr>
          <p:nvPr/>
        </p:nvCxnSpPr>
        <p:spPr>
          <a:xfrm>
            <a:off x="10165327"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8" name="直線單箭頭接點 147">
            <a:extLst>
              <a:ext uri="{FF2B5EF4-FFF2-40B4-BE49-F238E27FC236}">
                <a16:creationId xmlns:a16="http://schemas.microsoft.com/office/drawing/2014/main" id="{39300280-908D-4628-9211-5C72ACA10FA1}"/>
              </a:ext>
            </a:extLst>
          </p:cNvPr>
          <p:cNvCxnSpPr>
            <a:cxnSpLocks/>
          </p:cNvCxnSpPr>
          <p:nvPr/>
        </p:nvCxnSpPr>
        <p:spPr>
          <a:xfrm>
            <a:off x="10165327"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75155AE7-5B02-4785-87E0-6F2C76330699}"/>
              </a:ext>
            </a:extLst>
          </p:cNvPr>
          <p:cNvCxnSpPr>
            <a:cxnSpLocks/>
          </p:cNvCxnSpPr>
          <p:nvPr/>
        </p:nvCxnSpPr>
        <p:spPr>
          <a:xfrm>
            <a:off x="10144814"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29B80E9F-DEA7-4515-BA4E-B63529C20B8D}"/>
              </a:ext>
            </a:extLst>
          </p:cNvPr>
          <p:cNvCxnSpPr>
            <a:cxnSpLocks/>
          </p:cNvCxnSpPr>
          <p:nvPr/>
        </p:nvCxnSpPr>
        <p:spPr>
          <a:xfrm>
            <a:off x="10139596"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8948D3F0-6870-4E07-B339-2B370586BB32}"/>
              </a:ext>
            </a:extLst>
          </p:cNvPr>
          <p:cNvCxnSpPr>
            <a:cxnSpLocks/>
          </p:cNvCxnSpPr>
          <p:nvPr/>
        </p:nvCxnSpPr>
        <p:spPr>
          <a:xfrm>
            <a:off x="10139596"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2" name="矩形 151">
            <a:extLst>
              <a:ext uri="{FF2B5EF4-FFF2-40B4-BE49-F238E27FC236}">
                <a16:creationId xmlns:a16="http://schemas.microsoft.com/office/drawing/2014/main" id="{11FE10EA-A66D-4125-BDE5-67E5E5C83D3B}"/>
              </a:ext>
            </a:extLst>
          </p:cNvPr>
          <p:cNvSpPr/>
          <p:nvPr/>
        </p:nvSpPr>
        <p:spPr>
          <a:xfrm>
            <a:off x="8561059"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153" name="直線單箭頭接點 152">
            <a:extLst>
              <a:ext uri="{FF2B5EF4-FFF2-40B4-BE49-F238E27FC236}">
                <a16:creationId xmlns:a16="http://schemas.microsoft.com/office/drawing/2014/main" id="{1C11C926-886C-4FF7-A33F-C2BE96ED15CE}"/>
              </a:ext>
            </a:extLst>
          </p:cNvPr>
          <p:cNvCxnSpPr>
            <a:cxnSpLocks/>
          </p:cNvCxnSpPr>
          <p:nvPr/>
        </p:nvCxnSpPr>
        <p:spPr>
          <a:xfrm>
            <a:off x="10773050" y="284989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4" name="直線單箭頭接點 153">
            <a:extLst>
              <a:ext uri="{FF2B5EF4-FFF2-40B4-BE49-F238E27FC236}">
                <a16:creationId xmlns:a16="http://schemas.microsoft.com/office/drawing/2014/main" id="{B453D123-9200-4A5E-B3D7-736A7462F3CF}"/>
              </a:ext>
            </a:extLst>
          </p:cNvPr>
          <p:cNvCxnSpPr>
            <a:cxnSpLocks/>
          </p:cNvCxnSpPr>
          <p:nvPr/>
        </p:nvCxnSpPr>
        <p:spPr>
          <a:xfrm>
            <a:off x="9208944"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5" name="直線單箭頭接點 154">
            <a:extLst>
              <a:ext uri="{FF2B5EF4-FFF2-40B4-BE49-F238E27FC236}">
                <a16:creationId xmlns:a16="http://schemas.microsoft.com/office/drawing/2014/main" id="{7B085CFB-E24E-4122-AB55-1260E6082A54}"/>
              </a:ext>
            </a:extLst>
          </p:cNvPr>
          <p:cNvCxnSpPr>
            <a:cxnSpLocks/>
          </p:cNvCxnSpPr>
          <p:nvPr/>
        </p:nvCxnSpPr>
        <p:spPr>
          <a:xfrm>
            <a:off x="8688437"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6" name="直線單箭頭接點 155">
            <a:extLst>
              <a:ext uri="{FF2B5EF4-FFF2-40B4-BE49-F238E27FC236}">
                <a16:creationId xmlns:a16="http://schemas.microsoft.com/office/drawing/2014/main" id="{F478FDDE-AFEC-4BB9-814C-8D3F2ABC1601}"/>
              </a:ext>
            </a:extLst>
          </p:cNvPr>
          <p:cNvCxnSpPr>
            <a:cxnSpLocks/>
          </p:cNvCxnSpPr>
          <p:nvPr/>
        </p:nvCxnSpPr>
        <p:spPr>
          <a:xfrm>
            <a:off x="11632046"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D7ADF8A5-C28D-4FBF-B13C-EF080BBA38CA}"/>
              </a:ext>
            </a:extLst>
          </p:cNvPr>
          <p:cNvCxnSpPr>
            <a:cxnSpLocks/>
          </p:cNvCxnSpPr>
          <p:nvPr/>
        </p:nvCxnSpPr>
        <p:spPr>
          <a:xfrm>
            <a:off x="11307210"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CCEBB8EB-12CF-4216-A4B1-040D5CA71831}"/>
              </a:ext>
            </a:extLst>
          </p:cNvPr>
          <p:cNvCxnSpPr>
            <a:cxnSpLocks/>
          </p:cNvCxnSpPr>
          <p:nvPr/>
        </p:nvCxnSpPr>
        <p:spPr>
          <a:xfrm>
            <a:off x="10982372"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9" name="直線單箭頭接點 158">
            <a:extLst>
              <a:ext uri="{FF2B5EF4-FFF2-40B4-BE49-F238E27FC236}">
                <a16:creationId xmlns:a16="http://schemas.microsoft.com/office/drawing/2014/main" id="{E8D5D2B5-20A7-429D-B4E8-958E2145F25B}"/>
              </a:ext>
            </a:extLst>
          </p:cNvPr>
          <p:cNvCxnSpPr>
            <a:cxnSpLocks/>
          </p:cNvCxnSpPr>
          <p:nvPr/>
        </p:nvCxnSpPr>
        <p:spPr>
          <a:xfrm>
            <a:off x="10657534"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3F39599B-DBD8-4906-B33C-A0450667905C}"/>
              </a:ext>
            </a:extLst>
          </p:cNvPr>
          <p:cNvCxnSpPr>
            <a:cxnSpLocks/>
          </p:cNvCxnSpPr>
          <p:nvPr/>
        </p:nvCxnSpPr>
        <p:spPr>
          <a:xfrm>
            <a:off x="10332696"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4" name="!!Ix">
            <a:extLst>
              <a:ext uri="{FF2B5EF4-FFF2-40B4-BE49-F238E27FC236}">
                <a16:creationId xmlns:a16="http://schemas.microsoft.com/office/drawing/2014/main" id="{890496EF-0BC7-4F89-AF4E-7FC280FD4072}"/>
              </a:ext>
            </a:extLst>
          </p:cNvPr>
          <p:cNvSpPr/>
          <p:nvPr/>
        </p:nvSpPr>
        <p:spPr>
          <a:xfrm>
            <a:off x="8025340" y="2091365"/>
            <a:ext cx="205689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gradient_xy_calc</a:t>
            </a:r>
            <a:endParaRPr lang="zh-TW" altLang="en-US" b="1" dirty="0">
              <a:solidFill>
                <a:schemeClr val="tx2">
                  <a:lumMod val="75000"/>
                </a:schemeClr>
              </a:solidFill>
            </a:endParaRPr>
          </a:p>
        </p:txBody>
      </p:sp>
    </p:spTree>
    <p:extLst>
      <p:ext uri="{BB962C8B-B14F-4D97-AF65-F5344CB8AC3E}">
        <p14:creationId xmlns:p14="http://schemas.microsoft.com/office/powerpoint/2010/main" val="2086503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data flow:</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50" name="矩形 49">
            <a:extLst>
              <a:ext uri="{FF2B5EF4-FFF2-40B4-BE49-F238E27FC236}">
                <a16:creationId xmlns:a16="http://schemas.microsoft.com/office/drawing/2014/main" id="{9E487A45-6750-40F5-88D0-8F47960C8CAD}"/>
              </a:ext>
            </a:extLst>
          </p:cNvPr>
          <p:cNvSpPr/>
          <p:nvPr/>
        </p:nvSpPr>
        <p:spPr>
          <a:xfrm>
            <a:off x="9798652" y="2530571"/>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822095" y="1146706"/>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425377" y="1141832"/>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487239" y="1140719"/>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1150540" y="1140719"/>
            <a:ext cx="312906" cy="369332"/>
          </a:xfrm>
          <a:prstGeom prst="rect">
            <a:avLst/>
          </a:prstGeom>
          <a:noFill/>
        </p:spPr>
        <p:txBody>
          <a:bodyPr wrap="none" rtlCol="0">
            <a:spAutoFit/>
          </a:bodyPr>
          <a:lstStyle/>
          <a:p>
            <a:r>
              <a:rPr lang="en-US" altLang="zh-TW" b="1" dirty="0"/>
              <a:t>3</a:t>
            </a:r>
            <a:endParaRPr lang="zh-TW" altLang="en-US" b="1" dirty="0"/>
          </a:p>
        </p:txBody>
      </p:sp>
      <p:cxnSp>
        <p:nvCxnSpPr>
          <p:cNvPr id="56" name="直線接點 55">
            <a:extLst>
              <a:ext uri="{FF2B5EF4-FFF2-40B4-BE49-F238E27FC236}">
                <a16:creationId xmlns:a16="http://schemas.microsoft.com/office/drawing/2014/main" id="{B8AFF6EC-FB97-48AE-B7FE-B8B8ED9C15BB}"/>
              </a:ext>
            </a:extLst>
          </p:cNvPr>
          <p:cNvCxnSpPr>
            <a:cxnSpLocks/>
          </p:cNvCxnSpPr>
          <p:nvPr/>
        </p:nvCxnSpPr>
        <p:spPr>
          <a:xfrm flipH="1">
            <a:off x="8416989" y="1764205"/>
            <a:ext cx="2617098"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21771F66-F23E-453A-BFFF-0532BA6F692F}"/>
              </a:ext>
            </a:extLst>
          </p:cNvPr>
          <p:cNvCxnSpPr>
            <a:cxnSpLocks/>
          </p:cNvCxnSpPr>
          <p:nvPr/>
        </p:nvCxnSpPr>
        <p:spPr>
          <a:xfrm>
            <a:off x="9586395" y="1764205"/>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D297E3C9-0719-4099-8613-89C7F9F3E6EC}"/>
              </a:ext>
            </a:extLst>
          </p:cNvPr>
          <p:cNvSpPr/>
          <p:nvPr/>
        </p:nvSpPr>
        <p:spPr>
          <a:xfrm>
            <a:off x="10923880" y="1709636"/>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文字方塊 59">
            <a:extLst>
              <a:ext uri="{FF2B5EF4-FFF2-40B4-BE49-F238E27FC236}">
                <a16:creationId xmlns:a16="http://schemas.microsoft.com/office/drawing/2014/main" id="{94C804C2-0DA0-4D51-8F4C-EBCE9FDC8298}"/>
              </a:ext>
            </a:extLst>
          </p:cNvPr>
          <p:cNvSpPr txBox="1"/>
          <p:nvPr/>
        </p:nvSpPr>
        <p:spPr>
          <a:xfrm>
            <a:off x="9180543" y="2774249"/>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767758" y="2787614"/>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10157492"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565819"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10139381"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565819"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10152683"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565824"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10167640"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565824"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1017387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565824"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10171313"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10247261"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10165112"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10165112"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10144599"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10139381"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10139381"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560844"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772835" y="284989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9208729"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306995"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982157"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657319"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332481"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DD919C79-36A7-4E69-96AB-6AF90CCA2732}"/>
              </a:ext>
            </a:extLst>
          </p:cNvPr>
          <p:cNvSpPr txBox="1"/>
          <p:nvPr/>
        </p:nvSpPr>
        <p:spPr>
          <a:xfrm>
            <a:off x="7454036" y="2605114"/>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44" name="直線單箭頭接點 43">
            <a:extLst>
              <a:ext uri="{FF2B5EF4-FFF2-40B4-BE49-F238E27FC236}">
                <a16:creationId xmlns:a16="http://schemas.microsoft.com/office/drawing/2014/main" id="{FF098799-25C4-4F26-80DA-0CFCE8ED5485}"/>
              </a:ext>
            </a:extLst>
          </p:cNvPr>
          <p:cNvCxnSpPr>
            <a:cxnSpLocks/>
          </p:cNvCxnSpPr>
          <p:nvPr/>
        </p:nvCxnSpPr>
        <p:spPr>
          <a:xfrm>
            <a:off x="8688222"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Iy">
            <a:extLst>
              <a:ext uri="{FF2B5EF4-FFF2-40B4-BE49-F238E27FC236}">
                <a16:creationId xmlns:a16="http://schemas.microsoft.com/office/drawing/2014/main" id="{56FE6F8F-CDCA-4245-8574-B1CABDC58C89}"/>
              </a:ext>
            </a:extLst>
          </p:cNvPr>
          <p:cNvSpPr/>
          <p:nvPr/>
        </p:nvSpPr>
        <p:spPr>
          <a:xfrm>
            <a:off x="9082103" y="2091718"/>
            <a:ext cx="1026655" cy="32400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rgbClr val="FF0000"/>
                </a:solidFill>
              </a:rPr>
              <a:t>gradient_y_calc</a:t>
            </a:r>
            <a:endParaRPr lang="zh-TW" altLang="en-US" sz="1200" b="1" dirty="0">
              <a:solidFill>
                <a:srgbClr val="FF0000"/>
              </a:solidFill>
            </a:endParaRPr>
          </a:p>
        </p:txBody>
      </p:sp>
      <p:sp>
        <p:nvSpPr>
          <p:cNvPr id="46" name="!!Ix">
            <a:extLst>
              <a:ext uri="{FF2B5EF4-FFF2-40B4-BE49-F238E27FC236}">
                <a16:creationId xmlns:a16="http://schemas.microsoft.com/office/drawing/2014/main" id="{74F56F61-3C5B-42BE-8002-FD701B5D8F05}"/>
              </a:ext>
            </a:extLst>
          </p:cNvPr>
          <p:cNvSpPr/>
          <p:nvPr/>
        </p:nvSpPr>
        <p:spPr>
          <a:xfrm>
            <a:off x="7915057" y="2091365"/>
            <a:ext cx="1026656" cy="324000"/>
          </a:xfrm>
          <a:prstGeom prst="rec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rgbClr val="FF0000"/>
                </a:solidFill>
              </a:rPr>
              <a:t>gradient_x_calc</a:t>
            </a:r>
            <a:endParaRPr lang="zh-TW" altLang="en-US" sz="1200" b="1" dirty="0">
              <a:solidFill>
                <a:srgbClr val="FF0000"/>
              </a:solidFill>
            </a:endParaRPr>
          </a:p>
        </p:txBody>
      </p:sp>
      <p:sp>
        <p:nvSpPr>
          <p:cNvPr id="47" name="文字方塊 46">
            <a:extLst>
              <a:ext uri="{FF2B5EF4-FFF2-40B4-BE49-F238E27FC236}">
                <a16:creationId xmlns:a16="http://schemas.microsoft.com/office/drawing/2014/main" id="{3821E215-347F-4C2B-B52D-8051FF312921}"/>
              </a:ext>
            </a:extLst>
          </p:cNvPr>
          <p:cNvSpPr txBox="1"/>
          <p:nvPr/>
        </p:nvSpPr>
        <p:spPr>
          <a:xfrm>
            <a:off x="11456233" y="1140719"/>
            <a:ext cx="312906" cy="369332"/>
          </a:xfrm>
          <a:prstGeom prst="rect">
            <a:avLst/>
          </a:prstGeom>
          <a:noFill/>
        </p:spPr>
        <p:txBody>
          <a:bodyPr wrap="none" rtlCol="0">
            <a:spAutoFit/>
          </a:bodyPr>
          <a:lstStyle/>
          <a:p>
            <a:r>
              <a:rPr lang="en-US" altLang="zh-TW" b="1" dirty="0"/>
              <a:t>4</a:t>
            </a:r>
            <a:endParaRPr lang="zh-TW" altLang="en-US" b="1" dirty="0"/>
          </a:p>
        </p:txBody>
      </p:sp>
      <p:cxnSp>
        <p:nvCxnSpPr>
          <p:cNvPr id="48" name="直線單箭頭接點 47">
            <a:extLst>
              <a:ext uri="{FF2B5EF4-FFF2-40B4-BE49-F238E27FC236}">
                <a16:creationId xmlns:a16="http://schemas.microsoft.com/office/drawing/2014/main" id="{59D2BAED-EBF3-4B58-B3FB-4537BCF64655}"/>
              </a:ext>
            </a:extLst>
          </p:cNvPr>
          <p:cNvCxnSpPr>
            <a:cxnSpLocks/>
          </p:cNvCxnSpPr>
          <p:nvPr/>
        </p:nvCxnSpPr>
        <p:spPr>
          <a:xfrm>
            <a:off x="11631831"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AB55D33E-81C6-42C6-81A3-3C3EF338580B}"/>
              </a:ext>
            </a:extLst>
          </p:cNvPr>
          <p:cNvCxnSpPr>
            <a:cxnSpLocks/>
          </p:cNvCxnSpPr>
          <p:nvPr/>
        </p:nvCxnSpPr>
        <p:spPr>
          <a:xfrm>
            <a:off x="8416989" y="1763852"/>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8B3F6936-2E82-435C-BCFE-3C32BDE01456}"/>
                  </a:ext>
                </a:extLst>
              </p:cNvPr>
              <p:cNvSpPr txBox="1"/>
              <p:nvPr/>
            </p:nvSpPr>
            <p:spPr>
              <a:xfrm>
                <a:off x="8688222" y="202685"/>
                <a:ext cx="3417122" cy="877163"/>
              </a:xfrm>
              <a:prstGeom prst="rect">
                <a:avLst/>
              </a:prstGeom>
              <a:solidFill>
                <a:srgbClr val="FFFF00"/>
              </a:solidFill>
              <a:ln w="19050">
                <a:solidFill>
                  <a:srgbClr val="FF0000"/>
                </a:solidFill>
              </a:ln>
            </p:spPr>
            <p:txBody>
              <a:bodyPr wrap="square" rtlCol="0">
                <a:spAutoFit/>
              </a:bodyPr>
              <a:lstStyle/>
              <a:p>
                <a:r>
                  <a:rPr lang="en-US" altLang="zh-TW" dirty="0">
                    <a:solidFill>
                      <a:srgbClr val="FF0000"/>
                    </a:solidFill>
                  </a:rPr>
                  <a:t>Input channel:</a:t>
                </a:r>
              </a:p>
              <a:p>
                <a:pPr algn="ctr"/>
                <a:r>
                  <a:rPr lang="en-US" altLang="zh-TW" dirty="0">
                    <a:solidFill>
                      <a:srgbClr val="FF0000"/>
                    </a:solidFill>
                  </a:rPr>
                  <a:t>8 bits </a:t>
                </a:r>
                <a14:m>
                  <m:oMath xmlns:m="http://schemas.openxmlformats.org/officeDocument/2006/math">
                    <m:r>
                      <a:rPr lang="zh-TW" altLang="en-US" dirty="0" smtClean="0">
                        <a:solidFill>
                          <a:srgbClr val="FF0000"/>
                        </a:solidFill>
                        <a:latin typeface="Cambria Math" panose="02040503050406030204" pitchFamily="18" charset="0"/>
                      </a:rPr>
                      <m:t>×</m:t>
                    </m:r>
                  </m:oMath>
                </a14:m>
                <a:r>
                  <a:rPr lang="zh-TW" altLang="en-US" dirty="0">
                    <a:solidFill>
                      <a:srgbClr val="FF0000"/>
                    </a:solidFill>
                  </a:rPr>
                  <a:t> </a:t>
                </a:r>
                <a:r>
                  <a:rPr lang="en-US" altLang="zh-TW" dirty="0">
                    <a:solidFill>
                      <a:srgbClr val="FF0000"/>
                    </a:solidFill>
                  </a:rPr>
                  <a:t>5 = </a:t>
                </a:r>
                <a:r>
                  <a:rPr lang="en-US" altLang="zh-TW" b="1" dirty="0">
                    <a:solidFill>
                      <a:srgbClr val="FF0000"/>
                    </a:solidFill>
                  </a:rPr>
                  <a:t>40 bits </a:t>
                </a:r>
              </a:p>
              <a:p>
                <a:r>
                  <a:rPr lang="en-US" altLang="zh-TW" sz="1500" dirty="0">
                    <a:solidFill>
                      <a:srgbClr val="FF0000"/>
                    </a:solidFill>
                    <a:sym typeface="Wingdings" panose="05000000000000000000" pitchFamily="2" charset="2"/>
                  </a:rPr>
                  <a:t> not allowed for FSIC design (32 bit)</a:t>
                </a:r>
                <a:endParaRPr lang="zh-TW" altLang="en-US" sz="1500" dirty="0">
                  <a:solidFill>
                    <a:srgbClr val="FF0000"/>
                  </a:solidFill>
                </a:endParaRPr>
              </a:p>
            </p:txBody>
          </p:sp>
        </mc:Choice>
        <mc:Fallback xmlns="">
          <p:sp>
            <p:nvSpPr>
              <p:cNvPr id="82" name="文字方塊 81">
                <a:extLst>
                  <a:ext uri="{FF2B5EF4-FFF2-40B4-BE49-F238E27FC236}">
                    <a16:creationId xmlns:a16="http://schemas.microsoft.com/office/drawing/2014/main" id="{8B3F6936-2E82-435C-BCFE-3C32BDE01456}"/>
                  </a:ext>
                </a:extLst>
              </p:cNvPr>
              <p:cNvSpPr txBox="1">
                <a:spLocks noRot="1" noChangeAspect="1" noMove="1" noResize="1" noEditPoints="1" noAdjustHandles="1" noChangeArrowheads="1" noChangeShapeType="1" noTextEdit="1"/>
              </p:cNvSpPr>
              <p:nvPr/>
            </p:nvSpPr>
            <p:spPr>
              <a:xfrm>
                <a:off x="8688222" y="202685"/>
                <a:ext cx="3417122" cy="877163"/>
              </a:xfrm>
              <a:prstGeom prst="rect">
                <a:avLst/>
              </a:prstGeom>
              <a:blipFill>
                <a:blip r:embed="rId3"/>
                <a:stretch>
                  <a:fillRect l="-1241" t="-2721" b="-5442"/>
                </a:stretch>
              </a:blipFill>
              <a:ln w="19050">
                <a:solidFill>
                  <a:srgbClr val="FF0000"/>
                </a:solidFill>
              </a:ln>
            </p:spPr>
            <p:txBody>
              <a:bodyPr/>
              <a:lstStyle/>
              <a:p>
                <a:r>
                  <a:rPr lang="zh-TW" altLang="en-US">
                    <a:noFill/>
                  </a:rPr>
                  <a:t> </a:t>
                </a:r>
              </a:p>
            </p:txBody>
          </p:sp>
        </mc:Fallback>
      </mc:AlternateContent>
      <p:sp>
        <p:nvSpPr>
          <p:cNvPr id="88" name="乘號 87">
            <a:extLst>
              <a:ext uri="{FF2B5EF4-FFF2-40B4-BE49-F238E27FC236}">
                <a16:creationId xmlns:a16="http://schemas.microsoft.com/office/drawing/2014/main" id="{575AA037-908D-4BF3-AF2C-14F85606C80E}"/>
              </a:ext>
            </a:extLst>
          </p:cNvPr>
          <p:cNvSpPr/>
          <p:nvPr/>
        </p:nvSpPr>
        <p:spPr>
          <a:xfrm>
            <a:off x="11311316" y="1004115"/>
            <a:ext cx="627113" cy="765434"/>
          </a:xfrm>
          <a:prstGeom prst="mathMultiply">
            <a:avLst/>
          </a:prstGeom>
          <a:solidFill>
            <a:srgbClr val="FFD9D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998E7191-17B8-4477-847B-920D92C324CC}"/>
                  </a:ext>
                </a:extLst>
              </p:cNvPr>
              <p:cNvSpPr txBox="1"/>
              <p:nvPr/>
            </p:nvSpPr>
            <p:spPr>
              <a:xfrm>
                <a:off x="8688222" y="202685"/>
                <a:ext cx="3417122" cy="877163"/>
              </a:xfrm>
              <a:prstGeom prst="rect">
                <a:avLst/>
              </a:prstGeom>
              <a:solidFill>
                <a:srgbClr val="F0F0FF"/>
              </a:solidFill>
              <a:ln w="19050">
                <a:solidFill>
                  <a:srgbClr val="FF0000"/>
                </a:solidFill>
              </a:ln>
            </p:spPr>
            <p:txBody>
              <a:bodyPr wrap="square" rtlCol="0">
                <a:spAutoFit/>
              </a:bodyPr>
              <a:lstStyle/>
              <a:p>
                <a:r>
                  <a:rPr lang="en-US" altLang="zh-TW" dirty="0">
                    <a:solidFill>
                      <a:srgbClr val="FF0000"/>
                    </a:solidFill>
                  </a:rPr>
                  <a:t>Input channel:</a:t>
                </a:r>
              </a:p>
              <a:p>
                <a:pPr algn="ctr"/>
                <a:r>
                  <a:rPr lang="en-US" altLang="zh-TW" dirty="0">
                    <a:solidFill>
                      <a:srgbClr val="FF0000"/>
                    </a:solidFill>
                  </a:rPr>
                  <a:t>8 bits </a:t>
                </a:r>
                <a14:m>
                  <m:oMath xmlns:m="http://schemas.openxmlformats.org/officeDocument/2006/math">
                    <m:r>
                      <a:rPr lang="zh-TW" altLang="en-US" dirty="0" smtClean="0">
                        <a:solidFill>
                          <a:srgbClr val="FF0000"/>
                        </a:solidFill>
                        <a:latin typeface="Cambria Math" panose="02040503050406030204" pitchFamily="18" charset="0"/>
                      </a:rPr>
                      <m:t>×</m:t>
                    </m:r>
                  </m:oMath>
                </a14:m>
                <a:r>
                  <a:rPr lang="zh-TW" altLang="en-US" dirty="0">
                    <a:solidFill>
                      <a:srgbClr val="FF0000"/>
                    </a:solidFill>
                  </a:rPr>
                  <a:t> </a:t>
                </a:r>
                <a:r>
                  <a:rPr lang="en-US" altLang="zh-TW" dirty="0">
                    <a:solidFill>
                      <a:srgbClr val="FF0000"/>
                    </a:solidFill>
                  </a:rPr>
                  <a:t>4 = </a:t>
                </a:r>
                <a:r>
                  <a:rPr lang="en-US" altLang="zh-TW" b="1" dirty="0">
                    <a:solidFill>
                      <a:srgbClr val="FF0000"/>
                    </a:solidFill>
                  </a:rPr>
                  <a:t>32 bits </a:t>
                </a:r>
              </a:p>
              <a:p>
                <a:r>
                  <a:rPr lang="en-US" altLang="zh-TW" sz="1500" dirty="0">
                    <a:solidFill>
                      <a:srgbClr val="FF0000"/>
                    </a:solidFill>
                    <a:sym typeface="Wingdings" panose="05000000000000000000" pitchFamily="2" charset="2"/>
                  </a:rPr>
                  <a:t> fit FSIC design (32 bit)</a:t>
                </a:r>
                <a:endParaRPr lang="zh-TW" altLang="en-US" sz="1500" dirty="0">
                  <a:solidFill>
                    <a:srgbClr val="FF0000"/>
                  </a:solidFill>
                </a:endParaRPr>
              </a:p>
            </p:txBody>
          </p:sp>
        </mc:Choice>
        <mc:Fallback xmlns="">
          <p:sp>
            <p:nvSpPr>
              <p:cNvPr id="89" name="文字方塊 88">
                <a:extLst>
                  <a:ext uri="{FF2B5EF4-FFF2-40B4-BE49-F238E27FC236}">
                    <a16:creationId xmlns:a16="http://schemas.microsoft.com/office/drawing/2014/main" id="{998E7191-17B8-4477-847B-920D92C324CC}"/>
                  </a:ext>
                </a:extLst>
              </p:cNvPr>
              <p:cNvSpPr txBox="1">
                <a:spLocks noRot="1" noChangeAspect="1" noMove="1" noResize="1" noEditPoints="1" noAdjustHandles="1" noChangeArrowheads="1" noChangeShapeType="1" noTextEdit="1"/>
              </p:cNvSpPr>
              <p:nvPr/>
            </p:nvSpPr>
            <p:spPr>
              <a:xfrm>
                <a:off x="8688222" y="202685"/>
                <a:ext cx="3417122" cy="877163"/>
              </a:xfrm>
              <a:prstGeom prst="rect">
                <a:avLst/>
              </a:prstGeom>
              <a:blipFill>
                <a:blip r:embed="rId4"/>
                <a:stretch>
                  <a:fillRect l="-1241" t="-2721" b="-5442"/>
                </a:stretch>
              </a:blipFill>
              <a:ln w="19050">
                <a:solidFill>
                  <a:srgbClr val="FF0000"/>
                </a:solidFill>
              </a:ln>
            </p:spPr>
            <p:txBody>
              <a:bodyPr/>
              <a:lstStyle/>
              <a:p>
                <a:r>
                  <a:rPr lang="zh-TW" altLang="en-US">
                    <a:noFill/>
                  </a:rPr>
                  <a:t> </a:t>
                </a:r>
              </a:p>
            </p:txBody>
          </p:sp>
        </mc:Fallback>
      </mc:AlternateContent>
    </p:spTree>
    <p:extLst>
      <p:ext uri="{BB962C8B-B14F-4D97-AF65-F5344CB8AC3E}">
        <p14:creationId xmlns:p14="http://schemas.microsoft.com/office/powerpoint/2010/main" val="224044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588452" y="734525"/>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data flow:</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50" name="矩形 49">
            <a:extLst>
              <a:ext uri="{FF2B5EF4-FFF2-40B4-BE49-F238E27FC236}">
                <a16:creationId xmlns:a16="http://schemas.microsoft.com/office/drawing/2014/main" id="{9E487A45-6750-40F5-88D0-8F47960C8CAD}"/>
              </a:ext>
            </a:extLst>
          </p:cNvPr>
          <p:cNvSpPr/>
          <p:nvPr/>
        </p:nvSpPr>
        <p:spPr>
          <a:xfrm>
            <a:off x="9795210" y="2530571"/>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51" name="文字方塊 50">
            <a:extLst>
              <a:ext uri="{FF2B5EF4-FFF2-40B4-BE49-F238E27FC236}">
                <a16:creationId xmlns:a16="http://schemas.microsoft.com/office/drawing/2014/main" id="{3D26B2CF-82BB-4A98-B5B1-419704D35962}"/>
              </a:ext>
            </a:extLst>
          </p:cNvPr>
          <p:cNvSpPr txBox="1"/>
          <p:nvPr/>
        </p:nvSpPr>
        <p:spPr>
          <a:xfrm>
            <a:off x="10818653" y="1146706"/>
            <a:ext cx="261180" cy="369332"/>
          </a:xfrm>
          <a:prstGeom prst="rect">
            <a:avLst/>
          </a:prstGeom>
          <a:noFill/>
        </p:spPr>
        <p:txBody>
          <a:bodyPr wrap="square" rtlCol="0">
            <a:spAutoFit/>
          </a:bodyPr>
          <a:lstStyle/>
          <a:p>
            <a:r>
              <a:rPr lang="en-US" altLang="zh-TW" b="1" dirty="0"/>
              <a:t>2</a:t>
            </a:r>
            <a:endParaRPr lang="zh-TW" altLang="en-US" b="1" dirty="0"/>
          </a:p>
        </p:txBody>
      </p:sp>
      <p:sp>
        <p:nvSpPr>
          <p:cNvPr id="52" name="文字方塊 51">
            <a:extLst>
              <a:ext uri="{FF2B5EF4-FFF2-40B4-BE49-F238E27FC236}">
                <a16:creationId xmlns:a16="http://schemas.microsoft.com/office/drawing/2014/main" id="{22238FE1-6253-4D42-AA4F-4D6FDAA94598}"/>
              </a:ext>
            </a:extLst>
          </p:cNvPr>
          <p:cNvSpPr txBox="1"/>
          <p:nvPr/>
        </p:nvSpPr>
        <p:spPr>
          <a:xfrm>
            <a:off x="9421935" y="1141832"/>
            <a:ext cx="1069524" cy="369332"/>
          </a:xfrm>
          <a:prstGeom prst="rect">
            <a:avLst/>
          </a:prstGeom>
          <a:noFill/>
        </p:spPr>
        <p:txBody>
          <a:bodyPr wrap="none" rtlCol="0">
            <a:spAutoFit/>
          </a:bodyPr>
          <a:lstStyle/>
          <a:p>
            <a:r>
              <a:rPr lang="en-US" altLang="zh-TW" b="1" dirty="0"/>
              <a:t>Frame 0</a:t>
            </a:r>
            <a:endParaRPr lang="zh-TW" altLang="en-US" b="1" dirty="0"/>
          </a:p>
        </p:txBody>
      </p:sp>
      <p:sp>
        <p:nvSpPr>
          <p:cNvPr id="53" name="文字方塊 52">
            <a:extLst>
              <a:ext uri="{FF2B5EF4-FFF2-40B4-BE49-F238E27FC236}">
                <a16:creationId xmlns:a16="http://schemas.microsoft.com/office/drawing/2014/main" id="{1B1BF9E7-7241-4C30-AAEB-7CDF67A77F6B}"/>
              </a:ext>
            </a:extLst>
          </p:cNvPr>
          <p:cNvSpPr txBox="1"/>
          <p:nvPr/>
        </p:nvSpPr>
        <p:spPr>
          <a:xfrm>
            <a:off x="10483797" y="1140719"/>
            <a:ext cx="312906" cy="369332"/>
          </a:xfrm>
          <a:prstGeom prst="rect">
            <a:avLst/>
          </a:prstGeom>
          <a:noFill/>
        </p:spPr>
        <p:txBody>
          <a:bodyPr wrap="none" rtlCol="0">
            <a:spAutoFit/>
          </a:bodyPr>
          <a:lstStyle/>
          <a:p>
            <a:r>
              <a:rPr lang="en-US" altLang="zh-TW" b="1" dirty="0"/>
              <a:t>1</a:t>
            </a:r>
            <a:endParaRPr lang="zh-TW" altLang="en-US" b="1" dirty="0"/>
          </a:p>
        </p:txBody>
      </p:sp>
      <p:sp>
        <p:nvSpPr>
          <p:cNvPr id="54" name="文字方塊 53">
            <a:extLst>
              <a:ext uri="{FF2B5EF4-FFF2-40B4-BE49-F238E27FC236}">
                <a16:creationId xmlns:a16="http://schemas.microsoft.com/office/drawing/2014/main" id="{33F1EF2A-356C-447B-8ED1-77B306B0D382}"/>
              </a:ext>
            </a:extLst>
          </p:cNvPr>
          <p:cNvSpPr txBox="1"/>
          <p:nvPr/>
        </p:nvSpPr>
        <p:spPr>
          <a:xfrm>
            <a:off x="11147098" y="1140719"/>
            <a:ext cx="312906" cy="369332"/>
          </a:xfrm>
          <a:prstGeom prst="rect">
            <a:avLst/>
          </a:prstGeom>
          <a:noFill/>
        </p:spPr>
        <p:txBody>
          <a:bodyPr wrap="none" rtlCol="0">
            <a:spAutoFit/>
          </a:bodyPr>
          <a:lstStyle/>
          <a:p>
            <a:r>
              <a:rPr lang="en-US" altLang="zh-TW" b="1" dirty="0"/>
              <a:t>3</a:t>
            </a:r>
            <a:endParaRPr lang="zh-TW" altLang="en-US" b="1" dirty="0"/>
          </a:p>
        </p:txBody>
      </p:sp>
      <p:sp>
        <p:nvSpPr>
          <p:cNvPr id="55" name="文字方塊 54">
            <a:extLst>
              <a:ext uri="{FF2B5EF4-FFF2-40B4-BE49-F238E27FC236}">
                <a16:creationId xmlns:a16="http://schemas.microsoft.com/office/drawing/2014/main" id="{DE7A6B69-BFDA-4D4E-A84B-5A5E3F159A8E}"/>
              </a:ext>
            </a:extLst>
          </p:cNvPr>
          <p:cNvSpPr txBox="1"/>
          <p:nvPr/>
        </p:nvSpPr>
        <p:spPr>
          <a:xfrm>
            <a:off x="11452791" y="1140719"/>
            <a:ext cx="312906" cy="369332"/>
          </a:xfrm>
          <a:prstGeom prst="rect">
            <a:avLst/>
          </a:prstGeom>
          <a:noFill/>
        </p:spPr>
        <p:txBody>
          <a:bodyPr wrap="none" rtlCol="0">
            <a:spAutoFit/>
          </a:bodyPr>
          <a:lstStyle/>
          <a:p>
            <a:r>
              <a:rPr lang="en-US" altLang="zh-TW" b="1" dirty="0">
                <a:solidFill>
                  <a:schemeClr val="bg1">
                    <a:lumMod val="95000"/>
                  </a:schemeClr>
                </a:solidFill>
              </a:rPr>
              <a:t>4</a:t>
            </a:r>
            <a:endParaRPr lang="zh-TW" altLang="en-US" b="1" dirty="0">
              <a:solidFill>
                <a:schemeClr val="bg1">
                  <a:lumMod val="95000"/>
                </a:schemeClr>
              </a:solidFill>
            </a:endParaRPr>
          </a:p>
        </p:txBody>
      </p:sp>
      <p:sp>
        <p:nvSpPr>
          <p:cNvPr id="58" name="橢圓 57">
            <a:extLst>
              <a:ext uri="{FF2B5EF4-FFF2-40B4-BE49-F238E27FC236}">
                <a16:creationId xmlns:a16="http://schemas.microsoft.com/office/drawing/2014/main" id="{D297E3C9-0719-4099-8613-89C7F9F3E6EC}"/>
              </a:ext>
            </a:extLst>
          </p:cNvPr>
          <p:cNvSpPr/>
          <p:nvPr/>
        </p:nvSpPr>
        <p:spPr>
          <a:xfrm>
            <a:off x="10920438" y="1709636"/>
            <a:ext cx="116554" cy="116554"/>
          </a:xfrm>
          <a:prstGeom prst="ellipse">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文字方塊 59">
            <a:extLst>
              <a:ext uri="{FF2B5EF4-FFF2-40B4-BE49-F238E27FC236}">
                <a16:creationId xmlns:a16="http://schemas.microsoft.com/office/drawing/2014/main" id="{94C804C2-0DA0-4D51-8F4C-EBCE9FDC8298}"/>
              </a:ext>
            </a:extLst>
          </p:cNvPr>
          <p:cNvSpPr txBox="1"/>
          <p:nvPr/>
        </p:nvSpPr>
        <p:spPr>
          <a:xfrm>
            <a:off x="9177101" y="2774249"/>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764316" y="2787614"/>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769393" y="284989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4EF20837-6FEE-463A-A2AD-D1A0CC042647}"/>
              </a:ext>
            </a:extLst>
          </p:cNvPr>
          <p:cNvCxnSpPr>
            <a:cxnSpLocks/>
          </p:cNvCxnSpPr>
          <p:nvPr/>
        </p:nvCxnSpPr>
        <p:spPr>
          <a:xfrm>
            <a:off x="9205287"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9C563832-E2DD-4E03-8769-61D171A0ABF1}"/>
              </a:ext>
            </a:extLst>
          </p:cNvPr>
          <p:cNvCxnSpPr>
            <a:cxnSpLocks/>
          </p:cNvCxnSpPr>
          <p:nvPr/>
        </p:nvCxnSpPr>
        <p:spPr>
          <a:xfrm>
            <a:off x="11628389" y="1501315"/>
            <a:ext cx="0" cy="1027644"/>
          </a:xfrm>
          <a:prstGeom prst="straightConnector1">
            <a:avLst/>
          </a:prstGeom>
          <a:ln w="38100">
            <a:solidFill>
              <a:schemeClr val="bg1">
                <a:lumMod val="9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線單箭頭接點 83">
            <a:extLst>
              <a:ext uri="{FF2B5EF4-FFF2-40B4-BE49-F238E27FC236}">
                <a16:creationId xmlns:a16="http://schemas.microsoft.com/office/drawing/2014/main" id="{DA1C0F95-ECC7-43DE-9353-DF08EA42FC8B}"/>
              </a:ext>
            </a:extLst>
          </p:cNvPr>
          <p:cNvCxnSpPr>
            <a:cxnSpLocks/>
          </p:cNvCxnSpPr>
          <p:nvPr/>
        </p:nvCxnSpPr>
        <p:spPr>
          <a:xfrm>
            <a:off x="11303553"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線單箭頭接點 84">
            <a:extLst>
              <a:ext uri="{FF2B5EF4-FFF2-40B4-BE49-F238E27FC236}">
                <a16:creationId xmlns:a16="http://schemas.microsoft.com/office/drawing/2014/main" id="{0C70FDA6-F4EF-4A81-ABFA-87C063DA87F5}"/>
              </a:ext>
            </a:extLst>
          </p:cNvPr>
          <p:cNvCxnSpPr>
            <a:cxnSpLocks/>
          </p:cNvCxnSpPr>
          <p:nvPr/>
        </p:nvCxnSpPr>
        <p:spPr>
          <a:xfrm>
            <a:off x="10978715"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1F303E22-9B04-4A0B-AE72-63551C9B7BE8}"/>
              </a:ext>
            </a:extLst>
          </p:cNvPr>
          <p:cNvCxnSpPr>
            <a:cxnSpLocks/>
          </p:cNvCxnSpPr>
          <p:nvPr/>
        </p:nvCxnSpPr>
        <p:spPr>
          <a:xfrm>
            <a:off x="10653877"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線單箭頭接點 86">
            <a:extLst>
              <a:ext uri="{FF2B5EF4-FFF2-40B4-BE49-F238E27FC236}">
                <a16:creationId xmlns:a16="http://schemas.microsoft.com/office/drawing/2014/main" id="{36F80BB3-FED5-401D-8684-A8E87D283930}"/>
              </a:ext>
            </a:extLst>
          </p:cNvPr>
          <p:cNvCxnSpPr>
            <a:cxnSpLocks/>
          </p:cNvCxnSpPr>
          <p:nvPr/>
        </p:nvCxnSpPr>
        <p:spPr>
          <a:xfrm>
            <a:off x="10329039" y="1501315"/>
            <a:ext cx="0" cy="1027644"/>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C642E8D8-E5E1-42FF-9402-D674A2D4EF6C}"/>
              </a:ext>
            </a:extLst>
          </p:cNvPr>
          <p:cNvSpPr txBox="1"/>
          <p:nvPr/>
        </p:nvSpPr>
        <p:spPr>
          <a:xfrm>
            <a:off x="7450594" y="2605114"/>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47" name="直線單箭頭接點 46">
            <a:extLst>
              <a:ext uri="{FF2B5EF4-FFF2-40B4-BE49-F238E27FC236}">
                <a16:creationId xmlns:a16="http://schemas.microsoft.com/office/drawing/2014/main" id="{8AF12458-FB37-4B47-8D72-4839EAFE87F3}"/>
              </a:ext>
            </a:extLst>
          </p:cNvPr>
          <p:cNvCxnSpPr>
            <a:cxnSpLocks/>
          </p:cNvCxnSpPr>
          <p:nvPr/>
        </p:nvCxnSpPr>
        <p:spPr>
          <a:xfrm>
            <a:off x="8684780"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DB618CEB-0467-405D-BDFA-A939D92D39E3}"/>
              </a:ext>
            </a:extLst>
          </p:cNvPr>
          <p:cNvCxnSpPr>
            <a:cxnSpLocks/>
          </p:cNvCxnSpPr>
          <p:nvPr/>
        </p:nvCxnSpPr>
        <p:spPr>
          <a:xfrm flipH="1">
            <a:off x="8413547" y="1764205"/>
            <a:ext cx="2617098" cy="0"/>
          </a:xfrm>
          <a:prstGeom prst="line">
            <a:avLst/>
          </a:prstGeom>
          <a:ln w="38100">
            <a:solidFill>
              <a:schemeClr val="accent1">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D0EE5BFA-60D0-4AAB-8977-3142AB6956F0}"/>
              </a:ext>
            </a:extLst>
          </p:cNvPr>
          <p:cNvCxnSpPr>
            <a:cxnSpLocks/>
          </p:cNvCxnSpPr>
          <p:nvPr/>
        </p:nvCxnSpPr>
        <p:spPr>
          <a:xfrm>
            <a:off x="9582953" y="1764205"/>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Iy">
            <a:extLst>
              <a:ext uri="{FF2B5EF4-FFF2-40B4-BE49-F238E27FC236}">
                <a16:creationId xmlns:a16="http://schemas.microsoft.com/office/drawing/2014/main" id="{7CB8B9CB-905F-414B-A7B4-B4FB17E87C28}"/>
              </a:ext>
            </a:extLst>
          </p:cNvPr>
          <p:cNvSpPr/>
          <p:nvPr/>
        </p:nvSpPr>
        <p:spPr>
          <a:xfrm>
            <a:off x="9078661" y="2091718"/>
            <a:ext cx="1026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gradient_y_calc</a:t>
            </a:r>
            <a:endParaRPr lang="zh-TW" altLang="en-US" sz="1200" b="1" dirty="0">
              <a:solidFill>
                <a:schemeClr val="tx2">
                  <a:lumMod val="75000"/>
                </a:schemeClr>
              </a:solidFill>
            </a:endParaRPr>
          </a:p>
        </p:txBody>
      </p:sp>
      <p:sp>
        <p:nvSpPr>
          <p:cNvPr id="48" name="!!Ix">
            <a:extLst>
              <a:ext uri="{FF2B5EF4-FFF2-40B4-BE49-F238E27FC236}">
                <a16:creationId xmlns:a16="http://schemas.microsoft.com/office/drawing/2014/main" id="{ECAF349E-20E9-4A55-AF7D-8A6BBDC1172D}"/>
              </a:ext>
            </a:extLst>
          </p:cNvPr>
          <p:cNvSpPr/>
          <p:nvPr/>
        </p:nvSpPr>
        <p:spPr>
          <a:xfrm>
            <a:off x="7911615" y="2091365"/>
            <a:ext cx="102665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cxnSp>
        <p:nvCxnSpPr>
          <p:cNvPr id="59" name="直線單箭頭接點 58">
            <a:extLst>
              <a:ext uri="{FF2B5EF4-FFF2-40B4-BE49-F238E27FC236}">
                <a16:creationId xmlns:a16="http://schemas.microsoft.com/office/drawing/2014/main" id="{BAE525BB-2F1B-4003-86DB-7DDE70F08BCC}"/>
              </a:ext>
            </a:extLst>
          </p:cNvPr>
          <p:cNvCxnSpPr>
            <a:cxnSpLocks/>
          </p:cNvCxnSpPr>
          <p:nvPr/>
        </p:nvCxnSpPr>
        <p:spPr>
          <a:xfrm>
            <a:off x="8413547" y="1763852"/>
            <a:ext cx="0" cy="327513"/>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箭號: 向下 81">
            <a:extLst>
              <a:ext uri="{FF2B5EF4-FFF2-40B4-BE49-F238E27FC236}">
                <a16:creationId xmlns:a16="http://schemas.microsoft.com/office/drawing/2014/main" id="{1F1BBFCA-0A29-4DBC-9E3A-496596BF22A8}"/>
              </a:ext>
            </a:extLst>
          </p:cNvPr>
          <p:cNvSpPr/>
          <p:nvPr/>
        </p:nvSpPr>
        <p:spPr>
          <a:xfrm>
            <a:off x="8532668" y="936682"/>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5" name="矩形 4">
            <a:extLst>
              <a:ext uri="{FF2B5EF4-FFF2-40B4-BE49-F238E27FC236}">
                <a16:creationId xmlns:a16="http://schemas.microsoft.com/office/drawing/2014/main" id="{ADC1DAC6-B9C5-4005-9DF1-EF72792D7FDD}"/>
              </a:ext>
            </a:extLst>
          </p:cNvPr>
          <p:cNvSpPr/>
          <p:nvPr/>
        </p:nvSpPr>
        <p:spPr>
          <a:xfrm>
            <a:off x="448764" y="1363129"/>
            <a:ext cx="6001515" cy="49744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channel can have </a:t>
            </a:r>
            <a:r>
              <a:rPr lang="en-US" altLang="zh-TW" sz="2000" b="1" dirty="0">
                <a:solidFill>
                  <a:srgbClr val="FF0000"/>
                </a:solidFill>
                <a:latin typeface="芫荽 0.92" pitchFamily="2" charset="-120"/>
                <a:ea typeface="芫荽 0.92" pitchFamily="2" charset="-120"/>
                <a:cs typeface="芫荽 0.92" pitchFamily="2" charset="-120"/>
              </a:rPr>
              <a:t>only ONE</a:t>
            </a:r>
            <a:r>
              <a:rPr lang="zh-TW" altLang="en-US" sz="2000" b="1" dirty="0">
                <a:solidFill>
                  <a:srgbClr val="FF0000"/>
                </a:solidFill>
                <a:latin typeface="芫荽 0.92" pitchFamily="2" charset="-120"/>
                <a:ea typeface="芫荽 0.92" pitchFamily="2" charset="-120"/>
                <a:cs typeface="芫荽 0.92" pitchFamily="2" charset="-120"/>
              </a:rPr>
              <a:t> </a:t>
            </a:r>
            <a:r>
              <a:rPr lang="en-US" altLang="zh-TW" sz="2000" dirty="0">
                <a:solidFill>
                  <a:srgbClr val="000000"/>
                </a:solidFill>
                <a:latin typeface="芫荽 0.92" pitchFamily="2" charset="-120"/>
                <a:ea typeface="芫荽 0.92" pitchFamily="2" charset="-120"/>
                <a:cs typeface="芫荽 0.92" pitchFamily="2" charset="-120"/>
              </a:rPr>
              <a:t>receiver</a:t>
            </a:r>
          </a:p>
        </p:txBody>
      </p:sp>
    </p:spTree>
    <p:extLst>
      <p:ext uri="{BB962C8B-B14F-4D97-AF65-F5344CB8AC3E}">
        <p14:creationId xmlns:p14="http://schemas.microsoft.com/office/powerpoint/2010/main" val="26220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74" name="文字方塊 73">
            <a:extLst>
              <a:ext uri="{FF2B5EF4-FFF2-40B4-BE49-F238E27FC236}">
                <a16:creationId xmlns:a16="http://schemas.microsoft.com/office/drawing/2014/main" id="{A08668EB-B371-45F0-BD5A-EC6D9E424D18}"/>
              </a:ext>
            </a:extLst>
          </p:cNvPr>
          <p:cNvSpPr txBox="1"/>
          <p:nvPr/>
        </p:nvSpPr>
        <p:spPr>
          <a:xfrm>
            <a:off x="588452" y="734525"/>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data flow:</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p:txBody>
      </p:sp>
      <p:sp>
        <p:nvSpPr>
          <p:cNvPr id="75" name="矩形 74">
            <a:extLst>
              <a:ext uri="{FF2B5EF4-FFF2-40B4-BE49-F238E27FC236}">
                <a16:creationId xmlns:a16="http://schemas.microsoft.com/office/drawing/2014/main" id="{93B79FAB-6FDC-4E1D-AB12-24AABFFBB8E8}"/>
              </a:ext>
            </a:extLst>
          </p:cNvPr>
          <p:cNvSpPr/>
          <p:nvPr/>
        </p:nvSpPr>
        <p:spPr>
          <a:xfrm>
            <a:off x="448764" y="1210412"/>
            <a:ext cx="6001515" cy="49744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channel can have </a:t>
            </a:r>
            <a:r>
              <a:rPr lang="en-US" altLang="zh-TW" sz="2000" b="1" dirty="0">
                <a:solidFill>
                  <a:srgbClr val="FF0000"/>
                </a:solidFill>
                <a:latin typeface="芫荽 0.92" pitchFamily="2" charset="-120"/>
                <a:ea typeface="芫荽 0.92" pitchFamily="2" charset="-120"/>
                <a:cs typeface="芫荽 0.92" pitchFamily="2" charset="-120"/>
              </a:rPr>
              <a:t>only ONE</a:t>
            </a:r>
            <a:r>
              <a:rPr lang="zh-TW" altLang="en-US" sz="2000" b="1" dirty="0">
                <a:solidFill>
                  <a:srgbClr val="FF0000"/>
                </a:solidFill>
                <a:latin typeface="芫荽 0.92" pitchFamily="2" charset="-120"/>
                <a:ea typeface="芫荽 0.92" pitchFamily="2" charset="-120"/>
                <a:cs typeface="芫荽 0.92" pitchFamily="2" charset="-120"/>
              </a:rPr>
              <a:t> </a:t>
            </a:r>
            <a:r>
              <a:rPr lang="en-US" altLang="zh-TW" sz="2000" dirty="0">
                <a:solidFill>
                  <a:srgbClr val="000000"/>
                </a:solidFill>
                <a:latin typeface="芫荽 0.92" pitchFamily="2" charset="-120"/>
                <a:ea typeface="芫荽 0.92" pitchFamily="2" charset="-120"/>
                <a:cs typeface="芫荽 0.92" pitchFamily="2" charset="-120"/>
              </a:rPr>
              <a:t>receiver</a:t>
            </a:r>
          </a:p>
        </p:txBody>
      </p:sp>
      <p:graphicFrame>
        <p:nvGraphicFramePr>
          <p:cNvPr id="53" name="表格 52">
            <a:extLst>
              <a:ext uri="{FF2B5EF4-FFF2-40B4-BE49-F238E27FC236}">
                <a16:creationId xmlns:a16="http://schemas.microsoft.com/office/drawing/2014/main" id="{BE442049-E869-45F5-B5FD-3F1EBF6CB7FF}"/>
              </a:ext>
            </a:extLst>
          </p:cNvPr>
          <p:cNvGraphicFramePr>
            <a:graphicFrameLocks noGrp="1"/>
          </p:cNvGraphicFramePr>
          <p:nvPr>
            <p:extLst>
              <p:ext uri="{D42A27DB-BD31-4B8C-83A1-F6EECF244321}">
                <p14:modId xmlns:p14="http://schemas.microsoft.com/office/powerpoint/2010/main" val="664319458"/>
              </p:ext>
            </p:extLst>
          </p:nvPr>
        </p:nvGraphicFramePr>
        <p:xfrm>
          <a:off x="1727456" y="3119695"/>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graphicFrame>
        <p:nvGraphicFramePr>
          <p:cNvPr id="51" name="表格 50">
            <a:extLst>
              <a:ext uri="{FF2B5EF4-FFF2-40B4-BE49-F238E27FC236}">
                <a16:creationId xmlns:a16="http://schemas.microsoft.com/office/drawing/2014/main" id="{B63F9CE1-5D5B-41F6-BA62-17F48491E82F}"/>
              </a:ext>
            </a:extLst>
          </p:cNvPr>
          <p:cNvGraphicFramePr>
            <a:graphicFrameLocks noGrp="1"/>
          </p:cNvGraphicFramePr>
          <p:nvPr>
            <p:extLst>
              <p:ext uri="{D42A27DB-BD31-4B8C-83A1-F6EECF244321}">
                <p14:modId xmlns:p14="http://schemas.microsoft.com/office/powerpoint/2010/main" val="3337732054"/>
              </p:ext>
            </p:extLst>
          </p:nvPr>
        </p:nvGraphicFramePr>
        <p:xfrm>
          <a:off x="1365334" y="3303292"/>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0" y="446348"/>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4" name="矩形 3">
            <a:extLst>
              <a:ext uri="{FF2B5EF4-FFF2-40B4-BE49-F238E27FC236}">
                <a16:creationId xmlns:a16="http://schemas.microsoft.com/office/drawing/2014/main" id="{18E6B6D5-DA20-4D9A-9733-702DC58D225B}"/>
              </a:ext>
            </a:extLst>
          </p:cNvPr>
          <p:cNvSpPr/>
          <p:nvPr/>
        </p:nvSpPr>
        <p:spPr>
          <a:xfrm>
            <a:off x="9795210" y="2530571"/>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5" name="文字方塊 4">
            <a:extLst>
              <a:ext uri="{FF2B5EF4-FFF2-40B4-BE49-F238E27FC236}">
                <a16:creationId xmlns:a16="http://schemas.microsoft.com/office/drawing/2014/main" id="{F49B63E2-DE04-42EF-B84F-80156C3A849B}"/>
              </a:ext>
            </a:extLst>
          </p:cNvPr>
          <p:cNvSpPr txBox="1"/>
          <p:nvPr/>
        </p:nvSpPr>
        <p:spPr>
          <a:xfrm>
            <a:off x="9177101" y="2774249"/>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 name="文字方塊 5">
            <a:extLst>
              <a:ext uri="{FF2B5EF4-FFF2-40B4-BE49-F238E27FC236}">
                <a16:creationId xmlns:a16="http://schemas.microsoft.com/office/drawing/2014/main" id="{0B377287-197C-402E-B5AD-68C96F9D6941}"/>
              </a:ext>
            </a:extLst>
          </p:cNvPr>
          <p:cNvSpPr txBox="1"/>
          <p:nvPr/>
        </p:nvSpPr>
        <p:spPr>
          <a:xfrm>
            <a:off x="10764316" y="2787614"/>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 name="文字方塊 6">
            <a:extLst>
              <a:ext uri="{FF2B5EF4-FFF2-40B4-BE49-F238E27FC236}">
                <a16:creationId xmlns:a16="http://schemas.microsoft.com/office/drawing/2014/main" id="{D1500B0C-9617-42DE-9A85-D72905B38418}"/>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 name="矩形 7">
            <a:extLst>
              <a:ext uri="{FF2B5EF4-FFF2-40B4-BE49-F238E27FC236}">
                <a16:creationId xmlns:a16="http://schemas.microsoft.com/office/drawing/2014/main" id="{6C823FCA-2A6F-4ECB-A5C8-147D50408B7A}"/>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9" name="文字方塊 8">
            <a:extLst>
              <a:ext uri="{FF2B5EF4-FFF2-40B4-BE49-F238E27FC236}">
                <a16:creationId xmlns:a16="http://schemas.microsoft.com/office/drawing/2014/main" id="{C0AFE420-1D1C-4E95-9BA9-E09F6EED76F5}"/>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10" name="矩形 9">
            <a:extLst>
              <a:ext uri="{FF2B5EF4-FFF2-40B4-BE49-F238E27FC236}">
                <a16:creationId xmlns:a16="http://schemas.microsoft.com/office/drawing/2014/main" id="{7F3CE977-6299-4B98-98FE-45F15EC7875E}"/>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11" name="文字方塊 10">
            <a:extLst>
              <a:ext uri="{FF2B5EF4-FFF2-40B4-BE49-F238E27FC236}">
                <a16:creationId xmlns:a16="http://schemas.microsoft.com/office/drawing/2014/main" id="{0706E04E-0B56-4224-B96D-6B69CA306D76}"/>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12" name="矩形 11">
            <a:extLst>
              <a:ext uri="{FF2B5EF4-FFF2-40B4-BE49-F238E27FC236}">
                <a16:creationId xmlns:a16="http://schemas.microsoft.com/office/drawing/2014/main" id="{76F50555-EE56-4DAD-8B92-EBF115AEB404}"/>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13" name="文字方塊 12">
            <a:extLst>
              <a:ext uri="{FF2B5EF4-FFF2-40B4-BE49-F238E27FC236}">
                <a16:creationId xmlns:a16="http://schemas.microsoft.com/office/drawing/2014/main" id="{5D9C820C-5EB4-43B6-92E8-AD533B373681}"/>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14" name="矩形 13">
            <a:extLst>
              <a:ext uri="{FF2B5EF4-FFF2-40B4-BE49-F238E27FC236}">
                <a16:creationId xmlns:a16="http://schemas.microsoft.com/office/drawing/2014/main" id="{5CA464D9-E0D0-4AE8-92AE-FBD9A24253A6}"/>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15" name="文字方塊 14">
            <a:extLst>
              <a:ext uri="{FF2B5EF4-FFF2-40B4-BE49-F238E27FC236}">
                <a16:creationId xmlns:a16="http://schemas.microsoft.com/office/drawing/2014/main" id="{54835371-EE31-4E12-97C1-924CEBD36A4F}"/>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16" name="矩形 15">
            <a:extLst>
              <a:ext uri="{FF2B5EF4-FFF2-40B4-BE49-F238E27FC236}">
                <a16:creationId xmlns:a16="http://schemas.microsoft.com/office/drawing/2014/main" id="{1E0B889F-53A2-4CAB-AC96-ECA95A4042AC}"/>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17" name="直線單箭頭接點 16">
            <a:extLst>
              <a:ext uri="{FF2B5EF4-FFF2-40B4-BE49-F238E27FC236}">
                <a16:creationId xmlns:a16="http://schemas.microsoft.com/office/drawing/2014/main" id="{83C1AF7D-A482-44F3-8046-5DB331E8B1B9}"/>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8C797488-EE7D-4AB4-ADC8-F066C3C9834F}"/>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19" name="直線單箭頭接點 18">
            <a:extLst>
              <a:ext uri="{FF2B5EF4-FFF2-40B4-BE49-F238E27FC236}">
                <a16:creationId xmlns:a16="http://schemas.microsoft.com/office/drawing/2014/main" id="{FC23D56C-4387-4DE5-BF8A-7423993DE869}"/>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AB92B13B-014A-4EE4-8DFA-74A72FE38279}"/>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4E7ADEE2-CAF3-406D-AFC8-09CDA215BE55}"/>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36C5BB8-837B-4F73-B7A6-0AADC1A98D7E}"/>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FAA7B4A8-D0F1-43CF-B1A2-9E9A9D85ED1A}"/>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7899E622-0C94-4476-8254-F38E091FDB60}"/>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25" name="直線單箭頭接點 24">
            <a:extLst>
              <a:ext uri="{FF2B5EF4-FFF2-40B4-BE49-F238E27FC236}">
                <a16:creationId xmlns:a16="http://schemas.microsoft.com/office/drawing/2014/main" id="{57987C66-2E1F-4494-8CCA-7C7E431CA605}"/>
              </a:ext>
            </a:extLst>
          </p:cNvPr>
          <p:cNvCxnSpPr>
            <a:cxnSpLocks/>
          </p:cNvCxnSpPr>
          <p:nvPr/>
        </p:nvCxnSpPr>
        <p:spPr>
          <a:xfrm>
            <a:off x="10769393" y="284989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Iyarrow">
            <a:extLst>
              <a:ext uri="{FF2B5EF4-FFF2-40B4-BE49-F238E27FC236}">
                <a16:creationId xmlns:a16="http://schemas.microsoft.com/office/drawing/2014/main" id="{1650EAC6-DDF1-404E-9771-9B3CCEE5D503}"/>
              </a:ext>
            </a:extLst>
          </p:cNvPr>
          <p:cNvCxnSpPr>
            <a:cxnSpLocks/>
          </p:cNvCxnSpPr>
          <p:nvPr/>
        </p:nvCxnSpPr>
        <p:spPr>
          <a:xfrm>
            <a:off x="9205287"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2752E48D-6AFB-4499-B235-BA2FA4E3646D}"/>
              </a:ext>
            </a:extLst>
          </p:cNvPr>
          <p:cNvSpPr txBox="1"/>
          <p:nvPr/>
        </p:nvSpPr>
        <p:spPr>
          <a:xfrm>
            <a:off x="7450594" y="2605114"/>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28" name="!!Ixarrow">
            <a:extLst>
              <a:ext uri="{FF2B5EF4-FFF2-40B4-BE49-F238E27FC236}">
                <a16:creationId xmlns:a16="http://schemas.microsoft.com/office/drawing/2014/main" id="{33076F2E-B6A6-4EF2-8024-EA0899C4B35E}"/>
              </a:ext>
            </a:extLst>
          </p:cNvPr>
          <p:cNvCxnSpPr>
            <a:cxnSpLocks/>
          </p:cNvCxnSpPr>
          <p:nvPr/>
        </p:nvCxnSpPr>
        <p:spPr>
          <a:xfrm>
            <a:off x="8684780"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Iy">
            <a:extLst>
              <a:ext uri="{FF2B5EF4-FFF2-40B4-BE49-F238E27FC236}">
                <a16:creationId xmlns:a16="http://schemas.microsoft.com/office/drawing/2014/main" id="{905BC282-3E0C-42C9-A011-E7A838B213B6}"/>
              </a:ext>
            </a:extLst>
          </p:cNvPr>
          <p:cNvSpPr/>
          <p:nvPr/>
        </p:nvSpPr>
        <p:spPr>
          <a:xfrm>
            <a:off x="9078661" y="2091718"/>
            <a:ext cx="1026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gradient_y_calc</a:t>
            </a:r>
            <a:endParaRPr lang="zh-TW" altLang="en-US" sz="1200" b="1" dirty="0">
              <a:solidFill>
                <a:schemeClr val="tx2">
                  <a:lumMod val="75000"/>
                </a:schemeClr>
              </a:solidFill>
            </a:endParaRPr>
          </a:p>
        </p:txBody>
      </p:sp>
      <p:sp>
        <p:nvSpPr>
          <p:cNvPr id="30" name="!!Ix">
            <a:extLst>
              <a:ext uri="{FF2B5EF4-FFF2-40B4-BE49-F238E27FC236}">
                <a16:creationId xmlns:a16="http://schemas.microsoft.com/office/drawing/2014/main" id="{EEAA0CAD-36A5-4F06-A528-DF40CFC94545}"/>
              </a:ext>
            </a:extLst>
          </p:cNvPr>
          <p:cNvSpPr/>
          <p:nvPr/>
        </p:nvSpPr>
        <p:spPr>
          <a:xfrm>
            <a:off x="7911615" y="2091365"/>
            <a:ext cx="102665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31" name="箭號: 向下 30">
            <a:extLst>
              <a:ext uri="{FF2B5EF4-FFF2-40B4-BE49-F238E27FC236}">
                <a16:creationId xmlns:a16="http://schemas.microsoft.com/office/drawing/2014/main" id="{9E198C2E-34E9-492B-9F88-45F4E7181FF7}"/>
              </a:ext>
            </a:extLst>
          </p:cNvPr>
          <p:cNvSpPr/>
          <p:nvPr/>
        </p:nvSpPr>
        <p:spPr>
          <a:xfrm>
            <a:off x="8532668" y="936682"/>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graphicFrame>
        <p:nvGraphicFramePr>
          <p:cNvPr id="33" name="!!Frame2_table">
            <a:extLst>
              <a:ext uri="{FF2B5EF4-FFF2-40B4-BE49-F238E27FC236}">
                <a16:creationId xmlns:a16="http://schemas.microsoft.com/office/drawing/2014/main" id="{F669FAE1-4782-45D5-B36F-0C6D4899A019}"/>
              </a:ext>
            </a:extLst>
          </p:cNvPr>
          <p:cNvGraphicFramePr>
            <a:graphicFrameLocks noGrp="1"/>
          </p:cNvGraphicFramePr>
          <p:nvPr>
            <p:extLst>
              <p:ext uri="{D42A27DB-BD31-4B8C-83A1-F6EECF244321}">
                <p14:modId xmlns:p14="http://schemas.microsoft.com/office/powerpoint/2010/main" val="4276163269"/>
              </p:ext>
            </p:extLst>
          </p:nvPr>
        </p:nvGraphicFramePr>
        <p:xfrm>
          <a:off x="3847148" y="4281722"/>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bl>
          </a:graphicData>
        </a:graphic>
      </p:graphicFrame>
      <mc:AlternateContent xmlns:mc="http://schemas.openxmlformats.org/markup-compatibility/2006" xmlns:a14="http://schemas.microsoft.com/office/drawing/2010/main">
        <mc:Choice Requires="a14">
          <p:graphicFrame>
            <p:nvGraphicFramePr>
              <p:cNvPr id="34" name="表格 33">
                <a:extLst>
                  <a:ext uri="{FF2B5EF4-FFF2-40B4-BE49-F238E27FC236}">
                    <a16:creationId xmlns:a16="http://schemas.microsoft.com/office/drawing/2014/main" id="{F5EA5D6C-873C-4742-BC6F-5A6022F43A24}"/>
                  </a:ext>
                </a:extLst>
              </p:cNvPr>
              <p:cNvGraphicFramePr>
                <a:graphicFrameLocks noGrp="1"/>
              </p:cNvGraphicFramePr>
              <p:nvPr>
                <p:extLst>
                  <p:ext uri="{D42A27DB-BD31-4B8C-83A1-F6EECF244321}">
                    <p14:modId xmlns:p14="http://schemas.microsoft.com/office/powerpoint/2010/main" val="572534648"/>
                  </p:ext>
                </p:extLst>
              </p:nvPr>
            </p:nvGraphicFramePr>
            <p:xfrm>
              <a:off x="4135148" y="5145722"/>
              <a:ext cx="1440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gridCol w="288000">
                      <a:extLst>
                        <a:ext uri="{9D8B030D-6E8A-4147-A177-3AD203B41FA5}">
                          <a16:colId xmlns:a16="http://schemas.microsoft.com/office/drawing/2014/main" val="3204210975"/>
                        </a:ext>
                      </a:extLst>
                    </a:gridCol>
                    <a:gridCol w="288000">
                      <a:extLst>
                        <a:ext uri="{9D8B030D-6E8A-4147-A177-3AD203B41FA5}">
                          <a16:colId xmlns:a16="http://schemas.microsoft.com/office/drawing/2014/main" val="2454279123"/>
                        </a:ext>
                      </a:extLst>
                    </a:gridCol>
                    <a:gridCol w="288000">
                      <a:extLst>
                        <a:ext uri="{9D8B030D-6E8A-4147-A177-3AD203B41FA5}">
                          <a16:colId xmlns:a16="http://schemas.microsoft.com/office/drawing/2014/main" val="285264765"/>
                        </a:ext>
                      </a:extLst>
                    </a:gridCol>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14:m>
                            <m:oMathPara xmlns:m="http://schemas.openxmlformats.org/officeDocument/2006/math">
                              <m:oMathParaPr>
                                <m:jc m:val="center"/>
                              </m:oMathParaPr>
                              <m:oMath xmlns:m="http://schemas.openxmlformats.org/officeDocument/2006/math">
                                <m:sSub>
                                  <m:sSubPr>
                                    <m:ctrlPr>
                                      <a:rPr lang="zh-TW" altLang="en-US" sz="1500" b="1" i="1" smtClean="0">
                                        <a:solidFill>
                                          <a:srgbClr val="9BBB59"/>
                                        </a:solidFill>
                                        <a:latin typeface="Cambria Math" panose="02040503050406030204" pitchFamily="18" charset="0"/>
                                      </a:rPr>
                                    </m:ctrlPr>
                                  </m:sSubPr>
                                  <m:e>
                                    <m:r>
                                      <a:rPr lang="en-US" altLang="zh-TW" sz="1500" b="1" i="0" smtClean="0">
                                        <a:solidFill>
                                          <a:srgbClr val="9BBB59"/>
                                        </a:solidFill>
                                        <a:latin typeface="Cambria Math" panose="02040503050406030204" pitchFamily="18" charset="0"/>
                                      </a:rPr>
                                      <m:t>  </m:t>
                                    </m:r>
                                    <m:r>
                                      <a:rPr lang="zh-TW" altLang="en-US" sz="1500" b="1" i="0" smtClean="0">
                                        <a:solidFill>
                                          <a:srgbClr val="9BBB59"/>
                                        </a:solidFill>
                                        <a:latin typeface="Cambria Math" panose="02040503050406030204" pitchFamily="18" charset="0"/>
                                      </a:rPr>
                                      <m:t>𝐈</m:t>
                                    </m:r>
                                  </m:e>
                                  <m:sub>
                                    <m:r>
                                      <a:rPr lang="zh-TW" altLang="en-US" sz="1500" b="1" i="0" smtClean="0">
                                        <a:solidFill>
                                          <a:srgbClr val="9BBB59"/>
                                        </a:solidFill>
                                        <a:latin typeface="Cambria Math" panose="02040503050406030204" pitchFamily="18" charset="0"/>
                                      </a:rPr>
                                      <m:t>𝐱</m:t>
                                    </m:r>
                                  </m:sub>
                                </m:sSub>
                              </m:oMath>
                            </m:oMathPara>
                          </a14:m>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Choice>
        <mc:Fallback xmlns="">
          <p:graphicFrame>
            <p:nvGraphicFramePr>
              <p:cNvPr id="34" name="表格 33">
                <a:extLst>
                  <a:ext uri="{FF2B5EF4-FFF2-40B4-BE49-F238E27FC236}">
                    <a16:creationId xmlns:a16="http://schemas.microsoft.com/office/drawing/2014/main" id="{F5EA5D6C-873C-4742-BC6F-5A6022F43A24}"/>
                  </a:ext>
                </a:extLst>
              </p:cNvPr>
              <p:cNvGraphicFramePr>
                <a:graphicFrameLocks noGrp="1"/>
              </p:cNvGraphicFramePr>
              <p:nvPr>
                <p:extLst>
                  <p:ext uri="{D42A27DB-BD31-4B8C-83A1-F6EECF244321}">
                    <p14:modId xmlns:p14="http://schemas.microsoft.com/office/powerpoint/2010/main" val="572534648"/>
                  </p:ext>
                </p:extLst>
              </p:nvPr>
            </p:nvGraphicFramePr>
            <p:xfrm>
              <a:off x="4135148" y="5145722"/>
              <a:ext cx="1440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gridCol w="288000">
                      <a:extLst>
                        <a:ext uri="{9D8B030D-6E8A-4147-A177-3AD203B41FA5}">
                          <a16:colId xmlns:a16="http://schemas.microsoft.com/office/drawing/2014/main" val="3204210975"/>
                        </a:ext>
                      </a:extLst>
                    </a:gridCol>
                    <a:gridCol w="288000">
                      <a:extLst>
                        <a:ext uri="{9D8B030D-6E8A-4147-A177-3AD203B41FA5}">
                          <a16:colId xmlns:a16="http://schemas.microsoft.com/office/drawing/2014/main" val="2454279123"/>
                        </a:ext>
                      </a:extLst>
                    </a:gridCol>
                    <a:gridCol w="288000">
                      <a:extLst>
                        <a:ext uri="{9D8B030D-6E8A-4147-A177-3AD203B41FA5}">
                          <a16:colId xmlns:a16="http://schemas.microsoft.com/office/drawing/2014/main" val="285264765"/>
                        </a:ext>
                      </a:extLst>
                    </a:gridCol>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endParaRPr lang="zh-TW"/>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blipFill>
                          <a:blip r:embed="rId3"/>
                          <a:stretch>
                            <a:fillRect l="-208511" t="-6250" r="-212766" b="-10417"/>
                          </a:stretch>
                        </a:blip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Fallback>
      </mc:AlternateContent>
      <p:sp>
        <p:nvSpPr>
          <p:cNvPr id="35" name="矩形 34">
            <a:extLst>
              <a:ext uri="{FF2B5EF4-FFF2-40B4-BE49-F238E27FC236}">
                <a16:creationId xmlns:a16="http://schemas.microsoft.com/office/drawing/2014/main" id="{9DABED4C-B419-46A8-8217-7A841B053314}"/>
              </a:ext>
            </a:extLst>
          </p:cNvPr>
          <p:cNvSpPr/>
          <p:nvPr/>
        </p:nvSpPr>
        <p:spPr>
          <a:xfrm>
            <a:off x="3904320" y="3866986"/>
            <a:ext cx="1731564"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gradient_x</a:t>
            </a:r>
            <a:r>
              <a:rPr lang="zh-TW" altLang="en-US" b="1" dirty="0">
                <a:solidFill>
                  <a:srgbClr val="9BBB59"/>
                </a:solidFill>
                <a:latin typeface="芫荽 0.92" pitchFamily="2" charset="-120"/>
                <a:ea typeface="芫荽 0.92" pitchFamily="2" charset="-120"/>
                <a:cs typeface="芫荽 0.92" pitchFamily="2" charset="-120"/>
              </a:rPr>
              <a:t> </a:t>
            </a:r>
            <a:r>
              <a:rPr lang="en-US" altLang="zh-TW" b="1" dirty="0">
                <a:solidFill>
                  <a:srgbClr val="9BBB59"/>
                </a:solidFill>
                <a:latin typeface="芫荽 0.92" pitchFamily="2" charset="-120"/>
                <a:ea typeface="芫荽 0.92" pitchFamily="2" charset="-120"/>
                <a:cs typeface="芫荽 0.92" pitchFamily="2" charset="-120"/>
              </a:rPr>
              <a:t>(I</a:t>
            </a:r>
            <a:r>
              <a:rPr lang="en-US" altLang="zh-TW" b="1" baseline="-25000" dirty="0">
                <a:solidFill>
                  <a:srgbClr val="9BBB59"/>
                </a:solidFill>
                <a:latin typeface="芫荽 0.92" pitchFamily="2" charset="-120"/>
                <a:ea typeface="芫荽 0.92" pitchFamily="2" charset="-120"/>
                <a:cs typeface="芫荽 0.92" pitchFamily="2" charset="-120"/>
              </a:rPr>
              <a:t>x</a:t>
            </a:r>
            <a:r>
              <a:rPr lang="en-US" altLang="zh-TW" b="1" dirty="0">
                <a:solidFill>
                  <a:srgbClr val="9BBB59"/>
                </a:solidFill>
                <a:latin typeface="芫荽 0.92" pitchFamily="2" charset="-120"/>
                <a:ea typeface="芫荽 0.92" pitchFamily="2" charset="-120"/>
                <a:cs typeface="芫荽 0.92" pitchFamily="2" charset="-120"/>
              </a:rPr>
              <a:t>)</a:t>
            </a:r>
            <a:endParaRPr lang="zh-TW" altLang="en-US" b="1" dirty="0">
              <a:solidFill>
                <a:srgbClr val="9BBB59"/>
              </a:solidFill>
            </a:endParaRPr>
          </a:p>
        </p:txBody>
      </p:sp>
      <p:sp>
        <p:nvSpPr>
          <p:cNvPr id="36" name="!!Frame 2">
            <a:extLst>
              <a:ext uri="{FF2B5EF4-FFF2-40B4-BE49-F238E27FC236}">
                <a16:creationId xmlns:a16="http://schemas.microsoft.com/office/drawing/2014/main" id="{8DCF53E3-9B13-4281-AAB0-B26C342FE872}"/>
              </a:ext>
            </a:extLst>
          </p:cNvPr>
          <p:cNvSpPr txBox="1"/>
          <p:nvPr/>
        </p:nvSpPr>
        <p:spPr>
          <a:xfrm>
            <a:off x="4320386" y="6343126"/>
            <a:ext cx="1069524" cy="369332"/>
          </a:xfrm>
          <a:prstGeom prst="rect">
            <a:avLst/>
          </a:prstGeom>
          <a:noFill/>
        </p:spPr>
        <p:txBody>
          <a:bodyPr wrap="none" rtlCol="0">
            <a:spAutoFit/>
          </a:bodyPr>
          <a:lstStyle/>
          <a:p>
            <a:r>
              <a:rPr lang="en-US" altLang="zh-TW" b="1" dirty="0">
                <a:solidFill>
                  <a:srgbClr val="7030A0"/>
                </a:solidFill>
              </a:rPr>
              <a:t>Frame 2</a:t>
            </a:r>
            <a:endParaRPr lang="zh-TW" altLang="en-US" b="1" dirty="0">
              <a:solidFill>
                <a:srgbClr val="7030A0"/>
              </a:solidFill>
            </a:endParaRPr>
          </a:p>
        </p:txBody>
      </p:sp>
      <p:graphicFrame>
        <p:nvGraphicFramePr>
          <p:cNvPr id="37" name="!!Frame2_table">
            <a:extLst>
              <a:ext uri="{FF2B5EF4-FFF2-40B4-BE49-F238E27FC236}">
                <a16:creationId xmlns:a16="http://schemas.microsoft.com/office/drawing/2014/main" id="{A90E384B-4183-45F7-9F9F-F7954F77E0DE}"/>
              </a:ext>
            </a:extLst>
          </p:cNvPr>
          <p:cNvGraphicFramePr>
            <a:graphicFrameLocks noGrp="1"/>
          </p:cNvGraphicFramePr>
          <p:nvPr>
            <p:extLst>
              <p:ext uri="{D42A27DB-BD31-4B8C-83A1-F6EECF244321}">
                <p14:modId xmlns:p14="http://schemas.microsoft.com/office/powerpoint/2010/main" val="2854054163"/>
              </p:ext>
            </p:extLst>
          </p:nvPr>
        </p:nvGraphicFramePr>
        <p:xfrm>
          <a:off x="6282782" y="4328851"/>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bl>
          </a:graphicData>
        </a:graphic>
      </p:graphicFrame>
      <mc:AlternateContent xmlns:mc="http://schemas.openxmlformats.org/markup-compatibility/2006" xmlns:a14="http://schemas.microsoft.com/office/drawing/2010/main">
        <mc:Choice Requires="a14">
          <p:graphicFrame>
            <p:nvGraphicFramePr>
              <p:cNvPr id="38" name="表格 37">
                <a:extLst>
                  <a:ext uri="{FF2B5EF4-FFF2-40B4-BE49-F238E27FC236}">
                    <a16:creationId xmlns:a16="http://schemas.microsoft.com/office/drawing/2014/main" id="{31D084ED-FDB3-42B8-8964-47B4E40AD1DB}"/>
                  </a:ext>
                </a:extLst>
              </p:cNvPr>
              <p:cNvGraphicFramePr>
                <a:graphicFrameLocks noGrp="1"/>
              </p:cNvGraphicFramePr>
              <p:nvPr>
                <p:extLst>
                  <p:ext uri="{D42A27DB-BD31-4B8C-83A1-F6EECF244321}">
                    <p14:modId xmlns:p14="http://schemas.microsoft.com/office/powerpoint/2010/main" val="895617866"/>
                  </p:ext>
                </p:extLst>
              </p:nvPr>
            </p:nvGraphicFramePr>
            <p:xfrm>
              <a:off x="7146782" y="4616851"/>
              <a:ext cx="288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pPr algn="ctr"/>
                          <a14:m>
                            <m:oMathPara xmlns:m="http://schemas.openxmlformats.org/officeDocument/2006/math">
                              <m:oMathParaPr>
                                <m:jc m:val="centerGroup"/>
                              </m:oMathParaPr>
                              <m:oMath xmlns:m="http://schemas.openxmlformats.org/officeDocument/2006/math">
                                <m:sSub>
                                  <m:sSubPr>
                                    <m:ctrlPr>
                                      <a:rPr lang="zh-TW" altLang="en-US" sz="1500" b="1" i="1" smtClean="0">
                                        <a:solidFill>
                                          <a:srgbClr val="F79646"/>
                                        </a:solidFill>
                                        <a:latin typeface="Cambria Math" panose="02040503050406030204" pitchFamily="18" charset="0"/>
                                      </a:rPr>
                                    </m:ctrlPr>
                                  </m:sSubPr>
                                  <m:e>
                                    <m:r>
                                      <a:rPr lang="en-US" altLang="zh-TW" sz="1500" b="1" i="0" smtClean="0">
                                        <a:solidFill>
                                          <a:srgbClr val="F79646"/>
                                        </a:solidFill>
                                        <a:latin typeface="Cambria Math" panose="02040503050406030204" pitchFamily="18" charset="0"/>
                                      </a:rPr>
                                      <m:t>  </m:t>
                                    </m:r>
                                    <m:r>
                                      <a:rPr lang="zh-TW" altLang="en-US" sz="1500" b="1" i="0" smtClean="0">
                                        <a:solidFill>
                                          <a:srgbClr val="F79646"/>
                                        </a:solidFill>
                                        <a:latin typeface="Cambria Math" panose="02040503050406030204" pitchFamily="18" charset="0"/>
                                      </a:rPr>
                                      <m:t>𝐈</m:t>
                                    </m:r>
                                  </m:e>
                                  <m:sub>
                                    <m:r>
                                      <a:rPr lang="en-US" altLang="zh-TW" sz="1500" b="1" i="1" smtClean="0">
                                        <a:solidFill>
                                          <a:srgbClr val="F79646"/>
                                        </a:solidFill>
                                        <a:latin typeface="Cambria Math" panose="02040503050406030204" pitchFamily="18" charset="0"/>
                                      </a:rPr>
                                      <m:t>𝒚</m:t>
                                    </m:r>
                                  </m:sub>
                                </m:sSub>
                              </m:oMath>
                            </m:oMathPara>
                          </a14:m>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873620894"/>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bl>
              </a:graphicData>
            </a:graphic>
          </p:graphicFrame>
        </mc:Choice>
        <mc:Fallback xmlns="">
          <p:graphicFrame>
            <p:nvGraphicFramePr>
              <p:cNvPr id="38" name="表格 37">
                <a:extLst>
                  <a:ext uri="{FF2B5EF4-FFF2-40B4-BE49-F238E27FC236}">
                    <a16:creationId xmlns:a16="http://schemas.microsoft.com/office/drawing/2014/main" id="{31D084ED-FDB3-42B8-8964-47B4E40AD1DB}"/>
                  </a:ext>
                </a:extLst>
              </p:cNvPr>
              <p:cNvGraphicFramePr>
                <a:graphicFrameLocks noGrp="1"/>
              </p:cNvGraphicFramePr>
              <p:nvPr>
                <p:extLst>
                  <p:ext uri="{D42A27DB-BD31-4B8C-83A1-F6EECF244321}">
                    <p14:modId xmlns:p14="http://schemas.microsoft.com/office/powerpoint/2010/main" val="895617866"/>
                  </p:ext>
                </p:extLst>
              </p:nvPr>
            </p:nvGraphicFramePr>
            <p:xfrm>
              <a:off x="7146782" y="4616851"/>
              <a:ext cx="288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endParaRPr lang="zh-TW"/>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blipFill>
                          <a:blip r:embed="rId4"/>
                          <a:stretch>
                            <a:fillRect l="-4167" t="-206383" r="-10417" b="-212766"/>
                          </a:stretch>
                        </a:blipFill>
                      </a:tcPr>
                    </a:tc>
                    <a:extLst>
                      <a:ext uri="{0D108BD9-81ED-4DB2-BD59-A6C34878D82A}">
                        <a16:rowId xmlns:a16="http://schemas.microsoft.com/office/drawing/2014/main" val="873620894"/>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bl>
              </a:graphicData>
            </a:graphic>
          </p:graphicFrame>
        </mc:Fallback>
      </mc:AlternateContent>
      <p:sp>
        <p:nvSpPr>
          <p:cNvPr id="39" name="矩形 38">
            <a:extLst>
              <a:ext uri="{FF2B5EF4-FFF2-40B4-BE49-F238E27FC236}">
                <a16:creationId xmlns:a16="http://schemas.microsoft.com/office/drawing/2014/main" id="{194BA27E-20FA-443A-B313-6435C6E6AC3D}"/>
              </a:ext>
            </a:extLst>
          </p:cNvPr>
          <p:cNvSpPr/>
          <p:nvPr/>
        </p:nvSpPr>
        <p:spPr>
          <a:xfrm>
            <a:off x="5952360" y="3886754"/>
            <a:ext cx="1736373" cy="369332"/>
          </a:xfrm>
          <a:prstGeom prst="rect">
            <a:avLst/>
          </a:prstGeom>
        </p:spPr>
        <p:txBody>
          <a:bodyPr wrap="none">
            <a:spAutoFit/>
          </a:bodyPr>
          <a:lstStyle/>
          <a:p>
            <a:r>
              <a:rPr lang="en-US" altLang="zh-TW" b="1" dirty="0" err="1">
                <a:solidFill>
                  <a:srgbClr val="F79646"/>
                </a:solidFill>
                <a:latin typeface="芫荽 0.92" pitchFamily="2" charset="-120"/>
                <a:ea typeface="芫荽 0.92" pitchFamily="2" charset="-120"/>
                <a:cs typeface="芫荽 0.92" pitchFamily="2" charset="-120"/>
              </a:rPr>
              <a:t>gradient_y</a:t>
            </a:r>
            <a:r>
              <a:rPr lang="zh-TW" altLang="en-US" b="1" dirty="0">
                <a:solidFill>
                  <a:srgbClr val="F79646"/>
                </a:solidFill>
                <a:latin typeface="芫荽 0.92" pitchFamily="2" charset="-120"/>
                <a:ea typeface="芫荽 0.92" pitchFamily="2" charset="-120"/>
                <a:cs typeface="芫荽 0.92" pitchFamily="2" charset="-120"/>
              </a:rPr>
              <a:t> </a:t>
            </a:r>
            <a:r>
              <a:rPr lang="en-US" altLang="zh-TW" b="1" dirty="0">
                <a:solidFill>
                  <a:srgbClr val="F79646"/>
                </a:solidFill>
                <a:latin typeface="芫荽 0.92" pitchFamily="2" charset="-120"/>
                <a:ea typeface="芫荽 0.92" pitchFamily="2" charset="-120"/>
                <a:cs typeface="芫荽 0.92" pitchFamily="2" charset="-120"/>
              </a:rPr>
              <a:t>(</a:t>
            </a:r>
            <a:r>
              <a:rPr lang="en-US" altLang="zh-TW" b="1" dirty="0" err="1">
                <a:solidFill>
                  <a:srgbClr val="F79646"/>
                </a:solidFill>
                <a:latin typeface="芫荽 0.92" pitchFamily="2" charset="-120"/>
                <a:ea typeface="芫荽 0.92" pitchFamily="2" charset="-120"/>
                <a:cs typeface="芫荽 0.92" pitchFamily="2" charset="-120"/>
              </a:rPr>
              <a:t>I</a:t>
            </a:r>
            <a:r>
              <a:rPr lang="en-US" altLang="zh-TW" b="1" baseline="-25000" dirty="0" err="1">
                <a:solidFill>
                  <a:srgbClr val="F79646"/>
                </a:solidFill>
                <a:latin typeface="芫荽 0.92" pitchFamily="2" charset="-120"/>
                <a:ea typeface="芫荽 0.92" pitchFamily="2" charset="-120"/>
                <a:cs typeface="芫荽 0.92" pitchFamily="2" charset="-120"/>
              </a:rPr>
              <a:t>y</a:t>
            </a:r>
            <a:r>
              <a:rPr lang="en-US" altLang="zh-TW" b="1" dirty="0">
                <a:solidFill>
                  <a:srgbClr val="F79646"/>
                </a:solidFill>
                <a:latin typeface="芫荽 0.92" pitchFamily="2" charset="-120"/>
                <a:ea typeface="芫荽 0.92" pitchFamily="2" charset="-120"/>
                <a:cs typeface="芫荽 0.92" pitchFamily="2" charset="-120"/>
              </a:rPr>
              <a:t>)</a:t>
            </a:r>
            <a:endParaRPr lang="zh-TW" altLang="en-US" b="1" dirty="0">
              <a:solidFill>
                <a:srgbClr val="F79646"/>
              </a:solidFill>
            </a:endParaRPr>
          </a:p>
        </p:txBody>
      </p:sp>
      <p:sp>
        <p:nvSpPr>
          <p:cNvPr id="40" name="!!Frame 2">
            <a:extLst>
              <a:ext uri="{FF2B5EF4-FFF2-40B4-BE49-F238E27FC236}">
                <a16:creationId xmlns:a16="http://schemas.microsoft.com/office/drawing/2014/main" id="{BD42E5A5-F06D-49FE-B066-A9C0F283BC8A}"/>
              </a:ext>
            </a:extLst>
          </p:cNvPr>
          <p:cNvSpPr txBox="1"/>
          <p:nvPr/>
        </p:nvSpPr>
        <p:spPr>
          <a:xfrm>
            <a:off x="6756020" y="6353972"/>
            <a:ext cx="1069524" cy="369332"/>
          </a:xfrm>
          <a:prstGeom prst="rect">
            <a:avLst/>
          </a:prstGeom>
          <a:noFill/>
        </p:spPr>
        <p:txBody>
          <a:bodyPr wrap="none" rtlCol="0">
            <a:spAutoFit/>
          </a:bodyPr>
          <a:lstStyle/>
          <a:p>
            <a:r>
              <a:rPr lang="en-US" altLang="zh-TW" b="1" dirty="0">
                <a:solidFill>
                  <a:srgbClr val="7030A0"/>
                </a:solidFill>
              </a:rPr>
              <a:t>Frame 2</a:t>
            </a:r>
            <a:endParaRPr lang="zh-TW" altLang="en-US" b="1" dirty="0">
              <a:solidFill>
                <a:srgbClr val="7030A0"/>
              </a:solidFill>
            </a:endParaRPr>
          </a:p>
        </p:txBody>
      </p:sp>
      <p:graphicFrame>
        <p:nvGraphicFramePr>
          <p:cNvPr id="41" name="表格 40">
            <a:extLst>
              <a:ext uri="{FF2B5EF4-FFF2-40B4-BE49-F238E27FC236}">
                <a16:creationId xmlns:a16="http://schemas.microsoft.com/office/drawing/2014/main" id="{A2608C94-ECA0-406E-B149-A485801315E0}"/>
              </a:ext>
            </a:extLst>
          </p:cNvPr>
          <p:cNvGraphicFramePr>
            <a:graphicFrameLocks noGrp="1"/>
          </p:cNvGraphicFramePr>
          <p:nvPr>
            <p:extLst>
              <p:ext uri="{D42A27DB-BD31-4B8C-83A1-F6EECF244321}">
                <p14:modId xmlns:p14="http://schemas.microsoft.com/office/powerpoint/2010/main" val="256143882"/>
              </p:ext>
            </p:extLst>
          </p:nvPr>
        </p:nvGraphicFramePr>
        <p:xfrm>
          <a:off x="520652" y="2450467"/>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tc>
                  <a:txBody>
                    <a:bodyPr/>
                    <a:lstStyle/>
                    <a:p>
                      <a:pPr algn="ctr"/>
                      <a:endParaRPr lang="zh-TW" altLang="en-US" dirty="0"/>
                    </a:p>
                  </a:txBody>
                  <a:tcPr marL="0" marR="0" marT="0" marB="0" anchor="ctr">
                    <a:lnL w="9525" cap="flat" cmpd="sng" algn="ctr">
                      <a:solidFill>
                        <a:srgbClr val="FF6699"/>
                      </a:solidFill>
                      <a:prstDash val="solid"/>
                      <a:round/>
                      <a:headEnd type="none" w="med" len="med"/>
                      <a:tailEnd type="none" w="med" len="med"/>
                    </a:lnL>
                    <a:lnR w="9525" cap="flat" cmpd="sng" algn="ctr">
                      <a:solidFill>
                        <a:srgbClr val="FF6699"/>
                      </a:solidFill>
                      <a:prstDash val="solid"/>
                      <a:round/>
                      <a:headEnd type="none" w="med" len="med"/>
                      <a:tailEnd type="none" w="med" len="med"/>
                    </a:lnR>
                    <a:lnT w="9525" cap="flat" cmpd="sng" algn="ctr">
                      <a:solidFill>
                        <a:srgbClr val="FF6699"/>
                      </a:solidFill>
                      <a:prstDash val="solid"/>
                      <a:round/>
                      <a:headEnd type="none" w="med" len="med"/>
                      <a:tailEnd type="none" w="med" len="med"/>
                    </a:lnT>
                    <a:lnB w="9525" cap="flat" cmpd="sng" algn="ctr">
                      <a:solidFill>
                        <a:srgbClr val="FF6699"/>
                      </a:solidFill>
                      <a:prstDash val="solid"/>
                      <a:round/>
                      <a:headEnd type="none" w="med" len="med"/>
                      <a:tailEnd type="none" w="med" len="med"/>
                    </a:lnB>
                    <a:solidFill>
                      <a:srgbClr val="FFD9D9"/>
                    </a:solidFill>
                  </a:tcPr>
                </a:tc>
                <a:extLst>
                  <a:ext uri="{0D108BD9-81ED-4DB2-BD59-A6C34878D82A}">
                    <a16:rowId xmlns:a16="http://schemas.microsoft.com/office/drawing/2014/main" val="1625301228"/>
                  </a:ext>
                </a:extLst>
              </a:tr>
            </a:tbl>
          </a:graphicData>
        </a:graphic>
      </p:graphicFrame>
      <p:sp>
        <p:nvSpPr>
          <p:cNvPr id="42" name="文字方塊 41">
            <a:extLst>
              <a:ext uri="{FF2B5EF4-FFF2-40B4-BE49-F238E27FC236}">
                <a16:creationId xmlns:a16="http://schemas.microsoft.com/office/drawing/2014/main" id="{3DC4BEEF-956E-4ABA-8664-4D758C7A92F2}"/>
              </a:ext>
            </a:extLst>
          </p:cNvPr>
          <p:cNvSpPr txBox="1"/>
          <p:nvPr/>
        </p:nvSpPr>
        <p:spPr>
          <a:xfrm>
            <a:off x="959054" y="4466467"/>
            <a:ext cx="1043876" cy="369332"/>
          </a:xfrm>
          <a:prstGeom prst="rect">
            <a:avLst/>
          </a:prstGeom>
          <a:noFill/>
        </p:spPr>
        <p:txBody>
          <a:bodyPr wrap="none" rtlCol="0">
            <a:spAutoFit/>
          </a:bodyPr>
          <a:lstStyle/>
          <a:p>
            <a:r>
              <a:rPr lang="en-US" altLang="zh-TW" dirty="0">
                <a:solidFill>
                  <a:srgbClr val="FF9F9F"/>
                </a:solidFill>
              </a:rPr>
              <a:t>Frame 0</a:t>
            </a:r>
            <a:endParaRPr lang="zh-TW" altLang="en-US" dirty="0">
              <a:solidFill>
                <a:srgbClr val="FF9F9F"/>
              </a:solidFill>
            </a:endParaRPr>
          </a:p>
        </p:txBody>
      </p:sp>
      <p:graphicFrame>
        <p:nvGraphicFramePr>
          <p:cNvPr id="43" name="表格 42">
            <a:extLst>
              <a:ext uri="{FF2B5EF4-FFF2-40B4-BE49-F238E27FC236}">
                <a16:creationId xmlns:a16="http://schemas.microsoft.com/office/drawing/2014/main" id="{219FD1C7-03BB-4DCB-AA1F-E99C5CA743D7}"/>
              </a:ext>
            </a:extLst>
          </p:cNvPr>
          <p:cNvGraphicFramePr>
            <a:graphicFrameLocks noGrp="1"/>
          </p:cNvGraphicFramePr>
          <p:nvPr>
            <p:extLst>
              <p:ext uri="{D42A27DB-BD31-4B8C-83A1-F6EECF244321}">
                <p14:modId xmlns:p14="http://schemas.microsoft.com/office/powerpoint/2010/main" val="695379897"/>
              </p:ext>
            </p:extLst>
          </p:nvPr>
        </p:nvGraphicFramePr>
        <p:xfrm>
          <a:off x="864619" y="2272523"/>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4107618665"/>
                  </a:ext>
                </a:extLst>
              </a:tr>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2794326024"/>
                  </a:ext>
                </a:extLst>
              </a:tr>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625301228"/>
                  </a:ext>
                </a:extLst>
              </a:tr>
            </a:tbl>
          </a:graphicData>
        </a:graphic>
      </p:graphicFrame>
      <p:sp>
        <p:nvSpPr>
          <p:cNvPr id="44" name="文字方塊 43">
            <a:extLst>
              <a:ext uri="{FF2B5EF4-FFF2-40B4-BE49-F238E27FC236}">
                <a16:creationId xmlns:a16="http://schemas.microsoft.com/office/drawing/2014/main" id="{D8B4925D-79C0-4B7A-8EB3-90EB7594A2E8}"/>
              </a:ext>
            </a:extLst>
          </p:cNvPr>
          <p:cNvSpPr txBox="1"/>
          <p:nvPr/>
        </p:nvSpPr>
        <p:spPr>
          <a:xfrm>
            <a:off x="1300142" y="4249387"/>
            <a:ext cx="1043876" cy="369332"/>
          </a:xfrm>
          <a:prstGeom prst="rect">
            <a:avLst/>
          </a:prstGeom>
          <a:noFill/>
        </p:spPr>
        <p:txBody>
          <a:bodyPr wrap="none" rtlCol="0">
            <a:spAutoFit/>
          </a:bodyPr>
          <a:lstStyle/>
          <a:p>
            <a:r>
              <a:rPr lang="en-US" altLang="zh-TW" dirty="0">
                <a:solidFill>
                  <a:srgbClr val="F79646"/>
                </a:solidFill>
              </a:rPr>
              <a:t>Frame 1</a:t>
            </a:r>
            <a:endParaRPr lang="zh-TW" altLang="en-US" dirty="0">
              <a:solidFill>
                <a:srgbClr val="F79646"/>
              </a:solidFill>
            </a:endParaRPr>
          </a:p>
        </p:txBody>
      </p:sp>
      <p:graphicFrame>
        <p:nvGraphicFramePr>
          <p:cNvPr id="45" name="!!Frame2_table">
            <a:extLst>
              <a:ext uri="{FF2B5EF4-FFF2-40B4-BE49-F238E27FC236}">
                <a16:creationId xmlns:a16="http://schemas.microsoft.com/office/drawing/2014/main" id="{51292A12-5F63-4833-A8AD-B2F3AF3FBAC5}"/>
              </a:ext>
            </a:extLst>
          </p:cNvPr>
          <p:cNvGraphicFramePr>
            <a:graphicFrameLocks noGrp="1"/>
          </p:cNvGraphicFramePr>
          <p:nvPr>
            <p:extLst>
              <p:ext uri="{D42A27DB-BD31-4B8C-83A1-F6EECF244321}">
                <p14:modId xmlns:p14="http://schemas.microsoft.com/office/powerpoint/2010/main" val="3647673077"/>
              </p:ext>
            </p:extLst>
          </p:nvPr>
        </p:nvGraphicFramePr>
        <p:xfrm>
          <a:off x="1288075" y="2126993"/>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bl>
          </a:graphicData>
        </a:graphic>
      </p:graphicFrame>
      <p:sp>
        <p:nvSpPr>
          <p:cNvPr id="46" name="!!Frame 2">
            <a:extLst>
              <a:ext uri="{FF2B5EF4-FFF2-40B4-BE49-F238E27FC236}">
                <a16:creationId xmlns:a16="http://schemas.microsoft.com/office/drawing/2014/main" id="{6EDB4DDD-E6CE-44D3-A160-3C465A56D75D}"/>
              </a:ext>
            </a:extLst>
          </p:cNvPr>
          <p:cNvSpPr txBox="1"/>
          <p:nvPr/>
        </p:nvSpPr>
        <p:spPr>
          <a:xfrm>
            <a:off x="1759598" y="4086069"/>
            <a:ext cx="1069524" cy="369332"/>
          </a:xfrm>
          <a:prstGeom prst="rect">
            <a:avLst/>
          </a:prstGeom>
          <a:noFill/>
        </p:spPr>
        <p:txBody>
          <a:bodyPr wrap="none" rtlCol="0">
            <a:spAutoFit/>
          </a:bodyPr>
          <a:lstStyle/>
          <a:p>
            <a:r>
              <a:rPr lang="en-US" altLang="zh-TW" b="1" dirty="0">
                <a:solidFill>
                  <a:srgbClr val="7030A0"/>
                </a:solidFill>
              </a:rPr>
              <a:t>Frame 2</a:t>
            </a:r>
            <a:endParaRPr lang="zh-TW" altLang="en-US" b="1" dirty="0">
              <a:solidFill>
                <a:srgbClr val="7030A0"/>
              </a:solidFill>
            </a:endParaRPr>
          </a:p>
        </p:txBody>
      </p:sp>
      <p:graphicFrame>
        <p:nvGraphicFramePr>
          <p:cNvPr id="47" name="表格 46">
            <a:extLst>
              <a:ext uri="{FF2B5EF4-FFF2-40B4-BE49-F238E27FC236}">
                <a16:creationId xmlns:a16="http://schemas.microsoft.com/office/drawing/2014/main" id="{C7ABD45D-26E3-43B5-91BE-71826B963345}"/>
              </a:ext>
            </a:extLst>
          </p:cNvPr>
          <p:cNvGraphicFramePr>
            <a:graphicFrameLocks noGrp="1"/>
          </p:cNvGraphicFramePr>
          <p:nvPr>
            <p:extLst>
              <p:ext uri="{D42A27DB-BD31-4B8C-83A1-F6EECF244321}">
                <p14:modId xmlns:p14="http://schemas.microsoft.com/office/powerpoint/2010/main" val="2121122601"/>
              </p:ext>
            </p:extLst>
          </p:nvPr>
        </p:nvGraphicFramePr>
        <p:xfrm>
          <a:off x="1668629" y="1942327"/>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3967146827"/>
                  </a:ext>
                </a:extLst>
              </a:tr>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102820665"/>
                  </a:ext>
                </a:extLst>
              </a:tr>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1625301228"/>
                  </a:ext>
                </a:extLst>
              </a:tr>
            </a:tbl>
          </a:graphicData>
        </a:graphic>
      </p:graphicFrame>
      <p:sp>
        <p:nvSpPr>
          <p:cNvPr id="48" name="文字方塊 47">
            <a:extLst>
              <a:ext uri="{FF2B5EF4-FFF2-40B4-BE49-F238E27FC236}">
                <a16:creationId xmlns:a16="http://schemas.microsoft.com/office/drawing/2014/main" id="{38B14B1E-E1BC-42B4-9D0F-2BCF42844198}"/>
              </a:ext>
            </a:extLst>
          </p:cNvPr>
          <p:cNvSpPr txBox="1"/>
          <p:nvPr/>
        </p:nvSpPr>
        <p:spPr>
          <a:xfrm>
            <a:off x="2450193" y="3881876"/>
            <a:ext cx="1043876" cy="369332"/>
          </a:xfrm>
          <a:prstGeom prst="rect">
            <a:avLst/>
          </a:prstGeom>
          <a:noFill/>
        </p:spPr>
        <p:txBody>
          <a:bodyPr wrap="none" rtlCol="0">
            <a:spAutoFit/>
          </a:bodyPr>
          <a:lstStyle/>
          <a:p>
            <a:r>
              <a:rPr lang="en-US" altLang="zh-TW" dirty="0">
                <a:solidFill>
                  <a:srgbClr val="0070C0"/>
                </a:solidFill>
              </a:rPr>
              <a:t>Frame 3</a:t>
            </a:r>
            <a:endParaRPr lang="zh-TW" altLang="en-US" dirty="0">
              <a:solidFill>
                <a:srgbClr val="0070C0"/>
              </a:solidFill>
            </a:endParaRPr>
          </a:p>
        </p:txBody>
      </p:sp>
      <p:sp>
        <p:nvSpPr>
          <p:cNvPr id="50" name="文字方塊 49">
            <a:extLst>
              <a:ext uri="{FF2B5EF4-FFF2-40B4-BE49-F238E27FC236}">
                <a16:creationId xmlns:a16="http://schemas.microsoft.com/office/drawing/2014/main" id="{C82C75DA-E41B-4DCD-9616-E11DAEEA3423}"/>
              </a:ext>
            </a:extLst>
          </p:cNvPr>
          <p:cNvSpPr txBox="1"/>
          <p:nvPr/>
        </p:nvSpPr>
        <p:spPr>
          <a:xfrm>
            <a:off x="2887015" y="3732100"/>
            <a:ext cx="1043876" cy="369332"/>
          </a:xfrm>
          <a:prstGeom prst="rect">
            <a:avLst/>
          </a:prstGeom>
          <a:noFill/>
        </p:spPr>
        <p:txBody>
          <a:bodyPr wrap="none" rtlCol="0">
            <a:spAutoFit/>
          </a:bodyPr>
          <a:lstStyle/>
          <a:p>
            <a:r>
              <a:rPr lang="en-US" altLang="zh-TW" dirty="0">
                <a:solidFill>
                  <a:srgbClr val="00B050"/>
                </a:solidFill>
              </a:rPr>
              <a:t>Frame 4</a:t>
            </a:r>
            <a:endParaRPr lang="zh-TW" altLang="en-US" dirty="0">
              <a:solidFill>
                <a:srgbClr val="00B050"/>
              </a:solidFill>
            </a:endParaRPr>
          </a:p>
        </p:txBody>
      </p:sp>
      <p:sp>
        <p:nvSpPr>
          <p:cNvPr id="52" name="矩形 51">
            <a:extLst>
              <a:ext uri="{FF2B5EF4-FFF2-40B4-BE49-F238E27FC236}">
                <a16:creationId xmlns:a16="http://schemas.microsoft.com/office/drawing/2014/main" id="{43C77CA3-2A3B-40E0-85D7-39EF08FE0B17}"/>
              </a:ext>
            </a:extLst>
          </p:cNvPr>
          <p:cNvSpPr/>
          <p:nvPr/>
        </p:nvSpPr>
        <p:spPr>
          <a:xfrm rot="20220289">
            <a:off x="-63663" y="1875123"/>
            <a:ext cx="1675459"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gradient_t</a:t>
            </a:r>
            <a:r>
              <a:rPr lang="zh-TW" altLang="en-US" b="1" dirty="0">
                <a:solidFill>
                  <a:srgbClr val="9BBB59"/>
                </a:solidFill>
                <a:latin typeface="芫荽 0.92" pitchFamily="2" charset="-120"/>
                <a:ea typeface="芫荽 0.92" pitchFamily="2" charset="-120"/>
                <a:cs typeface="芫荽 0.92" pitchFamily="2" charset="-120"/>
              </a:rPr>
              <a:t> </a:t>
            </a:r>
            <a:r>
              <a:rPr lang="en-US" altLang="zh-TW" b="1" dirty="0">
                <a:solidFill>
                  <a:srgbClr val="9BBB59"/>
                </a:solidFill>
                <a:latin typeface="芫荽 0.92" pitchFamily="2" charset="-120"/>
                <a:ea typeface="芫荽 0.92" pitchFamily="2" charset="-120"/>
                <a:cs typeface="芫荽 0.92" pitchFamily="2" charset="-120"/>
              </a:rPr>
              <a:t>(I</a:t>
            </a:r>
            <a:r>
              <a:rPr lang="en-US" altLang="zh-TW" b="1" baseline="-25000" dirty="0">
                <a:solidFill>
                  <a:srgbClr val="9BBB59"/>
                </a:solidFill>
                <a:latin typeface="芫荽 0.92" pitchFamily="2" charset="-120"/>
                <a:ea typeface="芫荽 0.92" pitchFamily="2" charset="-120"/>
                <a:cs typeface="芫荽 0.92" pitchFamily="2" charset="-120"/>
              </a:rPr>
              <a:t>t</a:t>
            </a:r>
            <a:r>
              <a:rPr lang="en-US" altLang="zh-TW" b="1" dirty="0">
                <a:solidFill>
                  <a:srgbClr val="9BBB59"/>
                </a:solidFill>
                <a:latin typeface="芫荽 0.92" pitchFamily="2" charset="-120"/>
                <a:ea typeface="芫荽 0.92" pitchFamily="2" charset="-120"/>
                <a:cs typeface="芫荽 0.92" pitchFamily="2" charset="-120"/>
              </a:rPr>
              <a:t>)</a:t>
            </a:r>
            <a:endParaRPr lang="zh-TW" altLang="en-US" b="1" dirty="0">
              <a:solidFill>
                <a:srgbClr val="9BBB59"/>
              </a:solidFill>
            </a:endParaRPr>
          </a:p>
        </p:txBody>
      </p:sp>
      <mc:AlternateContent xmlns:mc="http://schemas.openxmlformats.org/markup-compatibility/2006" xmlns:a14="http://schemas.microsoft.com/office/drawing/2010/main">
        <mc:Choice Requires="a14">
          <p:graphicFrame>
            <p:nvGraphicFramePr>
              <p:cNvPr id="54" name="表格 53">
                <a:extLst>
                  <a:ext uri="{FF2B5EF4-FFF2-40B4-BE49-F238E27FC236}">
                    <a16:creationId xmlns:a16="http://schemas.microsoft.com/office/drawing/2014/main" id="{4E6FDAB4-D35C-4345-8ADA-E28B1C51A331}"/>
                  </a:ext>
                </a:extLst>
              </p:cNvPr>
              <p:cNvGraphicFramePr>
                <a:graphicFrameLocks noGrp="1"/>
              </p:cNvGraphicFramePr>
              <p:nvPr>
                <p:extLst>
                  <p:ext uri="{D42A27DB-BD31-4B8C-83A1-F6EECF244321}">
                    <p14:modId xmlns:p14="http://schemas.microsoft.com/office/powerpoint/2010/main" val="2036464825"/>
                  </p:ext>
                </p:extLst>
              </p:nvPr>
            </p:nvGraphicFramePr>
            <p:xfrm>
              <a:off x="2129886" y="2986659"/>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54279123"/>
                        </a:ext>
                      </a:extLst>
                    </a:gridCol>
                  </a:tblGrid>
                  <a:tr h="288000">
                    <a:tc>
                      <a:txBody>
                        <a:bodyPr/>
                        <a:lstStyle/>
                        <a:p>
                          <a:pPr algn="ctr"/>
                          <a14:m>
                            <m:oMathPara xmlns:m="http://schemas.openxmlformats.org/officeDocument/2006/math">
                              <m:oMathParaPr>
                                <m:jc m:val="center"/>
                              </m:oMathParaPr>
                              <m:oMath xmlns:m="http://schemas.openxmlformats.org/officeDocument/2006/math">
                                <m:sSub>
                                  <m:sSubPr>
                                    <m:ctrlPr>
                                      <a:rPr lang="zh-TW" altLang="en-US" sz="1500" b="1" i="1" smtClean="0">
                                        <a:solidFill>
                                          <a:srgbClr val="9BBB59"/>
                                        </a:solidFill>
                                        <a:latin typeface="Cambria Math" panose="02040503050406030204" pitchFamily="18" charset="0"/>
                                      </a:rPr>
                                    </m:ctrlPr>
                                  </m:sSubPr>
                                  <m:e>
                                    <m:r>
                                      <a:rPr lang="en-US" altLang="zh-TW" sz="1500" b="1" i="0" smtClean="0">
                                        <a:solidFill>
                                          <a:srgbClr val="9BBB59"/>
                                        </a:solidFill>
                                        <a:latin typeface="Cambria Math" panose="02040503050406030204" pitchFamily="18" charset="0"/>
                                      </a:rPr>
                                      <m:t>  </m:t>
                                    </m:r>
                                    <m:r>
                                      <a:rPr lang="zh-TW" altLang="en-US" sz="1500" b="1" i="0" smtClean="0">
                                        <a:solidFill>
                                          <a:srgbClr val="9BBB59"/>
                                        </a:solidFill>
                                        <a:latin typeface="Cambria Math" panose="02040503050406030204" pitchFamily="18" charset="0"/>
                                      </a:rPr>
                                      <m:t>𝐈</m:t>
                                    </m:r>
                                  </m:e>
                                  <m:sub>
                                    <m:r>
                                      <a:rPr lang="en-US" altLang="zh-TW" sz="1500" b="1" i="0" smtClean="0">
                                        <a:solidFill>
                                          <a:srgbClr val="9BBB59"/>
                                        </a:solidFill>
                                        <a:latin typeface="Cambria Math" panose="02040503050406030204" pitchFamily="18" charset="0"/>
                                      </a:rPr>
                                      <m:t>𝐭</m:t>
                                    </m:r>
                                  </m:sub>
                                </m:sSub>
                              </m:oMath>
                            </m:oMathPara>
                          </a14:m>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Choice>
        <mc:Fallback xmlns="">
          <p:graphicFrame>
            <p:nvGraphicFramePr>
              <p:cNvPr id="54" name="表格 53">
                <a:extLst>
                  <a:ext uri="{FF2B5EF4-FFF2-40B4-BE49-F238E27FC236}">
                    <a16:creationId xmlns:a16="http://schemas.microsoft.com/office/drawing/2014/main" id="{4E6FDAB4-D35C-4345-8ADA-E28B1C51A331}"/>
                  </a:ext>
                </a:extLst>
              </p:cNvPr>
              <p:cNvGraphicFramePr>
                <a:graphicFrameLocks noGrp="1"/>
              </p:cNvGraphicFramePr>
              <p:nvPr>
                <p:extLst>
                  <p:ext uri="{D42A27DB-BD31-4B8C-83A1-F6EECF244321}">
                    <p14:modId xmlns:p14="http://schemas.microsoft.com/office/powerpoint/2010/main" val="2036464825"/>
                  </p:ext>
                </p:extLst>
              </p:nvPr>
            </p:nvGraphicFramePr>
            <p:xfrm>
              <a:off x="2129886" y="2986659"/>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54279123"/>
                        </a:ext>
                      </a:extLst>
                    </a:gridCol>
                  </a:tblGrid>
                  <a:tr h="288000">
                    <a:tc>
                      <a:txBody>
                        <a:bodyPr/>
                        <a:lstStyle/>
                        <a:p>
                          <a:endParaRPr lang="zh-TW"/>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blipFill>
                          <a:blip r:embed="rId5"/>
                          <a:stretch>
                            <a:fillRect l="-4167" t="-4082" r="-10417" b="-8163"/>
                          </a:stretch>
                        </a:blipFill>
                      </a:tcPr>
                    </a:tc>
                    <a:extLst>
                      <a:ext uri="{0D108BD9-81ED-4DB2-BD59-A6C34878D82A}">
                        <a16:rowId xmlns:a16="http://schemas.microsoft.com/office/drawing/2014/main" val="3615740475"/>
                      </a:ext>
                    </a:extLst>
                  </a:tr>
                </a:tbl>
              </a:graphicData>
            </a:graphic>
          </p:graphicFrame>
        </mc:Fallback>
      </mc:AlternateContent>
      <p:graphicFrame>
        <p:nvGraphicFramePr>
          <p:cNvPr id="55" name="表格 54">
            <a:extLst>
              <a:ext uri="{FF2B5EF4-FFF2-40B4-BE49-F238E27FC236}">
                <a16:creationId xmlns:a16="http://schemas.microsoft.com/office/drawing/2014/main" id="{0B27BF0F-BED5-4B4E-AF0D-F6336CA6DA0B}"/>
              </a:ext>
            </a:extLst>
          </p:cNvPr>
          <p:cNvGraphicFramePr>
            <a:graphicFrameLocks noGrp="1"/>
          </p:cNvGraphicFramePr>
          <p:nvPr>
            <p:extLst>
              <p:ext uri="{D42A27DB-BD31-4B8C-83A1-F6EECF244321}">
                <p14:modId xmlns:p14="http://schemas.microsoft.com/office/powerpoint/2010/main" val="3470306489"/>
              </p:ext>
            </p:extLst>
          </p:nvPr>
        </p:nvGraphicFramePr>
        <p:xfrm>
          <a:off x="2518025" y="2799855"/>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cxnSp>
        <p:nvCxnSpPr>
          <p:cNvPr id="57" name="直線接點 56">
            <a:extLst>
              <a:ext uri="{FF2B5EF4-FFF2-40B4-BE49-F238E27FC236}">
                <a16:creationId xmlns:a16="http://schemas.microsoft.com/office/drawing/2014/main" id="{6CAD0A18-2B8B-47E1-82EE-5CFA30EC6CB7}"/>
              </a:ext>
            </a:extLst>
          </p:cNvPr>
          <p:cNvCxnSpPr>
            <a:cxnSpLocks/>
          </p:cNvCxnSpPr>
          <p:nvPr/>
        </p:nvCxnSpPr>
        <p:spPr>
          <a:xfrm flipV="1">
            <a:off x="1365334" y="2928399"/>
            <a:ext cx="1562553" cy="66289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6FF98844-97DE-4D0E-80AF-8E563C993454}"/>
              </a:ext>
            </a:extLst>
          </p:cNvPr>
          <p:cNvCxnSpPr>
            <a:cxnSpLocks/>
          </p:cNvCxnSpPr>
          <p:nvPr/>
        </p:nvCxnSpPr>
        <p:spPr>
          <a:xfrm flipV="1">
            <a:off x="1361666" y="2642300"/>
            <a:ext cx="1562553" cy="66289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3487FCA9-560E-4F5D-ADD5-F89079A0A993}"/>
              </a:ext>
            </a:extLst>
          </p:cNvPr>
          <p:cNvCxnSpPr>
            <a:cxnSpLocks/>
          </p:cNvCxnSpPr>
          <p:nvPr/>
        </p:nvCxnSpPr>
        <p:spPr>
          <a:xfrm flipV="1">
            <a:off x="1653334" y="2928398"/>
            <a:ext cx="1562553" cy="66289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49" name="表格 48">
            <a:extLst>
              <a:ext uri="{FF2B5EF4-FFF2-40B4-BE49-F238E27FC236}">
                <a16:creationId xmlns:a16="http://schemas.microsoft.com/office/drawing/2014/main" id="{15158B28-621F-4115-AE72-A55E4BB742AA}"/>
              </a:ext>
            </a:extLst>
          </p:cNvPr>
          <p:cNvGraphicFramePr>
            <a:graphicFrameLocks noGrp="1"/>
          </p:cNvGraphicFramePr>
          <p:nvPr>
            <p:extLst>
              <p:ext uri="{D42A27DB-BD31-4B8C-83A1-F6EECF244321}">
                <p14:modId xmlns:p14="http://schemas.microsoft.com/office/powerpoint/2010/main" val="3747872047"/>
              </p:ext>
            </p:extLst>
          </p:nvPr>
        </p:nvGraphicFramePr>
        <p:xfrm>
          <a:off x="2083205" y="1790381"/>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1625301228"/>
                  </a:ext>
                </a:extLst>
              </a:tr>
            </a:tbl>
          </a:graphicData>
        </a:graphic>
      </p:graphicFrame>
      <p:graphicFrame>
        <p:nvGraphicFramePr>
          <p:cNvPr id="56" name="表格 55">
            <a:extLst>
              <a:ext uri="{FF2B5EF4-FFF2-40B4-BE49-F238E27FC236}">
                <a16:creationId xmlns:a16="http://schemas.microsoft.com/office/drawing/2014/main" id="{1B8C343E-1095-4F63-9366-4AF238F1B559}"/>
              </a:ext>
            </a:extLst>
          </p:cNvPr>
          <p:cNvGraphicFramePr>
            <a:graphicFrameLocks noGrp="1"/>
          </p:cNvGraphicFramePr>
          <p:nvPr>
            <p:extLst>
              <p:ext uri="{D42A27DB-BD31-4B8C-83A1-F6EECF244321}">
                <p14:modId xmlns:p14="http://schemas.microsoft.com/office/powerpoint/2010/main" val="1148128735"/>
              </p:ext>
            </p:extLst>
          </p:nvPr>
        </p:nvGraphicFramePr>
        <p:xfrm>
          <a:off x="2932211" y="2640399"/>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cxnSp>
        <p:nvCxnSpPr>
          <p:cNvPr id="60" name="直線單箭頭接點 59">
            <a:extLst>
              <a:ext uri="{FF2B5EF4-FFF2-40B4-BE49-F238E27FC236}">
                <a16:creationId xmlns:a16="http://schemas.microsoft.com/office/drawing/2014/main" id="{D45B2574-8823-4D33-8133-A179A65C96D5}"/>
              </a:ext>
            </a:extLst>
          </p:cNvPr>
          <p:cNvCxnSpPr>
            <a:cxnSpLocks/>
          </p:cNvCxnSpPr>
          <p:nvPr/>
        </p:nvCxnSpPr>
        <p:spPr>
          <a:xfrm>
            <a:off x="2268538" y="2605114"/>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524CCDD0-1078-421A-9504-337F4379543E}"/>
              </a:ext>
            </a:extLst>
          </p:cNvPr>
          <p:cNvSpPr txBox="1"/>
          <p:nvPr/>
        </p:nvSpPr>
        <p:spPr>
          <a:xfrm>
            <a:off x="1486292" y="1988535"/>
            <a:ext cx="1787367" cy="646331"/>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We can get I</a:t>
            </a:r>
            <a:r>
              <a:rPr lang="en-US" altLang="zh-TW" baseline="-25000" dirty="0">
                <a:solidFill>
                  <a:srgbClr val="FF0000"/>
                </a:solidFill>
                <a:effectLst>
                  <a:glow rad="127000">
                    <a:schemeClr val="bg1"/>
                  </a:glow>
                </a:effectLst>
              </a:rPr>
              <a:t>t</a:t>
            </a:r>
            <a:r>
              <a:rPr lang="en-US" altLang="zh-TW" dirty="0">
                <a:solidFill>
                  <a:srgbClr val="FF0000"/>
                </a:solidFill>
                <a:effectLst>
                  <a:glow rad="127000">
                    <a:schemeClr val="bg1"/>
                  </a:glow>
                </a:effectLst>
              </a:rPr>
              <a:t> right now</a:t>
            </a:r>
            <a:endParaRPr lang="zh-TW" altLang="en-US" dirty="0">
              <a:solidFill>
                <a:srgbClr val="FF0000"/>
              </a:solidFill>
              <a:effectLst>
                <a:glow rad="127000">
                  <a:schemeClr val="bg1"/>
                </a:glow>
              </a:effectLst>
            </a:endParaRPr>
          </a:p>
        </p:txBody>
      </p:sp>
      <p:cxnSp>
        <p:nvCxnSpPr>
          <p:cNvPr id="64" name="直線單箭頭接點 63">
            <a:extLst>
              <a:ext uri="{FF2B5EF4-FFF2-40B4-BE49-F238E27FC236}">
                <a16:creationId xmlns:a16="http://schemas.microsoft.com/office/drawing/2014/main" id="{E9959400-3BD0-4533-9099-F99858B46E7E}"/>
              </a:ext>
            </a:extLst>
          </p:cNvPr>
          <p:cNvCxnSpPr>
            <a:cxnSpLocks/>
          </p:cNvCxnSpPr>
          <p:nvPr/>
        </p:nvCxnSpPr>
        <p:spPr>
          <a:xfrm>
            <a:off x="4868166" y="4806599"/>
            <a:ext cx="0" cy="339123"/>
          </a:xfrm>
          <a:prstGeom prst="straightConnector1">
            <a:avLst/>
          </a:prstGeom>
          <a:ln w="28575">
            <a:solidFill>
              <a:srgbClr val="0070C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7E0BC201-6DD2-45AE-8522-8AF5D2E314DE}"/>
              </a:ext>
            </a:extLst>
          </p:cNvPr>
          <p:cNvCxnSpPr>
            <a:cxnSpLocks/>
          </p:cNvCxnSpPr>
          <p:nvPr/>
        </p:nvCxnSpPr>
        <p:spPr>
          <a:xfrm>
            <a:off x="5428010" y="4822711"/>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1102D1E2-37A0-4A48-9DC7-53F7C48C5B70}"/>
              </a:ext>
            </a:extLst>
          </p:cNvPr>
          <p:cNvSpPr txBox="1"/>
          <p:nvPr/>
        </p:nvSpPr>
        <p:spPr>
          <a:xfrm>
            <a:off x="4252933" y="4212939"/>
            <a:ext cx="1787367" cy="646331"/>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We can get I</a:t>
            </a:r>
            <a:r>
              <a:rPr lang="en-US" altLang="zh-TW" baseline="-25000" dirty="0">
                <a:solidFill>
                  <a:srgbClr val="FF0000"/>
                </a:solidFill>
                <a:effectLst>
                  <a:glow rad="127000">
                    <a:schemeClr val="bg1"/>
                  </a:glow>
                </a:effectLst>
              </a:rPr>
              <a:t>x</a:t>
            </a:r>
            <a:r>
              <a:rPr lang="en-US" altLang="zh-TW" dirty="0">
                <a:solidFill>
                  <a:srgbClr val="FF0000"/>
                </a:solidFill>
                <a:effectLst>
                  <a:glow rad="127000">
                    <a:schemeClr val="bg1"/>
                  </a:glow>
                </a:effectLst>
              </a:rPr>
              <a:t> after 2-pixel</a:t>
            </a:r>
            <a:endParaRPr lang="zh-TW" altLang="en-US" dirty="0">
              <a:solidFill>
                <a:srgbClr val="FF0000"/>
              </a:solidFill>
              <a:effectLst>
                <a:glow rad="127000">
                  <a:schemeClr val="bg1"/>
                </a:glow>
              </a:effectLst>
            </a:endParaRPr>
          </a:p>
        </p:txBody>
      </p:sp>
      <p:cxnSp>
        <p:nvCxnSpPr>
          <p:cNvPr id="67" name="直線單箭頭接點 66">
            <a:extLst>
              <a:ext uri="{FF2B5EF4-FFF2-40B4-BE49-F238E27FC236}">
                <a16:creationId xmlns:a16="http://schemas.microsoft.com/office/drawing/2014/main" id="{0D1E7AC8-AF4C-45F0-B89D-6BDB9FD94983}"/>
              </a:ext>
            </a:extLst>
          </p:cNvPr>
          <p:cNvCxnSpPr>
            <a:cxnSpLocks/>
          </p:cNvCxnSpPr>
          <p:nvPr/>
        </p:nvCxnSpPr>
        <p:spPr>
          <a:xfrm>
            <a:off x="7290782" y="5565488"/>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C9CE3A68-FCFE-47CB-A5C4-3C297F48FCC9}"/>
              </a:ext>
            </a:extLst>
          </p:cNvPr>
          <p:cNvCxnSpPr>
            <a:cxnSpLocks/>
          </p:cNvCxnSpPr>
          <p:nvPr/>
        </p:nvCxnSpPr>
        <p:spPr>
          <a:xfrm>
            <a:off x="7290782" y="4976160"/>
            <a:ext cx="0" cy="339123"/>
          </a:xfrm>
          <a:prstGeom prst="straightConnector1">
            <a:avLst/>
          </a:prstGeom>
          <a:ln w="28575">
            <a:solidFill>
              <a:srgbClr val="0070C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F7235B78-5FA2-43F2-BA30-D1D3FC46ED8D}"/>
              </a:ext>
            </a:extLst>
          </p:cNvPr>
          <p:cNvSpPr txBox="1"/>
          <p:nvPr/>
        </p:nvSpPr>
        <p:spPr>
          <a:xfrm>
            <a:off x="6348111" y="4297804"/>
            <a:ext cx="1787367" cy="646331"/>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We can get </a:t>
            </a:r>
            <a:r>
              <a:rPr lang="en-US" altLang="zh-TW" dirty="0" err="1">
                <a:solidFill>
                  <a:srgbClr val="FF0000"/>
                </a:solidFill>
                <a:effectLst>
                  <a:glow rad="127000">
                    <a:schemeClr val="bg1"/>
                  </a:glow>
                </a:effectLst>
              </a:rPr>
              <a:t>I</a:t>
            </a:r>
            <a:r>
              <a:rPr lang="en-US" altLang="zh-TW" baseline="-25000" dirty="0" err="1">
                <a:solidFill>
                  <a:srgbClr val="FF0000"/>
                </a:solidFill>
                <a:effectLst>
                  <a:glow rad="127000">
                    <a:schemeClr val="bg1"/>
                  </a:glow>
                </a:effectLst>
              </a:rPr>
              <a:t>y</a:t>
            </a:r>
            <a:r>
              <a:rPr lang="en-US" altLang="zh-TW" dirty="0">
                <a:solidFill>
                  <a:srgbClr val="FF0000"/>
                </a:solidFill>
                <a:effectLst>
                  <a:glow rad="127000">
                    <a:schemeClr val="bg1"/>
                  </a:glow>
                </a:effectLst>
              </a:rPr>
              <a:t> after 2-row</a:t>
            </a:r>
            <a:endParaRPr lang="zh-TW" altLang="en-US" dirty="0">
              <a:solidFill>
                <a:srgbClr val="FF0000"/>
              </a:solidFill>
              <a:effectLst>
                <a:glow rad="127000">
                  <a:schemeClr val="bg1"/>
                </a:glow>
              </a:effectLst>
            </a:endParaRPr>
          </a:p>
        </p:txBody>
      </p:sp>
      <p:sp>
        <p:nvSpPr>
          <p:cNvPr id="72" name="文字方塊 71">
            <a:extLst>
              <a:ext uri="{FF2B5EF4-FFF2-40B4-BE49-F238E27FC236}">
                <a16:creationId xmlns:a16="http://schemas.microsoft.com/office/drawing/2014/main" id="{485777B1-65C2-40D9-A398-2B385FF5270E}"/>
              </a:ext>
            </a:extLst>
          </p:cNvPr>
          <p:cNvSpPr txBox="1"/>
          <p:nvPr/>
        </p:nvSpPr>
        <p:spPr>
          <a:xfrm>
            <a:off x="4096319" y="2521118"/>
            <a:ext cx="4369557"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If first compute I</a:t>
            </a:r>
            <a:r>
              <a:rPr lang="en-US" altLang="zh-TW" sz="2000" b="1" baseline="-25000" dirty="0">
                <a:solidFill>
                  <a:srgbClr val="CC99FF"/>
                </a:solidFill>
                <a:latin typeface="芫荽 0.92" pitchFamily="2" charset="-120"/>
                <a:ea typeface="芫荽 0.92" pitchFamily="2" charset="-120"/>
                <a:cs typeface="芫荽 0.92" pitchFamily="2" charset="-120"/>
                <a:sym typeface="Wingdings" panose="05000000000000000000" pitchFamily="2" charset="2"/>
              </a:rPr>
              <a:t>t</a:t>
            </a: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 </a:t>
            </a:r>
            <a:b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b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 we need 2*row FIFO depth</a:t>
            </a:r>
            <a:b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b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 Catapult can only support </a:t>
            </a:r>
            <a:b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b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     up to 128 FIFO depth</a:t>
            </a:r>
          </a:p>
          <a:p>
            <a:pPr marL="342900" indent="-342900">
              <a:buFont typeface="Wingdings" panose="05000000000000000000" pitchFamily="2" charset="2"/>
              <a:buChar char="Ø"/>
            </a:pPr>
            <a:endParaRPr lang="zh-TW" altLang="en-US" sz="2000" b="1" dirty="0">
              <a:solidFill>
                <a:srgbClr val="CC99FF"/>
              </a:solidFill>
              <a:latin typeface="芫荽 0.92" pitchFamily="2" charset="-120"/>
              <a:ea typeface="芫荽 0.92" pitchFamily="2" charset="-120"/>
              <a:cs typeface="芫荽 0.92" pitchFamily="2" charset="-120"/>
            </a:endParaRPr>
          </a:p>
        </p:txBody>
      </p:sp>
      <p:sp>
        <p:nvSpPr>
          <p:cNvPr id="73" name="文字方塊 72">
            <a:extLst>
              <a:ext uri="{FF2B5EF4-FFF2-40B4-BE49-F238E27FC236}">
                <a16:creationId xmlns:a16="http://schemas.microsoft.com/office/drawing/2014/main" id="{E15AC977-DD7C-471F-803D-FE77CE33C469}"/>
              </a:ext>
            </a:extLst>
          </p:cNvPr>
          <p:cNvSpPr txBox="1"/>
          <p:nvPr/>
        </p:nvSpPr>
        <p:spPr>
          <a:xfrm>
            <a:off x="42965" y="5012802"/>
            <a:ext cx="3892372" cy="1631216"/>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If first compute I</a:t>
            </a:r>
            <a:r>
              <a:rPr lang="en-US" altLang="zh-TW" sz="2000" b="1" baseline="-25000" dirty="0">
                <a:solidFill>
                  <a:srgbClr val="CC99FF"/>
                </a:solidFill>
                <a:latin typeface="芫荽 0.92" pitchFamily="2" charset="-120"/>
                <a:ea typeface="芫荽 0.92" pitchFamily="2" charset="-120"/>
                <a:cs typeface="芫荽 0.92" pitchFamily="2" charset="-120"/>
                <a:sym typeface="Wingdings" panose="05000000000000000000" pitchFamily="2" charset="2"/>
              </a:rPr>
              <a:t>x</a:t>
            </a: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 </a:t>
            </a:r>
            <a:b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b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 we need (2*row-2) FIFO depth</a:t>
            </a:r>
            <a:b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b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 Catapult only support </a:t>
            </a:r>
            <a:b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br>
            <a:r>
              <a:rPr lang="en-US" altLang="zh-TW" sz="2000" b="1" dirty="0">
                <a:solidFill>
                  <a:srgbClr val="CC99FF"/>
                </a:solidFill>
                <a:latin typeface="芫荽 0.92" pitchFamily="2" charset="-120"/>
                <a:ea typeface="芫荽 0.92" pitchFamily="2" charset="-120"/>
                <a:cs typeface="芫荽 0.92" pitchFamily="2" charset="-120"/>
                <a:sym typeface="Wingdings" panose="05000000000000000000" pitchFamily="2" charset="2"/>
              </a:rPr>
              <a:t>     up to 128 FIFO depth</a:t>
            </a:r>
          </a:p>
        </p:txBody>
      </p:sp>
    </p:spTree>
    <p:extLst>
      <p:ext uri="{BB962C8B-B14F-4D97-AF65-F5344CB8AC3E}">
        <p14:creationId xmlns:p14="http://schemas.microsoft.com/office/powerpoint/2010/main" val="77275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10"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par>
                                <p:cTn id="74" presetID="10"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ntr" presetSubtype="0"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500"/>
                                        <p:tgtEl>
                                          <p:spTgt spid="5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childTnLst>
                                </p:cTn>
                              </p:par>
                              <p:par>
                                <p:cTn id="92" presetID="10" presetClass="entr" presetSubtype="0" fill="hold"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500"/>
                                        <p:tgtEl>
                                          <p:spTgt spid="54"/>
                                        </p:tgtEl>
                                      </p:cBhvr>
                                    </p:animEffect>
                                  </p:childTnLst>
                                </p:cTn>
                              </p:par>
                              <p:par>
                                <p:cTn id="95" presetID="10" presetClass="entr" presetSubtype="0" fill="hold"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500"/>
                                        <p:tgtEl>
                                          <p:spTgt spid="55"/>
                                        </p:tgtEl>
                                      </p:cBhvr>
                                    </p:animEffect>
                                  </p:childTnLst>
                                </p:cTn>
                              </p:par>
                              <p:par>
                                <p:cTn id="98" presetID="10" presetClass="entr" presetSubtype="0" fill="hold" nodeType="with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fade">
                                      <p:cBhvr>
                                        <p:cTn id="100" dur="500"/>
                                        <p:tgtEl>
                                          <p:spTgt spid="57"/>
                                        </p:tgtEl>
                                      </p:cBhvr>
                                    </p:animEffect>
                                  </p:childTnLst>
                                </p:cTn>
                              </p:par>
                              <p:par>
                                <p:cTn id="101" presetID="10" presetClass="entr" presetSubtype="0" fill="hold" nodeType="with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500"/>
                                        <p:tgtEl>
                                          <p:spTgt spid="58"/>
                                        </p:tgtEl>
                                      </p:cBhvr>
                                    </p:animEffect>
                                  </p:childTnLst>
                                </p:cTn>
                              </p:par>
                              <p:par>
                                <p:cTn id="104" presetID="10" presetClass="entr" presetSubtype="0" fill="hold" nodeType="with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fade">
                                      <p:cBhvr>
                                        <p:cTn id="106" dur="500"/>
                                        <p:tgtEl>
                                          <p:spTgt spid="59"/>
                                        </p:tgtEl>
                                      </p:cBhvr>
                                    </p:animEffect>
                                  </p:childTnLst>
                                </p:cTn>
                              </p:par>
                              <p:par>
                                <p:cTn id="107" presetID="10" presetClass="entr" presetSubtype="0" fill="hold" nodeType="with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fade">
                                      <p:cBhvr>
                                        <p:cTn id="109" dur="500"/>
                                        <p:tgtEl>
                                          <p:spTgt spid="49"/>
                                        </p:tgtEl>
                                      </p:cBhvr>
                                    </p:animEffect>
                                  </p:childTnLst>
                                </p:cTn>
                              </p:par>
                              <p:par>
                                <p:cTn id="110" presetID="10"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nodeType="with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fade">
                                      <p:cBhvr>
                                        <p:cTn id="115" dur="500"/>
                                        <p:tgtEl>
                                          <p:spTgt spid="6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fade">
                                      <p:cBhvr>
                                        <p:cTn id="118" dur="500"/>
                                        <p:tgtEl>
                                          <p:spTgt spid="63"/>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72"/>
                                        </p:tgtEl>
                                        <p:attrNameLst>
                                          <p:attrName>style.visibility</p:attrName>
                                        </p:attrNameLst>
                                      </p:cBhvr>
                                      <p:to>
                                        <p:strVal val="visible"/>
                                      </p:to>
                                    </p:set>
                                    <p:animEffect transition="in" filter="fade">
                                      <p:cBhvr>
                                        <p:cTn id="12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9" grpId="0"/>
      <p:bldP spid="40" grpId="0"/>
      <p:bldP spid="42" grpId="0"/>
      <p:bldP spid="44" grpId="0"/>
      <p:bldP spid="46" grpId="0"/>
      <p:bldP spid="48" grpId="0"/>
      <p:bldP spid="50" grpId="0"/>
      <p:bldP spid="52" grpId="0"/>
      <p:bldP spid="63" grpId="0"/>
      <p:bldP spid="66" grpId="0"/>
      <p:bldP spid="71" grpId="0"/>
      <p:bldP spid="72" grpId="0"/>
      <p:bldP spid="73"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5FE4C33-FEFD-4038-BB3D-643794D726FD}"/>
              </a:ext>
            </a:extLst>
          </p:cNvPr>
          <p:cNvSpPr/>
          <p:nvPr/>
        </p:nvSpPr>
        <p:spPr>
          <a:xfrm>
            <a:off x="2809874" y="3134410"/>
            <a:ext cx="6715125" cy="369332"/>
          </a:xfrm>
          <a:prstGeom prst="rect">
            <a:avLst/>
          </a:prstGeom>
        </p:spPr>
        <p:txBody>
          <a:bodyPr wrap="square">
            <a:spAutoFit/>
          </a:bodyPr>
          <a:lstStyle/>
          <a:p>
            <a:r>
              <a:rPr lang="en-US" altLang="zh-TW" dirty="0">
                <a:hlinkClick r:id="rId2"/>
              </a:rPr>
              <a:t>https://github.com/cornell-zhang/rosetta/tree/master/optical-flow</a:t>
            </a:r>
            <a:endParaRPr lang="zh-TW" altLang="en-US" dirty="0"/>
          </a:p>
        </p:txBody>
      </p:sp>
      <p:sp>
        <p:nvSpPr>
          <p:cNvPr id="5" name="Google Shape;2774;p130">
            <a:extLst>
              <a:ext uri="{FF2B5EF4-FFF2-40B4-BE49-F238E27FC236}">
                <a16:creationId xmlns:a16="http://schemas.microsoft.com/office/drawing/2014/main" id="{AAA7A1CD-CE05-462A-868C-0C845172966D}"/>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rPr>
              <a:t>Final project </a:t>
            </a:r>
            <a:r>
              <a:rPr lang="en-US" altLang="zh-TW" sz="4000" kern="0" dirty="0">
                <a:solidFill>
                  <a:srgbClr val="40474B"/>
                </a:solidFill>
                <a:effectLst>
                  <a:glow rad="127000">
                    <a:srgbClr val="FFFFFF"/>
                  </a:glow>
                </a:effectLst>
              </a:rPr>
              <a:t>–– optical flow accelerator</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Tree>
    <p:extLst>
      <p:ext uri="{BB962C8B-B14F-4D97-AF65-F5344CB8AC3E}">
        <p14:creationId xmlns:p14="http://schemas.microsoft.com/office/powerpoint/2010/main" val="3656986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588452" y="734525"/>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data flow:</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50" name="矩形 49">
            <a:extLst>
              <a:ext uri="{FF2B5EF4-FFF2-40B4-BE49-F238E27FC236}">
                <a16:creationId xmlns:a16="http://schemas.microsoft.com/office/drawing/2014/main" id="{9E487A45-6750-40F5-88D0-8F47960C8CAD}"/>
              </a:ext>
            </a:extLst>
          </p:cNvPr>
          <p:cNvSpPr/>
          <p:nvPr/>
        </p:nvSpPr>
        <p:spPr>
          <a:xfrm>
            <a:off x="9795210" y="2530571"/>
            <a:ext cx="205690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gradient_t_calc</a:t>
            </a:r>
            <a:endParaRPr lang="zh-TW" altLang="en-US" b="1" dirty="0">
              <a:solidFill>
                <a:schemeClr val="tx2">
                  <a:lumMod val="7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9177101" y="2774249"/>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764316" y="2787614"/>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0769393" y="2849895"/>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Iyarrow">
            <a:extLst>
              <a:ext uri="{FF2B5EF4-FFF2-40B4-BE49-F238E27FC236}">
                <a16:creationId xmlns:a16="http://schemas.microsoft.com/office/drawing/2014/main" id="{4EF20837-6FEE-463A-A2AD-D1A0CC042647}"/>
              </a:ext>
            </a:extLst>
          </p:cNvPr>
          <p:cNvCxnSpPr>
            <a:cxnSpLocks/>
          </p:cNvCxnSpPr>
          <p:nvPr/>
        </p:nvCxnSpPr>
        <p:spPr>
          <a:xfrm>
            <a:off x="9205287"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C642E8D8-E5E1-42FF-9402-D674A2D4EF6C}"/>
              </a:ext>
            </a:extLst>
          </p:cNvPr>
          <p:cNvSpPr txBox="1"/>
          <p:nvPr/>
        </p:nvSpPr>
        <p:spPr>
          <a:xfrm>
            <a:off x="7450594" y="2605114"/>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47" name="!!Ixarrow">
            <a:extLst>
              <a:ext uri="{FF2B5EF4-FFF2-40B4-BE49-F238E27FC236}">
                <a16:creationId xmlns:a16="http://schemas.microsoft.com/office/drawing/2014/main" id="{8AF12458-FB37-4B47-8D72-4839EAFE87F3}"/>
              </a:ext>
            </a:extLst>
          </p:cNvPr>
          <p:cNvCxnSpPr>
            <a:cxnSpLocks/>
          </p:cNvCxnSpPr>
          <p:nvPr/>
        </p:nvCxnSpPr>
        <p:spPr>
          <a:xfrm>
            <a:off x="8684780" y="2435161"/>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Iy">
            <a:extLst>
              <a:ext uri="{FF2B5EF4-FFF2-40B4-BE49-F238E27FC236}">
                <a16:creationId xmlns:a16="http://schemas.microsoft.com/office/drawing/2014/main" id="{7CB8B9CB-905F-414B-A7B4-B4FB17E87C28}"/>
              </a:ext>
            </a:extLst>
          </p:cNvPr>
          <p:cNvSpPr/>
          <p:nvPr/>
        </p:nvSpPr>
        <p:spPr>
          <a:xfrm>
            <a:off x="9078661" y="2091718"/>
            <a:ext cx="1026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gradient_y_calc</a:t>
            </a:r>
            <a:endParaRPr lang="zh-TW" altLang="en-US" sz="1200" b="1" dirty="0">
              <a:solidFill>
                <a:schemeClr val="tx2">
                  <a:lumMod val="75000"/>
                </a:schemeClr>
              </a:solidFill>
            </a:endParaRPr>
          </a:p>
        </p:txBody>
      </p:sp>
      <p:sp>
        <p:nvSpPr>
          <p:cNvPr id="48" name="!!Ix">
            <a:extLst>
              <a:ext uri="{FF2B5EF4-FFF2-40B4-BE49-F238E27FC236}">
                <a16:creationId xmlns:a16="http://schemas.microsoft.com/office/drawing/2014/main" id="{ECAF349E-20E9-4A55-AF7D-8A6BBDC1172D}"/>
              </a:ext>
            </a:extLst>
          </p:cNvPr>
          <p:cNvSpPr/>
          <p:nvPr/>
        </p:nvSpPr>
        <p:spPr>
          <a:xfrm>
            <a:off x="7911615" y="2091365"/>
            <a:ext cx="1026656"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82" name="箭號: 向下 81">
            <a:extLst>
              <a:ext uri="{FF2B5EF4-FFF2-40B4-BE49-F238E27FC236}">
                <a16:creationId xmlns:a16="http://schemas.microsoft.com/office/drawing/2014/main" id="{1F1BBFCA-0A29-4DBC-9E3A-496596BF22A8}"/>
              </a:ext>
            </a:extLst>
          </p:cNvPr>
          <p:cNvSpPr/>
          <p:nvPr/>
        </p:nvSpPr>
        <p:spPr>
          <a:xfrm>
            <a:off x="8532668" y="936682"/>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5" name="矩形 4">
            <a:extLst>
              <a:ext uri="{FF2B5EF4-FFF2-40B4-BE49-F238E27FC236}">
                <a16:creationId xmlns:a16="http://schemas.microsoft.com/office/drawing/2014/main" id="{ADC1DAC6-B9C5-4005-9DF1-EF72792D7FDD}"/>
              </a:ext>
            </a:extLst>
          </p:cNvPr>
          <p:cNvSpPr/>
          <p:nvPr/>
        </p:nvSpPr>
        <p:spPr>
          <a:xfrm>
            <a:off x="448764" y="1363129"/>
            <a:ext cx="6001515" cy="49744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channel can have </a:t>
            </a:r>
            <a:r>
              <a:rPr lang="en-US" altLang="zh-TW" sz="2000" b="1" dirty="0">
                <a:solidFill>
                  <a:srgbClr val="FF0000"/>
                </a:solidFill>
                <a:latin typeface="芫荽 0.92" pitchFamily="2" charset="-120"/>
                <a:ea typeface="芫荽 0.92" pitchFamily="2" charset="-120"/>
                <a:cs typeface="芫荽 0.92" pitchFamily="2" charset="-120"/>
              </a:rPr>
              <a:t>only ONE</a:t>
            </a:r>
            <a:r>
              <a:rPr lang="zh-TW" altLang="en-US" sz="2000" b="1" dirty="0">
                <a:solidFill>
                  <a:srgbClr val="FF0000"/>
                </a:solidFill>
                <a:latin typeface="芫荽 0.92" pitchFamily="2" charset="-120"/>
                <a:ea typeface="芫荽 0.92" pitchFamily="2" charset="-120"/>
                <a:cs typeface="芫荽 0.92" pitchFamily="2" charset="-120"/>
              </a:rPr>
              <a:t> </a:t>
            </a:r>
            <a:r>
              <a:rPr lang="en-US" altLang="zh-TW" sz="2000" dirty="0">
                <a:solidFill>
                  <a:srgbClr val="000000"/>
                </a:solidFill>
                <a:latin typeface="芫荽 0.92" pitchFamily="2" charset="-120"/>
                <a:ea typeface="芫荽 0.92" pitchFamily="2" charset="-120"/>
                <a:cs typeface="芫荽 0.92" pitchFamily="2" charset="-120"/>
              </a:rPr>
              <a:t>receiver</a:t>
            </a:r>
          </a:p>
        </p:txBody>
      </p:sp>
    </p:spTree>
    <p:extLst>
      <p:ext uri="{BB962C8B-B14F-4D97-AF65-F5344CB8AC3E}">
        <p14:creationId xmlns:p14="http://schemas.microsoft.com/office/powerpoint/2010/main" val="3645834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588452" y="734525"/>
            <a:ext cx="11494765" cy="1112997"/>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data flow:</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50" name="矩形 49">
            <a:extLst>
              <a:ext uri="{FF2B5EF4-FFF2-40B4-BE49-F238E27FC236}">
                <a16:creationId xmlns:a16="http://schemas.microsoft.com/office/drawing/2014/main" id="{9E487A45-6750-40F5-88D0-8F47960C8CAD}"/>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60" name="文字方塊 59">
            <a:extLst>
              <a:ext uri="{FF2B5EF4-FFF2-40B4-BE49-F238E27FC236}">
                <a16:creationId xmlns:a16="http://schemas.microsoft.com/office/drawing/2014/main" id="{94C804C2-0DA0-4D51-8F4C-EBCE9FDC8298}"/>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61" name="文字方塊 60">
            <a:extLst>
              <a:ext uri="{FF2B5EF4-FFF2-40B4-BE49-F238E27FC236}">
                <a16:creationId xmlns:a16="http://schemas.microsoft.com/office/drawing/2014/main" id="{C6F22C8F-0B17-48A8-B1FE-BCFA8477D6E0}"/>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62" name="文字方塊 61">
            <a:extLst>
              <a:ext uri="{FF2B5EF4-FFF2-40B4-BE49-F238E27FC236}">
                <a16:creationId xmlns:a16="http://schemas.microsoft.com/office/drawing/2014/main" id="{09690194-497E-4722-B663-0646C0D9C144}"/>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63" name="矩形 62">
            <a:extLst>
              <a:ext uri="{FF2B5EF4-FFF2-40B4-BE49-F238E27FC236}">
                <a16:creationId xmlns:a16="http://schemas.microsoft.com/office/drawing/2014/main" id="{61955680-8DD9-431B-B3D5-9299F3BB62EA}"/>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64" name="文字方塊 63">
            <a:extLst>
              <a:ext uri="{FF2B5EF4-FFF2-40B4-BE49-F238E27FC236}">
                <a16:creationId xmlns:a16="http://schemas.microsoft.com/office/drawing/2014/main" id="{79F71BF6-1709-44A9-B01A-C426340585F0}"/>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65" name="矩形 64">
            <a:extLst>
              <a:ext uri="{FF2B5EF4-FFF2-40B4-BE49-F238E27FC236}">
                <a16:creationId xmlns:a16="http://schemas.microsoft.com/office/drawing/2014/main" id="{F0BB6EC7-21AF-4CFE-B8ED-B3954C4FEE92}"/>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66" name="文字方塊 65">
            <a:extLst>
              <a:ext uri="{FF2B5EF4-FFF2-40B4-BE49-F238E27FC236}">
                <a16:creationId xmlns:a16="http://schemas.microsoft.com/office/drawing/2014/main" id="{066F933B-1BA1-417D-8B3D-B200C9694976}"/>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67" name="矩形 66">
            <a:extLst>
              <a:ext uri="{FF2B5EF4-FFF2-40B4-BE49-F238E27FC236}">
                <a16:creationId xmlns:a16="http://schemas.microsoft.com/office/drawing/2014/main" id="{43517798-E1EF-4CA1-BA1B-A90ED0B330BD}"/>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68" name="文字方塊 67">
            <a:extLst>
              <a:ext uri="{FF2B5EF4-FFF2-40B4-BE49-F238E27FC236}">
                <a16:creationId xmlns:a16="http://schemas.microsoft.com/office/drawing/2014/main" id="{7910D1C2-8E51-4712-A237-C996CF587CE9}"/>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69" name="矩形 68">
            <a:extLst>
              <a:ext uri="{FF2B5EF4-FFF2-40B4-BE49-F238E27FC236}">
                <a16:creationId xmlns:a16="http://schemas.microsoft.com/office/drawing/2014/main" id="{B134BA99-6223-4210-B062-9A5FDB44D1A8}"/>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70" name="文字方塊 69">
            <a:extLst>
              <a:ext uri="{FF2B5EF4-FFF2-40B4-BE49-F238E27FC236}">
                <a16:creationId xmlns:a16="http://schemas.microsoft.com/office/drawing/2014/main" id="{A468C290-00B5-4344-B9A0-0D5E51C17B20}"/>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71" name="矩形 70">
            <a:extLst>
              <a:ext uri="{FF2B5EF4-FFF2-40B4-BE49-F238E27FC236}">
                <a16:creationId xmlns:a16="http://schemas.microsoft.com/office/drawing/2014/main" id="{A7AECC1E-E4A3-4F50-81E5-FDBBE7383DAA}"/>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72" name="直線單箭頭接點 71">
            <a:extLst>
              <a:ext uri="{FF2B5EF4-FFF2-40B4-BE49-F238E27FC236}">
                <a16:creationId xmlns:a16="http://schemas.microsoft.com/office/drawing/2014/main" id="{FE8E291C-BA85-4448-813F-83A9C9DA2BDA}"/>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文字方塊 72">
            <a:extLst>
              <a:ext uri="{FF2B5EF4-FFF2-40B4-BE49-F238E27FC236}">
                <a16:creationId xmlns:a16="http://schemas.microsoft.com/office/drawing/2014/main" id="{6A1D010E-F4C2-4164-8D02-BD2DE9811FF8}"/>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74" name="直線單箭頭接點 73">
            <a:extLst>
              <a:ext uri="{FF2B5EF4-FFF2-40B4-BE49-F238E27FC236}">
                <a16:creationId xmlns:a16="http://schemas.microsoft.com/office/drawing/2014/main" id="{22BD19FB-01B6-4B64-A5E5-6B9194D91F87}"/>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DC0AC4F5-EF1E-4F1D-B18F-D4978544FC23}"/>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5380C4EE-E94C-4318-850F-3FF10A516916}"/>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C3DA9809-4A24-485D-95B9-E7DE6DDBE891}"/>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單箭頭接點 77">
            <a:extLst>
              <a:ext uri="{FF2B5EF4-FFF2-40B4-BE49-F238E27FC236}">
                <a16:creationId xmlns:a16="http://schemas.microsoft.com/office/drawing/2014/main" id="{06583B8C-0228-419C-B81C-55A3AB7F5D77}"/>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94AE5293-292E-4C51-BDEA-105C89112FA3}"/>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80" name="直線單箭頭接點 79">
            <a:extLst>
              <a:ext uri="{FF2B5EF4-FFF2-40B4-BE49-F238E27FC236}">
                <a16:creationId xmlns:a16="http://schemas.microsoft.com/office/drawing/2014/main" id="{3F8E00C0-68E9-4BF0-BD3E-A5581F8069AC}"/>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Iyarrow">
            <a:extLst>
              <a:ext uri="{FF2B5EF4-FFF2-40B4-BE49-F238E27FC236}">
                <a16:creationId xmlns:a16="http://schemas.microsoft.com/office/drawing/2014/main" id="{4EF20837-6FEE-463A-A2AD-D1A0CC042647}"/>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C642E8D8-E5E1-42FF-9402-D674A2D4EF6C}"/>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47" name="!!Ixarrow">
            <a:extLst>
              <a:ext uri="{FF2B5EF4-FFF2-40B4-BE49-F238E27FC236}">
                <a16:creationId xmlns:a16="http://schemas.microsoft.com/office/drawing/2014/main" id="{8AF12458-FB37-4B47-8D72-4839EAFE87F3}"/>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Iy">
            <a:extLst>
              <a:ext uri="{FF2B5EF4-FFF2-40B4-BE49-F238E27FC236}">
                <a16:creationId xmlns:a16="http://schemas.microsoft.com/office/drawing/2014/main" id="{7CB8B9CB-905F-414B-A7B4-B4FB17E87C28}"/>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48" name="!!Ix">
            <a:extLst>
              <a:ext uri="{FF2B5EF4-FFF2-40B4-BE49-F238E27FC236}">
                <a16:creationId xmlns:a16="http://schemas.microsoft.com/office/drawing/2014/main" id="{ECAF349E-20E9-4A55-AF7D-8A6BBDC1172D}"/>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82" name="箭號: 向下 81">
            <a:extLst>
              <a:ext uri="{FF2B5EF4-FFF2-40B4-BE49-F238E27FC236}">
                <a16:creationId xmlns:a16="http://schemas.microsoft.com/office/drawing/2014/main" id="{1F1BBFCA-0A29-4DBC-9E3A-496596BF22A8}"/>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5" name="矩形 4">
            <a:extLst>
              <a:ext uri="{FF2B5EF4-FFF2-40B4-BE49-F238E27FC236}">
                <a16:creationId xmlns:a16="http://schemas.microsoft.com/office/drawing/2014/main" id="{ADC1DAC6-B9C5-4005-9DF1-EF72792D7FDD}"/>
              </a:ext>
            </a:extLst>
          </p:cNvPr>
          <p:cNvSpPr/>
          <p:nvPr/>
        </p:nvSpPr>
        <p:spPr>
          <a:xfrm>
            <a:off x="448764" y="1363129"/>
            <a:ext cx="6001515" cy="49744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channel can have </a:t>
            </a:r>
            <a:r>
              <a:rPr lang="en-US" altLang="zh-TW" sz="2000" b="1" dirty="0">
                <a:solidFill>
                  <a:srgbClr val="FF0000"/>
                </a:solidFill>
                <a:latin typeface="芫荽 0.92" pitchFamily="2" charset="-120"/>
                <a:ea typeface="芫荽 0.92" pitchFamily="2" charset="-120"/>
                <a:cs typeface="芫荽 0.92" pitchFamily="2" charset="-120"/>
              </a:rPr>
              <a:t>only ONE</a:t>
            </a:r>
            <a:r>
              <a:rPr lang="zh-TW" altLang="en-US" sz="2000" b="1" dirty="0">
                <a:solidFill>
                  <a:srgbClr val="FF0000"/>
                </a:solidFill>
                <a:latin typeface="芫荽 0.92" pitchFamily="2" charset="-120"/>
                <a:ea typeface="芫荽 0.92" pitchFamily="2" charset="-120"/>
                <a:cs typeface="芫荽 0.92" pitchFamily="2" charset="-120"/>
              </a:rPr>
              <a:t> </a:t>
            </a:r>
            <a:r>
              <a:rPr lang="en-US" altLang="zh-TW" sz="2000" dirty="0">
                <a:solidFill>
                  <a:srgbClr val="000000"/>
                </a:solidFill>
                <a:latin typeface="芫荽 0.92" pitchFamily="2" charset="-120"/>
                <a:ea typeface="芫荽 0.92" pitchFamily="2" charset="-120"/>
                <a:cs typeface="芫荽 0.92" pitchFamily="2" charset="-120"/>
              </a:rPr>
              <a:t>receiver</a:t>
            </a:r>
            <a:endParaRPr lang="en-US" altLang="zh-TW" sz="2000" dirty="0">
              <a:solidFill>
                <a:srgbClr val="000000"/>
              </a:solidFill>
              <a:latin typeface="芫荽 0.92" pitchFamily="2" charset="-120"/>
              <a:ea typeface="芫荽 0.92" pitchFamily="2" charset="-120"/>
              <a:cs typeface="芫荽 0.92" pitchFamily="2" charset="-120"/>
              <a:sym typeface="Wingdings" panose="05000000000000000000" pitchFamily="2" charset="2"/>
            </a:endParaRPr>
          </a:p>
        </p:txBody>
      </p:sp>
      <p:sp>
        <p:nvSpPr>
          <p:cNvPr id="56" name="箭號: 向下 55">
            <a:extLst>
              <a:ext uri="{FF2B5EF4-FFF2-40B4-BE49-F238E27FC236}">
                <a16:creationId xmlns:a16="http://schemas.microsoft.com/office/drawing/2014/main" id="{884D656A-EE3C-4C6A-BB32-E743B6C8F831}"/>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57" name="箭號: 向下 56">
            <a:extLst>
              <a:ext uri="{FF2B5EF4-FFF2-40B4-BE49-F238E27FC236}">
                <a16:creationId xmlns:a16="http://schemas.microsoft.com/office/drawing/2014/main" id="{1DD1E172-8137-41E7-9A53-0F6D83F5C8FA}"/>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8" name="矩形 7">
            <a:extLst>
              <a:ext uri="{FF2B5EF4-FFF2-40B4-BE49-F238E27FC236}">
                <a16:creationId xmlns:a16="http://schemas.microsoft.com/office/drawing/2014/main" id="{761825A1-52A0-41CB-BED2-0147B450A98B}"/>
              </a:ext>
            </a:extLst>
          </p:cNvPr>
          <p:cNvSpPr/>
          <p:nvPr/>
        </p:nvSpPr>
        <p:spPr>
          <a:xfrm>
            <a:off x="1194040" y="1972133"/>
            <a:ext cx="6439392" cy="400110"/>
          </a:xfrm>
          <a:prstGeom prst="rect">
            <a:avLst/>
          </a:prstGeom>
        </p:spPr>
        <p:txBody>
          <a:bodyPr wrap="none">
            <a:spAutoFit/>
          </a:bodyPr>
          <a:lstStyle/>
          <a:p>
            <a:r>
              <a:rPr lang="en-US" altLang="zh-TW" sz="2000" dirty="0">
                <a:solidFill>
                  <a:srgbClr val="000000"/>
                </a:solidFill>
                <a:latin typeface="芫荽 0.92" pitchFamily="2" charset="-120"/>
                <a:ea typeface="芫荽 0.92" pitchFamily="2" charset="-120"/>
                <a:cs typeface="芫荽 0.92" pitchFamily="2" charset="-120"/>
                <a:sym typeface="Wingdings" panose="05000000000000000000" pitchFamily="2" charset="2"/>
              </a:rPr>
              <a:t> </a:t>
            </a:r>
            <a:r>
              <a:rPr lang="en-US" altLang="zh-TW" sz="2000" b="1" dirty="0" err="1">
                <a:solidFill>
                  <a:srgbClr val="FF0000"/>
                </a:solidFill>
                <a:latin typeface="芫荽 0.92" pitchFamily="2" charset="-120"/>
                <a:ea typeface="芫荽 0.92" pitchFamily="2" charset="-120"/>
                <a:cs typeface="芫荽 0.92" pitchFamily="2" charset="-120"/>
                <a:sym typeface="Wingdings" panose="05000000000000000000" pitchFamily="2" charset="2"/>
              </a:rPr>
              <a:t>Iy</a:t>
            </a:r>
            <a:r>
              <a:rPr lang="en-US" altLang="zh-TW" sz="2000" b="1" dirty="0">
                <a:solidFill>
                  <a:srgbClr val="FF0000"/>
                </a:solidFill>
                <a:latin typeface="芫荽 0.92" pitchFamily="2" charset="-120"/>
                <a:ea typeface="芫荽 0.92" pitchFamily="2" charset="-120"/>
                <a:cs typeface="芫荽 0.92" pitchFamily="2" charset="-120"/>
                <a:sym typeface="Wingdings" panose="05000000000000000000" pitchFamily="2" charset="2"/>
              </a:rPr>
              <a:t> (</a:t>
            </a:r>
            <a:r>
              <a:rPr lang="en-US" altLang="zh-TW" sz="2000" b="1" dirty="0" err="1">
                <a:solidFill>
                  <a:srgbClr val="FF0000"/>
                </a:solidFill>
                <a:latin typeface="芫荽 0.92" pitchFamily="2" charset="-120"/>
                <a:ea typeface="芫荽 0.92" pitchFamily="2" charset="-120"/>
                <a:cs typeface="芫荽 0.92" pitchFamily="2" charset="-120"/>
                <a:sym typeface="Wingdings" panose="05000000000000000000" pitchFamily="2" charset="2"/>
              </a:rPr>
              <a:t>gradient_y_calc</a:t>
            </a:r>
            <a:r>
              <a:rPr lang="en-US" altLang="zh-TW" sz="2000" b="1" dirty="0">
                <a:solidFill>
                  <a:srgbClr val="FF0000"/>
                </a:solidFill>
                <a:latin typeface="芫荽 0.92" pitchFamily="2" charset="-120"/>
                <a:ea typeface="芫荽 0.92" pitchFamily="2" charset="-120"/>
                <a:cs typeface="芫荽 0.92" pitchFamily="2" charset="-120"/>
                <a:sym typeface="Wingdings" panose="05000000000000000000" pitchFamily="2" charset="2"/>
              </a:rPr>
              <a:t>) first</a:t>
            </a:r>
            <a:r>
              <a:rPr lang="en-US" altLang="zh-TW" sz="2000" dirty="0">
                <a:solidFill>
                  <a:srgbClr val="000000"/>
                </a:solidFill>
                <a:latin typeface="芫荽 0.92" pitchFamily="2" charset="-120"/>
                <a:ea typeface="芫荽 0.92" pitchFamily="2" charset="-120"/>
                <a:cs typeface="芫荽 0.92" pitchFamily="2" charset="-120"/>
                <a:sym typeface="Wingdings" panose="05000000000000000000" pitchFamily="2" charset="2"/>
              </a:rPr>
              <a:t>, then parallelize Ix and It </a:t>
            </a:r>
            <a:endParaRPr lang="zh-TW" altLang="en-US" sz="2000" dirty="0"/>
          </a:p>
        </p:txBody>
      </p:sp>
      <p:pic>
        <p:nvPicPr>
          <p:cNvPr id="4" name="圖片 3">
            <a:extLst>
              <a:ext uri="{FF2B5EF4-FFF2-40B4-BE49-F238E27FC236}">
                <a16:creationId xmlns:a16="http://schemas.microsoft.com/office/drawing/2014/main" id="{CD027258-8362-4B8E-A15C-EFE8FCA6CDF3}"/>
              </a:ext>
            </a:extLst>
          </p:cNvPr>
          <p:cNvPicPr>
            <a:picLocks noChangeAspect="1"/>
          </p:cNvPicPr>
          <p:nvPr/>
        </p:nvPicPr>
        <p:blipFill>
          <a:blip r:embed="rId3"/>
          <a:stretch>
            <a:fillRect/>
          </a:stretch>
        </p:blipFill>
        <p:spPr>
          <a:xfrm>
            <a:off x="329512" y="2572766"/>
            <a:ext cx="7059293" cy="41414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1651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0" y="446348"/>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chemeClr val="tx1">
                    <a:lumMod val="75000"/>
                    <a:lumOff val="25000"/>
                  </a:schemeClr>
                </a:solidFill>
                <a:effectLst>
                  <a:glow rad="127000">
                    <a:srgbClr val="FFFFFF"/>
                  </a:glow>
                </a:effectLst>
              </a:rPr>
              <a:t>HLS </a:t>
            </a:r>
            <a:r>
              <a:rPr lang="en-US" altLang="zh-TW" sz="4000" kern="0" dirty="0" err="1">
                <a:solidFill>
                  <a:schemeClr val="tx1">
                    <a:lumMod val="75000"/>
                    <a:lumOff val="25000"/>
                  </a:schemeClr>
                </a:solidFill>
                <a:effectLst>
                  <a:glow rad="127000">
                    <a:srgbClr val="FFFFFF"/>
                  </a:glow>
                </a:effectLst>
              </a:rPr>
              <a:t>inplementation</a:t>
            </a:r>
            <a:r>
              <a:rPr lang="en-US" altLang="zh-TW" sz="4000" kern="0" dirty="0">
                <a:solidFill>
                  <a:schemeClr val="tx1">
                    <a:lumMod val="75000"/>
                    <a:lumOff val="25000"/>
                  </a:schemeClr>
                </a:solidFill>
                <a:effectLst>
                  <a:glow rad="127000">
                    <a:srgbClr val="FFFFFF"/>
                  </a:glow>
                </a:effectLst>
              </a:rPr>
              <a:t> –– </a:t>
            </a:r>
            <a:r>
              <a:rPr lang="en-US" altLang="zh-TW" sz="4000" dirty="0">
                <a:solidFill>
                  <a:schemeClr val="tx1">
                    <a:lumMod val="75000"/>
                    <a:lumOff val="25000"/>
                  </a:schemeClr>
                </a:solidFill>
                <a:ea typeface="芫荽 0.92" pitchFamily="2" charset="-120"/>
                <a:cs typeface="芫荽 0.92" pitchFamily="2" charset="-120"/>
              </a:rPr>
              <a:t>algorithm C</a:t>
            </a:r>
            <a:endParaRPr kumimoji="0" lang="en-US" altLang="zh-TW" sz="4000" b="1" i="0" u="none" strike="noStrike" kern="0" cap="none" spc="0" normalizeH="0" baseline="0" noProof="0" dirty="0">
              <a:ln>
                <a:noFill/>
              </a:ln>
              <a:solidFill>
                <a:schemeClr val="tx1">
                  <a:lumMod val="75000"/>
                  <a:lumOff val="25000"/>
                </a:schemeClr>
              </a:solidFill>
              <a:effectLst>
                <a:glow rad="127000">
                  <a:srgbClr val="FFFFFF"/>
                </a:glow>
              </a:effectLst>
              <a:uLnTx/>
              <a:uFillTx/>
              <a:sym typeface="Hammersmith One"/>
            </a:endParaRPr>
          </a:p>
        </p:txBody>
      </p:sp>
    </p:spTree>
    <p:extLst>
      <p:ext uri="{BB962C8B-B14F-4D97-AF65-F5344CB8AC3E}">
        <p14:creationId xmlns:p14="http://schemas.microsoft.com/office/powerpoint/2010/main" val="80397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32" name="圖片 31">
            <a:extLst>
              <a:ext uri="{FF2B5EF4-FFF2-40B4-BE49-F238E27FC236}">
                <a16:creationId xmlns:a16="http://schemas.microsoft.com/office/drawing/2014/main" id="{A118C7B5-EF27-4E9B-B9D1-AABB594214A9}"/>
              </a:ext>
            </a:extLst>
          </p:cNvPr>
          <p:cNvPicPr>
            <a:picLocks noChangeAspect="1"/>
          </p:cNvPicPr>
          <p:nvPr/>
        </p:nvPicPr>
        <p:blipFill>
          <a:blip r:embed="rId3"/>
          <a:stretch>
            <a:fillRect/>
          </a:stretch>
        </p:blipFill>
        <p:spPr>
          <a:xfrm>
            <a:off x="257514" y="2489776"/>
            <a:ext cx="6579940" cy="190723"/>
          </a:xfrm>
          <a:prstGeom prst="rect">
            <a:avLst/>
          </a:prstGeom>
        </p:spPr>
      </p:pic>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a:solidFill>
                  <a:srgbClr val="FF0000"/>
                </a:solidFill>
              </a:rPr>
              <a:t>gradient_y</a:t>
            </a:r>
            <a:r>
              <a:rPr lang="en-US" altLang="zh-TW" b="1" dirty="0" err="1">
                <a:solidFill>
                  <a:srgbClr val="FF0000"/>
                </a:solidFill>
              </a:rPr>
              <a:t>_calc</a:t>
            </a:r>
            <a:endParaRPr lang="zh-TW" altLang="en-US" b="1" dirty="0">
              <a:solidFill>
                <a:srgbClr val="FF0000"/>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7" y="1009047"/>
            <a:ext cx="7341748"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1-1.</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gradient_y_calc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2" name="矩形: 圓角 111">
            <a:extLst>
              <a:ext uri="{FF2B5EF4-FFF2-40B4-BE49-F238E27FC236}">
                <a16:creationId xmlns:a16="http://schemas.microsoft.com/office/drawing/2014/main" id="{E4C03346-D1A9-4C66-94C9-AF350BA8758D}"/>
              </a:ext>
            </a:extLst>
          </p:cNvPr>
          <p:cNvSpPr/>
          <p:nvPr/>
        </p:nvSpPr>
        <p:spPr>
          <a:xfrm>
            <a:off x="1509767" y="2489777"/>
            <a:ext cx="144672" cy="185270"/>
          </a:xfrm>
          <a:prstGeom prst="roundRect">
            <a:avLst>
              <a:gd name="adj" fmla="val 11873"/>
            </a:avLst>
          </a:prstGeom>
          <a:solidFill>
            <a:srgbClr val="66FFFF">
              <a:alpha val="20000"/>
            </a:srgbClr>
          </a:solidFill>
          <a:ln w="28575">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6B5EF10C-DEBB-4BF7-A350-E33265B63649}"/>
              </a:ext>
            </a:extLst>
          </p:cNvPr>
          <p:cNvSpPr txBox="1"/>
          <p:nvPr/>
        </p:nvSpPr>
        <p:spPr>
          <a:xfrm>
            <a:off x="816769" y="2190300"/>
            <a:ext cx="2114681" cy="323165"/>
          </a:xfrm>
          <a:prstGeom prst="rect">
            <a:avLst/>
          </a:prstGeom>
          <a:noFill/>
        </p:spPr>
        <p:txBody>
          <a:bodyPr wrap="none" rtlCol="0">
            <a:spAutoFit/>
          </a:bodyPr>
          <a:lstStyle/>
          <a:p>
            <a:r>
              <a:rPr lang="en-US" altLang="zh-TW" sz="1500" dirty="0">
                <a:solidFill>
                  <a:srgbClr val="FF66FF"/>
                </a:solidFill>
                <a:ea typeface="芫荽 0.92" pitchFamily="2" charset="-120"/>
              </a:rPr>
              <a:t>sign bit +</a:t>
            </a:r>
            <a:r>
              <a:rPr lang="zh-TW" altLang="en-US" sz="1500" dirty="0">
                <a:solidFill>
                  <a:srgbClr val="FF66FF"/>
                </a:solidFill>
                <a:ea typeface="芫荽 0.92" pitchFamily="2" charset="-120"/>
              </a:rPr>
              <a:t>「個位數字」</a:t>
            </a:r>
          </a:p>
        </p:txBody>
      </p:sp>
      <p:pic>
        <p:nvPicPr>
          <p:cNvPr id="4" name="圖片 3">
            <a:extLst>
              <a:ext uri="{FF2B5EF4-FFF2-40B4-BE49-F238E27FC236}">
                <a16:creationId xmlns:a16="http://schemas.microsoft.com/office/drawing/2014/main" id="{03E391FA-C999-42AC-9945-FEB1E4490D69}"/>
              </a:ext>
            </a:extLst>
          </p:cNvPr>
          <p:cNvPicPr>
            <a:picLocks noChangeAspect="1"/>
          </p:cNvPicPr>
          <p:nvPr/>
        </p:nvPicPr>
        <p:blipFill>
          <a:blip r:embed="rId4"/>
          <a:stretch>
            <a:fillRect/>
          </a:stretch>
        </p:blipFill>
        <p:spPr>
          <a:xfrm>
            <a:off x="257515" y="2730218"/>
            <a:ext cx="5879474" cy="1884653"/>
          </a:xfrm>
          <a:prstGeom prst="rect">
            <a:avLst/>
          </a:prstGeom>
        </p:spPr>
      </p:pic>
      <p:sp>
        <p:nvSpPr>
          <p:cNvPr id="50" name="矩形: 圓角 49">
            <a:extLst>
              <a:ext uri="{FF2B5EF4-FFF2-40B4-BE49-F238E27FC236}">
                <a16:creationId xmlns:a16="http://schemas.microsoft.com/office/drawing/2014/main" id="{EF8EEAD6-9114-45BD-8452-F6029208BE64}"/>
              </a:ext>
            </a:extLst>
          </p:cNvPr>
          <p:cNvSpPr/>
          <p:nvPr/>
        </p:nvSpPr>
        <p:spPr>
          <a:xfrm>
            <a:off x="251363" y="4450480"/>
            <a:ext cx="5645966" cy="143235"/>
          </a:xfrm>
          <a:prstGeom prst="roundRect">
            <a:avLst>
              <a:gd name="adj" fmla="val 11873"/>
            </a:avLst>
          </a:prstGeom>
          <a:solidFill>
            <a:srgbClr val="66FFFF">
              <a:alpha val="20000"/>
            </a:srgbClr>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1" name="!!Frame2_table">
            <a:extLst>
              <a:ext uri="{FF2B5EF4-FFF2-40B4-BE49-F238E27FC236}">
                <a16:creationId xmlns:a16="http://schemas.microsoft.com/office/drawing/2014/main" id="{0D2D1532-2D6C-4EF9-934E-3FE4C9F08F22}"/>
              </a:ext>
            </a:extLst>
          </p:cNvPr>
          <p:cNvGraphicFramePr>
            <a:graphicFrameLocks noGrp="1"/>
          </p:cNvGraphicFramePr>
          <p:nvPr>
            <p:extLst>
              <p:ext uri="{D42A27DB-BD31-4B8C-83A1-F6EECF244321}">
                <p14:modId xmlns:p14="http://schemas.microsoft.com/office/powerpoint/2010/main" val="3565075049"/>
              </p:ext>
            </p:extLst>
          </p:nvPr>
        </p:nvGraphicFramePr>
        <p:xfrm>
          <a:off x="6282782" y="4328851"/>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bl>
          </a:graphicData>
        </a:graphic>
      </p:graphicFrame>
      <mc:AlternateContent xmlns:mc="http://schemas.openxmlformats.org/markup-compatibility/2006" xmlns:a14="http://schemas.microsoft.com/office/drawing/2010/main">
        <mc:Choice Requires="a14">
          <p:graphicFrame>
            <p:nvGraphicFramePr>
              <p:cNvPr id="52" name="表格 51">
                <a:extLst>
                  <a:ext uri="{FF2B5EF4-FFF2-40B4-BE49-F238E27FC236}">
                    <a16:creationId xmlns:a16="http://schemas.microsoft.com/office/drawing/2014/main" id="{DD0D521C-09AA-4AD5-9AEC-18F24735835A}"/>
                  </a:ext>
                </a:extLst>
              </p:cNvPr>
              <p:cNvGraphicFramePr>
                <a:graphicFrameLocks noGrp="1"/>
              </p:cNvGraphicFramePr>
              <p:nvPr>
                <p:extLst>
                  <p:ext uri="{D42A27DB-BD31-4B8C-83A1-F6EECF244321}">
                    <p14:modId xmlns:p14="http://schemas.microsoft.com/office/powerpoint/2010/main" val="172627484"/>
                  </p:ext>
                </p:extLst>
              </p:nvPr>
            </p:nvGraphicFramePr>
            <p:xfrm>
              <a:off x="7146782" y="4616851"/>
              <a:ext cx="288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pPr algn="ctr"/>
                          <a14:m>
                            <m:oMathPara xmlns:m="http://schemas.openxmlformats.org/officeDocument/2006/math">
                              <m:oMathParaPr>
                                <m:jc m:val="centerGroup"/>
                              </m:oMathParaPr>
                              <m:oMath xmlns:m="http://schemas.openxmlformats.org/officeDocument/2006/math">
                                <m:sSub>
                                  <m:sSubPr>
                                    <m:ctrlPr>
                                      <a:rPr lang="zh-TW" altLang="en-US" sz="1500" b="1" i="1" smtClean="0">
                                        <a:solidFill>
                                          <a:srgbClr val="F79646"/>
                                        </a:solidFill>
                                        <a:latin typeface="Cambria Math" panose="02040503050406030204" pitchFamily="18" charset="0"/>
                                      </a:rPr>
                                    </m:ctrlPr>
                                  </m:sSubPr>
                                  <m:e>
                                    <m:r>
                                      <a:rPr lang="en-US" altLang="zh-TW" sz="1500" b="1" i="0" smtClean="0">
                                        <a:solidFill>
                                          <a:srgbClr val="F79646"/>
                                        </a:solidFill>
                                        <a:latin typeface="Cambria Math" panose="02040503050406030204" pitchFamily="18" charset="0"/>
                                      </a:rPr>
                                      <m:t>  </m:t>
                                    </m:r>
                                    <m:r>
                                      <a:rPr lang="zh-TW" altLang="en-US" sz="1500" b="1" i="0" smtClean="0">
                                        <a:solidFill>
                                          <a:srgbClr val="F79646"/>
                                        </a:solidFill>
                                        <a:latin typeface="Cambria Math" panose="02040503050406030204" pitchFamily="18" charset="0"/>
                                      </a:rPr>
                                      <m:t>𝐈</m:t>
                                    </m:r>
                                  </m:e>
                                  <m:sub>
                                    <m:r>
                                      <a:rPr lang="en-US" altLang="zh-TW" sz="1500" b="1" i="1" smtClean="0">
                                        <a:solidFill>
                                          <a:srgbClr val="F79646"/>
                                        </a:solidFill>
                                        <a:latin typeface="Cambria Math" panose="02040503050406030204" pitchFamily="18" charset="0"/>
                                      </a:rPr>
                                      <m:t>𝒚</m:t>
                                    </m:r>
                                  </m:sub>
                                </m:sSub>
                              </m:oMath>
                            </m:oMathPara>
                          </a14:m>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873620894"/>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bl>
              </a:graphicData>
            </a:graphic>
          </p:graphicFrame>
        </mc:Choice>
        <mc:Fallback xmlns="">
          <p:graphicFrame>
            <p:nvGraphicFramePr>
              <p:cNvPr id="52" name="表格 51">
                <a:extLst>
                  <a:ext uri="{FF2B5EF4-FFF2-40B4-BE49-F238E27FC236}">
                    <a16:creationId xmlns:a16="http://schemas.microsoft.com/office/drawing/2014/main" id="{DD0D521C-09AA-4AD5-9AEC-18F24735835A}"/>
                  </a:ext>
                </a:extLst>
              </p:cNvPr>
              <p:cNvGraphicFramePr>
                <a:graphicFrameLocks noGrp="1"/>
              </p:cNvGraphicFramePr>
              <p:nvPr>
                <p:extLst>
                  <p:ext uri="{D42A27DB-BD31-4B8C-83A1-F6EECF244321}">
                    <p14:modId xmlns:p14="http://schemas.microsoft.com/office/powerpoint/2010/main" val="172627484"/>
                  </p:ext>
                </p:extLst>
              </p:nvPr>
            </p:nvGraphicFramePr>
            <p:xfrm>
              <a:off x="7146782" y="4616851"/>
              <a:ext cx="288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endParaRPr lang="zh-TW"/>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blipFill>
                          <a:blip r:embed="rId5"/>
                          <a:stretch>
                            <a:fillRect l="-4167" t="-206383" r="-10417" b="-212766"/>
                          </a:stretch>
                        </a:blipFill>
                      </a:tcPr>
                    </a:tc>
                    <a:extLst>
                      <a:ext uri="{0D108BD9-81ED-4DB2-BD59-A6C34878D82A}">
                        <a16:rowId xmlns:a16="http://schemas.microsoft.com/office/drawing/2014/main" val="873620894"/>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bl>
              </a:graphicData>
            </a:graphic>
          </p:graphicFrame>
        </mc:Fallback>
      </mc:AlternateContent>
      <p:sp>
        <p:nvSpPr>
          <p:cNvPr id="53" name="矩形 52">
            <a:extLst>
              <a:ext uri="{FF2B5EF4-FFF2-40B4-BE49-F238E27FC236}">
                <a16:creationId xmlns:a16="http://schemas.microsoft.com/office/drawing/2014/main" id="{F2FACDD7-EAA6-43CD-80F5-0EF0485980F4}"/>
              </a:ext>
            </a:extLst>
          </p:cNvPr>
          <p:cNvSpPr/>
          <p:nvPr/>
        </p:nvSpPr>
        <p:spPr>
          <a:xfrm>
            <a:off x="6373607" y="3886754"/>
            <a:ext cx="1736373" cy="369332"/>
          </a:xfrm>
          <a:prstGeom prst="rect">
            <a:avLst/>
          </a:prstGeom>
        </p:spPr>
        <p:txBody>
          <a:bodyPr wrap="none">
            <a:spAutoFit/>
          </a:bodyPr>
          <a:lstStyle/>
          <a:p>
            <a:r>
              <a:rPr lang="en-US" altLang="zh-TW" b="1" dirty="0" err="1">
                <a:solidFill>
                  <a:srgbClr val="F79646"/>
                </a:solidFill>
                <a:latin typeface="芫荽 0.92" pitchFamily="2" charset="-120"/>
                <a:ea typeface="芫荽 0.92" pitchFamily="2" charset="-120"/>
                <a:cs typeface="芫荽 0.92" pitchFamily="2" charset="-120"/>
              </a:rPr>
              <a:t>gradient_y</a:t>
            </a:r>
            <a:r>
              <a:rPr lang="zh-TW" altLang="en-US" b="1" dirty="0">
                <a:solidFill>
                  <a:srgbClr val="F79646"/>
                </a:solidFill>
                <a:latin typeface="芫荽 0.92" pitchFamily="2" charset="-120"/>
                <a:ea typeface="芫荽 0.92" pitchFamily="2" charset="-120"/>
                <a:cs typeface="芫荽 0.92" pitchFamily="2" charset="-120"/>
              </a:rPr>
              <a:t> </a:t>
            </a:r>
            <a:r>
              <a:rPr lang="en-US" altLang="zh-TW" b="1" dirty="0">
                <a:solidFill>
                  <a:srgbClr val="F79646"/>
                </a:solidFill>
                <a:latin typeface="芫荽 0.92" pitchFamily="2" charset="-120"/>
                <a:ea typeface="芫荽 0.92" pitchFamily="2" charset="-120"/>
                <a:cs typeface="芫荽 0.92" pitchFamily="2" charset="-120"/>
              </a:rPr>
              <a:t>(</a:t>
            </a:r>
            <a:r>
              <a:rPr lang="en-US" altLang="zh-TW" b="1" dirty="0" err="1">
                <a:solidFill>
                  <a:srgbClr val="F79646"/>
                </a:solidFill>
                <a:latin typeface="芫荽 0.92" pitchFamily="2" charset="-120"/>
                <a:ea typeface="芫荽 0.92" pitchFamily="2" charset="-120"/>
                <a:cs typeface="芫荽 0.92" pitchFamily="2" charset="-120"/>
              </a:rPr>
              <a:t>I</a:t>
            </a:r>
            <a:r>
              <a:rPr lang="en-US" altLang="zh-TW" b="1" baseline="-25000" dirty="0" err="1">
                <a:solidFill>
                  <a:srgbClr val="F79646"/>
                </a:solidFill>
                <a:latin typeface="芫荽 0.92" pitchFamily="2" charset="-120"/>
                <a:ea typeface="芫荽 0.92" pitchFamily="2" charset="-120"/>
                <a:cs typeface="芫荽 0.92" pitchFamily="2" charset="-120"/>
              </a:rPr>
              <a:t>y</a:t>
            </a:r>
            <a:r>
              <a:rPr lang="en-US" altLang="zh-TW" b="1" dirty="0">
                <a:solidFill>
                  <a:srgbClr val="F79646"/>
                </a:solidFill>
                <a:latin typeface="芫荽 0.92" pitchFamily="2" charset="-120"/>
                <a:ea typeface="芫荽 0.92" pitchFamily="2" charset="-120"/>
                <a:cs typeface="芫荽 0.92" pitchFamily="2" charset="-120"/>
              </a:rPr>
              <a:t>)</a:t>
            </a:r>
            <a:endParaRPr lang="zh-TW" altLang="en-US" b="1" dirty="0">
              <a:solidFill>
                <a:srgbClr val="F79646"/>
              </a:solidFill>
            </a:endParaRPr>
          </a:p>
        </p:txBody>
      </p:sp>
      <p:sp>
        <p:nvSpPr>
          <p:cNvPr id="54" name="!!Frame 2">
            <a:extLst>
              <a:ext uri="{FF2B5EF4-FFF2-40B4-BE49-F238E27FC236}">
                <a16:creationId xmlns:a16="http://schemas.microsoft.com/office/drawing/2014/main" id="{EC7F17E5-CB3E-4971-8F2F-70FDF753FF97}"/>
              </a:ext>
            </a:extLst>
          </p:cNvPr>
          <p:cNvSpPr txBox="1"/>
          <p:nvPr/>
        </p:nvSpPr>
        <p:spPr>
          <a:xfrm>
            <a:off x="6756020" y="6353972"/>
            <a:ext cx="1069524" cy="369332"/>
          </a:xfrm>
          <a:prstGeom prst="rect">
            <a:avLst/>
          </a:prstGeom>
          <a:noFill/>
        </p:spPr>
        <p:txBody>
          <a:bodyPr wrap="none" rtlCol="0">
            <a:spAutoFit/>
          </a:bodyPr>
          <a:lstStyle/>
          <a:p>
            <a:r>
              <a:rPr lang="en-US" altLang="zh-TW" b="1" dirty="0">
                <a:solidFill>
                  <a:srgbClr val="7030A0"/>
                </a:solidFill>
              </a:rPr>
              <a:t>Frame 2</a:t>
            </a:r>
            <a:endParaRPr lang="zh-TW" altLang="en-US" b="1" dirty="0">
              <a:solidFill>
                <a:srgbClr val="7030A0"/>
              </a:solidFill>
            </a:endParaRPr>
          </a:p>
        </p:txBody>
      </p:sp>
      <p:sp>
        <p:nvSpPr>
          <p:cNvPr id="61" name="矩形 60">
            <a:extLst>
              <a:ext uri="{FF2B5EF4-FFF2-40B4-BE49-F238E27FC236}">
                <a16:creationId xmlns:a16="http://schemas.microsoft.com/office/drawing/2014/main" id="{FB6FC826-2FFC-4A45-952B-D4FD2F505DEE}"/>
              </a:ext>
            </a:extLst>
          </p:cNvPr>
          <p:cNvSpPr/>
          <p:nvPr/>
        </p:nvSpPr>
        <p:spPr>
          <a:xfrm>
            <a:off x="6289218" y="4894407"/>
            <a:ext cx="2003129"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lvl="0" algn="ctr">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Line </a:t>
            </a:r>
            <a:r>
              <a:rPr lang="en-US" altLang="zh-TW" sz="1500" kern="0" dirty="0">
                <a:solidFill>
                  <a:srgbClr val="C00000"/>
                </a:solidFill>
                <a:ea typeface="標楷體"/>
              </a:rPr>
              <a:t>buffer 2x</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sp>
        <p:nvSpPr>
          <p:cNvPr id="63" name="矩形 62">
            <a:extLst>
              <a:ext uri="{FF2B5EF4-FFF2-40B4-BE49-F238E27FC236}">
                <a16:creationId xmlns:a16="http://schemas.microsoft.com/office/drawing/2014/main" id="{AF8C04CA-BFE5-4E54-AD5C-DBFDB2CDD515}"/>
              </a:ext>
            </a:extLst>
          </p:cNvPr>
          <p:cNvSpPr/>
          <p:nvPr/>
        </p:nvSpPr>
        <p:spPr>
          <a:xfrm>
            <a:off x="7153219" y="4614341"/>
            <a:ext cx="1139128"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200" b="0" i="0" u="none" strike="noStrike" kern="0" cap="none" spc="0" normalizeH="0" baseline="0" noProof="0" dirty="0">
                <a:ln>
                  <a:noFill/>
                </a:ln>
                <a:solidFill>
                  <a:srgbClr val="C00000"/>
                </a:solidFill>
                <a:effectLst/>
                <a:uLnTx/>
                <a:uFillTx/>
                <a:latin typeface="Arial"/>
                <a:ea typeface="標楷體"/>
                <a:cs typeface="+mn-cs"/>
              </a:rPr>
              <a:t>Line buffer</a:t>
            </a:r>
            <a:r>
              <a:rPr kumimoji="0" lang="zh-TW" altLang="en-US" sz="1200" b="0" i="0" u="none" strike="noStrike" kern="0" cap="none" spc="0" normalizeH="0" baseline="0" noProof="0" dirty="0">
                <a:ln>
                  <a:noFill/>
                </a:ln>
                <a:solidFill>
                  <a:srgbClr val="C00000"/>
                </a:solidFill>
                <a:effectLst/>
                <a:uLnTx/>
                <a:uFillTx/>
                <a:latin typeface="Arial"/>
                <a:ea typeface="標楷體"/>
                <a:cs typeface="+mn-cs"/>
              </a:rPr>
              <a:t> </a:t>
            </a:r>
            <a:r>
              <a:rPr kumimoji="0" lang="en-US" altLang="zh-TW" sz="1200" b="0" i="0" u="none" strike="noStrike" kern="0" cap="none" spc="0" normalizeH="0" baseline="0" noProof="0" dirty="0">
                <a:ln>
                  <a:noFill/>
                </a:ln>
                <a:solidFill>
                  <a:srgbClr val="C00000"/>
                </a:solidFill>
                <a:effectLst/>
                <a:uLnTx/>
                <a:uFillTx/>
                <a:latin typeface="Arial"/>
                <a:ea typeface="標楷體"/>
                <a:cs typeface="+mn-cs"/>
              </a:rPr>
              <a:t>2x</a:t>
            </a:r>
            <a:endParaRPr kumimoji="0" lang="zh-TW" altLang="en-US" sz="1200" b="0" i="0" u="none" strike="noStrike" kern="0" cap="none" spc="0" normalizeH="0" baseline="0" noProof="0" dirty="0">
              <a:ln>
                <a:noFill/>
              </a:ln>
              <a:solidFill>
                <a:srgbClr val="C00000"/>
              </a:solidFill>
              <a:effectLst/>
              <a:uLnTx/>
              <a:uFillTx/>
              <a:latin typeface="Arial"/>
              <a:ea typeface="標楷體"/>
              <a:cs typeface="+mn-cs"/>
            </a:endParaRPr>
          </a:p>
        </p:txBody>
      </p:sp>
      <p:sp>
        <p:nvSpPr>
          <p:cNvPr id="64" name="矩形 63">
            <a:extLst>
              <a:ext uri="{FF2B5EF4-FFF2-40B4-BE49-F238E27FC236}">
                <a16:creationId xmlns:a16="http://schemas.microsoft.com/office/drawing/2014/main" id="{E05B3B31-69C6-44B4-88A4-A68488138943}"/>
              </a:ext>
            </a:extLst>
          </p:cNvPr>
          <p:cNvSpPr/>
          <p:nvPr/>
        </p:nvSpPr>
        <p:spPr>
          <a:xfrm>
            <a:off x="6278400" y="5760438"/>
            <a:ext cx="864000" cy="288000"/>
          </a:xfrm>
          <a:prstGeom prst="rect">
            <a:avLst/>
          </a:prstGeom>
          <a:solidFill>
            <a:srgbClr val="D7E4BD">
              <a:alpha val="50196"/>
            </a:srgbClr>
          </a:solidFill>
          <a:ln w="25400" cap="flat" cmpd="sng" algn="ctr">
            <a:solidFill>
              <a:srgbClr val="00B050"/>
            </a:solidFill>
            <a:prstDash val="solid"/>
          </a:ln>
          <a:effectLst/>
        </p:spPr>
        <p:txBody>
          <a:bodyPr rtlCol="0" anchor="ctr"/>
          <a:lstStyle/>
          <a:p>
            <a:pPr lvl="0" algn="ctr">
              <a:defRPr/>
            </a:pPr>
            <a:r>
              <a:rPr kumimoji="0" lang="en-US" altLang="zh-TW" sz="850" b="0" i="0" u="none" strike="noStrike" kern="0" cap="none" spc="0" normalizeH="0" baseline="0" noProof="0" dirty="0">
                <a:ln>
                  <a:noFill/>
                </a:ln>
                <a:solidFill>
                  <a:srgbClr val="009242"/>
                </a:solidFill>
                <a:effectLst/>
                <a:uLnTx/>
                <a:uFillTx/>
                <a:latin typeface="Arial"/>
                <a:ea typeface="標楷體"/>
                <a:cs typeface="+mn-cs"/>
              </a:rPr>
              <a:t>Line </a:t>
            </a:r>
            <a:r>
              <a:rPr lang="en-US" altLang="zh-TW" sz="850" kern="0" dirty="0">
                <a:solidFill>
                  <a:srgbClr val="009242"/>
                </a:solidFill>
                <a:ea typeface="標楷體"/>
              </a:rPr>
              <a:t>buffer 8x</a:t>
            </a:r>
            <a:endParaRPr kumimoji="0" lang="zh-TW" altLang="en-US" sz="850" b="0" i="0" u="none" strike="noStrike" kern="0" cap="none" spc="0" normalizeH="0" baseline="0" noProof="0" dirty="0">
              <a:ln>
                <a:noFill/>
              </a:ln>
              <a:solidFill>
                <a:srgbClr val="009242"/>
              </a:solidFill>
              <a:effectLst/>
              <a:uLnTx/>
              <a:uFillTx/>
              <a:latin typeface="Arial"/>
              <a:ea typeface="標楷體"/>
            </a:endParaRPr>
          </a:p>
        </p:txBody>
      </p:sp>
      <p:sp>
        <p:nvSpPr>
          <p:cNvPr id="66" name="矩形 65">
            <a:extLst>
              <a:ext uri="{FF2B5EF4-FFF2-40B4-BE49-F238E27FC236}">
                <a16:creationId xmlns:a16="http://schemas.microsoft.com/office/drawing/2014/main" id="{056FF8EE-0132-4997-B372-B91D13AF3198}"/>
              </a:ext>
            </a:extLst>
          </p:cNvPr>
          <p:cNvSpPr/>
          <p:nvPr/>
        </p:nvSpPr>
        <p:spPr>
          <a:xfrm>
            <a:off x="6276929" y="5472438"/>
            <a:ext cx="2021853" cy="288000"/>
          </a:xfrm>
          <a:prstGeom prst="rect">
            <a:avLst/>
          </a:prstGeom>
          <a:solidFill>
            <a:srgbClr val="D7E4BD">
              <a:alpha val="50196"/>
            </a:srgbClr>
          </a:solidFill>
          <a:ln w="25400" cap="flat" cmpd="sng" algn="ctr">
            <a:solidFill>
              <a:srgbClr val="00B050"/>
            </a:solidFill>
            <a:prstDash val="solid"/>
          </a:ln>
          <a:effectLst/>
        </p:spPr>
        <p:txBody>
          <a:bodyPr rtlCol="0" anchor="ctr"/>
          <a:lstStyle/>
          <a:p>
            <a:pPr lvl="0" algn="ctr">
              <a:defRPr/>
            </a:pPr>
            <a:r>
              <a:rPr kumimoji="0" lang="en-US" altLang="zh-TW" sz="1500" b="0" i="0" u="none" strike="noStrike" kern="0" cap="none" spc="0" normalizeH="0" baseline="0" noProof="0" dirty="0">
                <a:ln>
                  <a:noFill/>
                </a:ln>
                <a:solidFill>
                  <a:srgbClr val="009242"/>
                </a:solidFill>
                <a:effectLst/>
                <a:uLnTx/>
                <a:uFillTx/>
                <a:latin typeface="Arial"/>
                <a:ea typeface="標楷體"/>
                <a:cs typeface="+mn-cs"/>
              </a:rPr>
              <a:t>Line </a:t>
            </a:r>
            <a:r>
              <a:rPr lang="en-US" altLang="zh-TW" sz="1500" kern="0" dirty="0">
                <a:solidFill>
                  <a:srgbClr val="009242"/>
                </a:solidFill>
                <a:ea typeface="標楷體"/>
              </a:rPr>
              <a:t>buffer 8x</a:t>
            </a:r>
            <a:endParaRPr kumimoji="0" lang="zh-TW" altLang="en-US" sz="1500" b="0" i="0" u="none" strike="noStrike" kern="0" cap="none" spc="0" normalizeH="0" baseline="0" noProof="0" dirty="0">
              <a:ln>
                <a:noFill/>
              </a:ln>
              <a:solidFill>
                <a:srgbClr val="009242"/>
              </a:solidFill>
              <a:effectLst/>
              <a:uLnTx/>
              <a:uFillTx/>
              <a:latin typeface="Arial"/>
              <a:ea typeface="標楷體"/>
            </a:endParaRPr>
          </a:p>
        </p:txBody>
      </p:sp>
      <p:sp>
        <p:nvSpPr>
          <p:cNvPr id="58" name="文字方塊 57">
            <a:extLst>
              <a:ext uri="{FF2B5EF4-FFF2-40B4-BE49-F238E27FC236}">
                <a16:creationId xmlns:a16="http://schemas.microsoft.com/office/drawing/2014/main" id="{EF5DF40B-E900-4EAC-9E75-2DB212F1455D}"/>
              </a:ext>
            </a:extLst>
          </p:cNvPr>
          <p:cNvSpPr txBox="1"/>
          <p:nvPr/>
        </p:nvSpPr>
        <p:spPr>
          <a:xfrm>
            <a:off x="7269013" y="5495263"/>
            <a:ext cx="489342" cy="369332"/>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in</a:t>
            </a:r>
            <a:endParaRPr lang="zh-TW" altLang="en-US" dirty="0">
              <a:solidFill>
                <a:srgbClr val="FF0000"/>
              </a:solidFill>
              <a:effectLst>
                <a:glow rad="127000">
                  <a:schemeClr val="bg1"/>
                </a:glow>
              </a:effectLst>
            </a:endParaRPr>
          </a:p>
        </p:txBody>
      </p:sp>
      <p:cxnSp>
        <p:nvCxnSpPr>
          <p:cNvPr id="55" name="直線單箭頭接點 54">
            <a:extLst>
              <a:ext uri="{FF2B5EF4-FFF2-40B4-BE49-F238E27FC236}">
                <a16:creationId xmlns:a16="http://schemas.microsoft.com/office/drawing/2014/main" id="{46318948-B9CF-4796-98EA-5CFF620FC4BF}"/>
              </a:ext>
            </a:extLst>
          </p:cNvPr>
          <p:cNvCxnSpPr>
            <a:cxnSpLocks/>
          </p:cNvCxnSpPr>
          <p:nvPr/>
        </p:nvCxnSpPr>
        <p:spPr>
          <a:xfrm>
            <a:off x="7290782" y="5565488"/>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C589B1AE-1C57-44A0-9B79-23C715D5F8E7}"/>
              </a:ext>
            </a:extLst>
          </p:cNvPr>
          <p:cNvSpPr/>
          <p:nvPr/>
        </p:nvSpPr>
        <p:spPr>
          <a:xfrm>
            <a:off x="0" y="4671925"/>
            <a:ext cx="1539060" cy="1477328"/>
          </a:xfrm>
          <a:prstGeom prst="rect">
            <a:avLst/>
          </a:prstGeom>
        </p:spPr>
        <p:txBody>
          <a:bodyPr wrap="square">
            <a:spAutoFit/>
          </a:bodyPr>
          <a:lstStyle/>
          <a:p>
            <a:pPr algn="r"/>
            <a:r>
              <a:rPr lang="en-US" altLang="zh-TW" b="1" dirty="0">
                <a:solidFill>
                  <a:srgbClr val="EE5496"/>
                </a:solidFill>
              </a:rPr>
              <a:t>   Input type:</a:t>
            </a:r>
          </a:p>
          <a:p>
            <a:pPr algn="r"/>
            <a:r>
              <a:rPr lang="en-US" altLang="zh-TW" b="1" dirty="0">
                <a:solidFill>
                  <a:srgbClr val="EE5496"/>
                </a:solidFill>
              </a:rPr>
              <a:t>Output type:</a:t>
            </a:r>
          </a:p>
          <a:p>
            <a:pPr algn="r"/>
            <a:endParaRPr lang="en-US" altLang="zh-TW" b="1" dirty="0">
              <a:solidFill>
                <a:srgbClr val="EE5496"/>
              </a:solidFill>
            </a:endParaRPr>
          </a:p>
          <a:p>
            <a:pPr algn="r"/>
            <a:endParaRPr lang="en-US" altLang="zh-TW" b="1" dirty="0">
              <a:solidFill>
                <a:srgbClr val="EE5496"/>
              </a:solidFill>
            </a:endParaRPr>
          </a:p>
          <a:p>
            <a:pPr algn="r"/>
            <a:r>
              <a:rPr lang="en-US" altLang="zh-TW" b="1" dirty="0">
                <a:solidFill>
                  <a:srgbClr val="EE5496"/>
                </a:solidFill>
              </a:rPr>
              <a:t>Buffer type:</a:t>
            </a:r>
          </a:p>
        </p:txBody>
      </p:sp>
      <p:sp>
        <p:nvSpPr>
          <p:cNvPr id="60" name="矩形 59">
            <a:extLst>
              <a:ext uri="{FF2B5EF4-FFF2-40B4-BE49-F238E27FC236}">
                <a16:creationId xmlns:a16="http://schemas.microsoft.com/office/drawing/2014/main" id="{52CFBAF5-1EDE-432A-9B9C-9613A5A66986}"/>
              </a:ext>
            </a:extLst>
          </p:cNvPr>
          <p:cNvSpPr/>
          <p:nvPr/>
        </p:nvSpPr>
        <p:spPr>
          <a:xfrm>
            <a:off x="1429852" y="4671925"/>
            <a:ext cx="4605748" cy="1754326"/>
          </a:xfrm>
          <a:prstGeom prst="rect">
            <a:avLst/>
          </a:prstGeom>
        </p:spPr>
        <p:txBody>
          <a:bodyPr wrap="none">
            <a:spAutoFit/>
          </a:bodyPr>
          <a:lstStyle/>
          <a:p>
            <a:r>
              <a:rPr lang="en-US" altLang="zh-TW" b="1" dirty="0" err="1">
                <a:solidFill>
                  <a:srgbClr val="EE5496"/>
                </a:solidFill>
              </a:rPr>
              <a:t>frames_t</a:t>
            </a:r>
            <a:r>
              <a:rPr lang="en-US" altLang="zh-TW" b="1" dirty="0">
                <a:solidFill>
                  <a:srgbClr val="EE5496"/>
                </a:solidFill>
              </a:rPr>
              <a:t> (</a:t>
            </a:r>
            <a:r>
              <a:rPr lang="en-US" altLang="zh-TW" b="1" dirty="0" err="1">
                <a:solidFill>
                  <a:srgbClr val="EE5496"/>
                </a:solidFill>
              </a:rPr>
              <a:t>ac_int</a:t>
            </a:r>
            <a:r>
              <a:rPr lang="en-US" altLang="zh-TW" b="1" dirty="0">
                <a:solidFill>
                  <a:srgbClr val="EE5496"/>
                </a:solidFill>
              </a:rPr>
              <a:t>&lt;32</a:t>
            </a:r>
            <a:r>
              <a:rPr lang="en-US" altLang="zh-TW" sz="1000" b="1" dirty="0">
                <a:solidFill>
                  <a:srgbClr val="EE5496"/>
                </a:solidFill>
              </a:rPr>
              <a:t>, false</a:t>
            </a:r>
            <a:r>
              <a:rPr lang="en-US" altLang="zh-TW" b="1" dirty="0">
                <a:solidFill>
                  <a:srgbClr val="EE5496"/>
                </a:solidFill>
              </a:rPr>
              <a:t>&gt;)</a:t>
            </a:r>
          </a:p>
          <a:p>
            <a:r>
              <a:rPr lang="en-US" altLang="zh-TW" b="1" dirty="0" err="1">
                <a:solidFill>
                  <a:srgbClr val="EE5496"/>
                </a:solidFill>
              </a:rPr>
              <a:t>pixel_t</a:t>
            </a:r>
            <a:r>
              <a:rPr lang="en-US" altLang="zh-TW" b="1" dirty="0">
                <a:solidFill>
                  <a:srgbClr val="EE5496"/>
                </a:solidFill>
              </a:rPr>
              <a:t> (</a:t>
            </a:r>
            <a:r>
              <a:rPr lang="en-US" altLang="zh-TW" b="1" dirty="0" err="1">
                <a:solidFill>
                  <a:srgbClr val="EE5496"/>
                </a:solidFill>
              </a:rPr>
              <a:t>ac_fixed</a:t>
            </a:r>
            <a:r>
              <a:rPr lang="en-US" altLang="zh-TW" b="1" dirty="0">
                <a:solidFill>
                  <a:srgbClr val="EE5496"/>
                </a:solidFill>
              </a:rPr>
              <a:t> </a:t>
            </a:r>
            <a:r>
              <a:rPr lang="de-DE" altLang="zh-TW" b="1" dirty="0">
                <a:solidFill>
                  <a:srgbClr val="EE5496"/>
                </a:solidFill>
              </a:rPr>
              <a:t>&lt;32,13</a:t>
            </a:r>
            <a:r>
              <a:rPr lang="de-DE" altLang="zh-TW" sz="1000" b="1" dirty="0">
                <a:solidFill>
                  <a:srgbClr val="EE5496"/>
                </a:solidFill>
              </a:rPr>
              <a:t>, true, AC_RND, AC_WRAP</a:t>
            </a:r>
            <a:r>
              <a:rPr lang="en-US" altLang="zh-TW" b="1" dirty="0">
                <a:solidFill>
                  <a:srgbClr val="EE5496"/>
                </a:solidFill>
              </a:rPr>
              <a:t>&gt;)</a:t>
            </a:r>
          </a:p>
          <a:p>
            <a:r>
              <a:rPr lang="en-US" altLang="zh-TW" b="1" dirty="0" err="1">
                <a:solidFill>
                  <a:srgbClr val="EE5496"/>
                </a:solidFill>
              </a:rPr>
              <a:t>input_t</a:t>
            </a:r>
            <a:r>
              <a:rPr lang="en-US" altLang="zh-TW" b="1" dirty="0">
                <a:solidFill>
                  <a:srgbClr val="EE5496"/>
                </a:solidFill>
              </a:rPr>
              <a:t> (</a:t>
            </a:r>
            <a:r>
              <a:rPr lang="en-US" altLang="zh-TW" b="1" dirty="0" err="1">
                <a:solidFill>
                  <a:srgbClr val="EE5496"/>
                </a:solidFill>
              </a:rPr>
              <a:t>ac_fixed</a:t>
            </a:r>
            <a:r>
              <a:rPr lang="en-US" altLang="zh-TW" b="1" dirty="0">
                <a:solidFill>
                  <a:srgbClr val="EE5496"/>
                </a:solidFill>
              </a:rPr>
              <a:t>&lt;8, 8</a:t>
            </a:r>
            <a:r>
              <a:rPr lang="en-US" altLang="zh-TW" sz="1000" b="1" dirty="0">
                <a:solidFill>
                  <a:srgbClr val="EE5496"/>
                </a:solidFill>
              </a:rPr>
              <a:t>, false, AC_RND, AC_WRAP</a:t>
            </a:r>
            <a:r>
              <a:rPr lang="en-US" altLang="zh-TW" b="1" dirty="0">
                <a:solidFill>
                  <a:srgbClr val="EE5496"/>
                </a:solidFill>
              </a:rPr>
              <a:t>&gt;)</a:t>
            </a:r>
          </a:p>
          <a:p>
            <a:r>
              <a:rPr lang="en-US" altLang="zh-TW" b="1" dirty="0" err="1">
                <a:solidFill>
                  <a:srgbClr val="EE5496"/>
                </a:solidFill>
              </a:rPr>
              <a:t>frames_t</a:t>
            </a:r>
            <a:r>
              <a:rPr lang="en-US" altLang="zh-TW" b="1" dirty="0">
                <a:solidFill>
                  <a:srgbClr val="EE5496"/>
                </a:solidFill>
              </a:rPr>
              <a:t> (</a:t>
            </a:r>
            <a:r>
              <a:rPr lang="en-US" altLang="zh-TW" b="1" dirty="0" err="1">
                <a:solidFill>
                  <a:srgbClr val="EE5496"/>
                </a:solidFill>
              </a:rPr>
              <a:t>ac_int</a:t>
            </a:r>
            <a:r>
              <a:rPr lang="en-US" altLang="zh-TW" b="1" dirty="0">
                <a:solidFill>
                  <a:srgbClr val="EE5496"/>
                </a:solidFill>
              </a:rPr>
              <a:t>&lt;32</a:t>
            </a:r>
            <a:r>
              <a:rPr lang="en-US" altLang="zh-TW" sz="1000" b="1" dirty="0">
                <a:solidFill>
                  <a:srgbClr val="EE5496"/>
                </a:solidFill>
              </a:rPr>
              <a:t>, false</a:t>
            </a:r>
            <a:r>
              <a:rPr lang="en-US" altLang="zh-TW" b="1" dirty="0">
                <a:solidFill>
                  <a:srgbClr val="EE5496"/>
                </a:solidFill>
              </a:rPr>
              <a:t>&gt;)</a:t>
            </a:r>
          </a:p>
          <a:p>
            <a:r>
              <a:rPr lang="en-US" altLang="zh-TW" b="1" dirty="0">
                <a:solidFill>
                  <a:srgbClr val="EE5496"/>
                </a:solidFill>
              </a:rPr>
              <a:t>input2x_t (</a:t>
            </a:r>
            <a:r>
              <a:rPr lang="en-US" altLang="zh-TW" b="1" dirty="0" err="1">
                <a:solidFill>
                  <a:srgbClr val="EE5496"/>
                </a:solidFill>
              </a:rPr>
              <a:t>ac_int</a:t>
            </a:r>
            <a:r>
              <a:rPr lang="en-US" altLang="zh-TW" b="1" dirty="0">
                <a:solidFill>
                  <a:srgbClr val="EE5496"/>
                </a:solidFill>
              </a:rPr>
              <a:t>&lt;16&gt;)</a:t>
            </a:r>
          </a:p>
          <a:p>
            <a:r>
              <a:rPr lang="en-US" altLang="zh-TW" b="1" dirty="0">
                <a:solidFill>
                  <a:srgbClr val="EE5496"/>
                </a:solidFill>
              </a:rPr>
              <a:t>input8x_t (</a:t>
            </a:r>
            <a:r>
              <a:rPr lang="en-US" altLang="zh-TW" b="1" dirty="0" err="1">
                <a:solidFill>
                  <a:srgbClr val="EE5496"/>
                </a:solidFill>
              </a:rPr>
              <a:t>ac_int</a:t>
            </a:r>
            <a:r>
              <a:rPr lang="en-US" altLang="zh-TW" b="1" dirty="0">
                <a:solidFill>
                  <a:srgbClr val="EE5496"/>
                </a:solidFill>
              </a:rPr>
              <a:t>&lt;64&gt;)</a:t>
            </a:r>
          </a:p>
        </p:txBody>
      </p:sp>
      <p:sp>
        <p:nvSpPr>
          <p:cNvPr id="67" name="矩形 66">
            <a:extLst>
              <a:ext uri="{FF2B5EF4-FFF2-40B4-BE49-F238E27FC236}">
                <a16:creationId xmlns:a16="http://schemas.microsoft.com/office/drawing/2014/main" id="{6F91AE57-9965-41D9-8EF3-E408F62CDD08}"/>
              </a:ext>
            </a:extLst>
          </p:cNvPr>
          <p:cNvSpPr/>
          <p:nvPr/>
        </p:nvSpPr>
        <p:spPr>
          <a:xfrm>
            <a:off x="7138812" y="5186613"/>
            <a:ext cx="1157588" cy="288000"/>
          </a:xfrm>
          <a:prstGeom prst="rect">
            <a:avLst/>
          </a:prstGeom>
          <a:solidFill>
            <a:srgbClr val="D7E4BD">
              <a:alpha val="50196"/>
            </a:srgbClr>
          </a:solidFill>
          <a:ln w="25400" cap="flat" cmpd="sng" algn="ctr">
            <a:solidFill>
              <a:srgbClr val="00B050"/>
            </a:solidFill>
            <a:prstDash val="solid"/>
          </a:ln>
          <a:effectLst/>
        </p:spPr>
        <p:txBody>
          <a:bodyPr rtlCol="0" anchor="ctr"/>
          <a:lstStyle/>
          <a:p>
            <a:pPr lvl="0" algn="ctr">
              <a:defRPr/>
            </a:pPr>
            <a:r>
              <a:rPr kumimoji="0" lang="en-US" altLang="zh-TW" sz="1100" b="0" i="0" u="none" strike="noStrike" kern="0" cap="none" spc="0" normalizeH="0" baseline="0" noProof="0" dirty="0">
                <a:ln>
                  <a:noFill/>
                </a:ln>
                <a:solidFill>
                  <a:srgbClr val="009242"/>
                </a:solidFill>
                <a:effectLst/>
                <a:uLnTx/>
                <a:uFillTx/>
                <a:latin typeface="Arial"/>
                <a:ea typeface="標楷體"/>
                <a:cs typeface="+mn-cs"/>
              </a:rPr>
              <a:t>Line </a:t>
            </a:r>
            <a:r>
              <a:rPr lang="en-US" altLang="zh-TW" sz="1100" kern="0" dirty="0">
                <a:solidFill>
                  <a:srgbClr val="009242"/>
                </a:solidFill>
                <a:ea typeface="標楷體"/>
              </a:rPr>
              <a:t>buffer 8x</a:t>
            </a:r>
            <a:endParaRPr kumimoji="0" lang="zh-TW" altLang="en-US" sz="800" b="0" i="0" u="none" strike="noStrike" kern="0" cap="none" spc="0" normalizeH="0" baseline="0" noProof="0" dirty="0">
              <a:ln>
                <a:noFill/>
              </a:ln>
              <a:solidFill>
                <a:srgbClr val="009242"/>
              </a:solidFill>
              <a:effectLst/>
              <a:uLnTx/>
              <a:uFillTx/>
              <a:latin typeface="Arial"/>
              <a:ea typeface="標楷體"/>
            </a:endParaRPr>
          </a:p>
        </p:txBody>
      </p:sp>
      <p:cxnSp>
        <p:nvCxnSpPr>
          <p:cNvPr id="56" name="直線單箭頭接點 55">
            <a:extLst>
              <a:ext uri="{FF2B5EF4-FFF2-40B4-BE49-F238E27FC236}">
                <a16:creationId xmlns:a16="http://schemas.microsoft.com/office/drawing/2014/main" id="{1BE90D1C-1952-4869-BE98-60AB1014D06A}"/>
              </a:ext>
            </a:extLst>
          </p:cNvPr>
          <p:cNvCxnSpPr>
            <a:cxnSpLocks/>
          </p:cNvCxnSpPr>
          <p:nvPr/>
        </p:nvCxnSpPr>
        <p:spPr>
          <a:xfrm>
            <a:off x="7290782" y="4976160"/>
            <a:ext cx="0" cy="339123"/>
          </a:xfrm>
          <a:prstGeom prst="straightConnector1">
            <a:avLst/>
          </a:prstGeom>
          <a:ln w="28575">
            <a:solidFill>
              <a:srgbClr val="0070C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59" name="文字方塊 58">
            <a:extLst>
              <a:ext uri="{FF2B5EF4-FFF2-40B4-BE49-F238E27FC236}">
                <a16:creationId xmlns:a16="http://schemas.microsoft.com/office/drawing/2014/main" id="{778142A9-B4F2-40C9-8DFD-1DB84E267DBF}"/>
              </a:ext>
            </a:extLst>
          </p:cNvPr>
          <p:cNvSpPr txBox="1"/>
          <p:nvPr/>
        </p:nvSpPr>
        <p:spPr>
          <a:xfrm>
            <a:off x="7244609" y="4919619"/>
            <a:ext cx="631074" cy="369332"/>
          </a:xfrm>
          <a:prstGeom prst="rect">
            <a:avLst/>
          </a:prstGeom>
          <a:noFill/>
        </p:spPr>
        <p:txBody>
          <a:bodyPr wrap="square" rtlCol="0">
            <a:spAutoFit/>
          </a:bodyPr>
          <a:lstStyle/>
          <a:p>
            <a:pPr algn="ctr"/>
            <a:r>
              <a:rPr lang="en-US" altLang="zh-TW" dirty="0">
                <a:solidFill>
                  <a:srgbClr val="0070C0"/>
                </a:solidFill>
                <a:effectLst>
                  <a:glow rad="127000">
                    <a:schemeClr val="bg1"/>
                  </a:glow>
                </a:effectLst>
              </a:rPr>
              <a:t>out</a:t>
            </a:r>
            <a:endParaRPr lang="zh-TW" altLang="en-US" dirty="0">
              <a:solidFill>
                <a:srgbClr val="0070C0"/>
              </a:solidFill>
              <a:effectLst>
                <a:glow rad="127000">
                  <a:schemeClr val="bg1"/>
                </a:glow>
              </a:effectLst>
            </a:endParaRPr>
          </a:p>
        </p:txBody>
      </p:sp>
      <p:sp>
        <p:nvSpPr>
          <p:cNvPr id="65" name="矩形 64">
            <a:extLst>
              <a:ext uri="{FF2B5EF4-FFF2-40B4-BE49-F238E27FC236}">
                <a16:creationId xmlns:a16="http://schemas.microsoft.com/office/drawing/2014/main" id="{6BE8F8F3-ECE2-4BD4-ACA2-692394B55EB3}"/>
              </a:ext>
            </a:extLst>
          </p:cNvPr>
          <p:cNvSpPr/>
          <p:nvPr/>
        </p:nvSpPr>
        <p:spPr>
          <a:xfrm>
            <a:off x="6282782" y="5187064"/>
            <a:ext cx="857565"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algn="ctr"/>
            <a:r>
              <a:rPr lang="en-US" altLang="zh-TW" sz="850" kern="0" dirty="0">
                <a:solidFill>
                  <a:srgbClr val="C00000"/>
                </a:solidFill>
                <a:latin typeface="Arial"/>
                <a:ea typeface="標楷體"/>
              </a:rPr>
              <a:t>Line buffer 2x</a:t>
            </a:r>
            <a:endParaRPr lang="zh-TW" altLang="en-US" sz="850" kern="0" dirty="0">
              <a:solidFill>
                <a:srgbClr val="C00000"/>
              </a:solidFill>
              <a:latin typeface="Arial"/>
              <a:ea typeface="標楷體"/>
            </a:endParaRPr>
          </a:p>
        </p:txBody>
      </p:sp>
    </p:spTree>
    <p:extLst>
      <p:ext uri="{BB962C8B-B14F-4D97-AF65-F5344CB8AC3E}">
        <p14:creationId xmlns:p14="http://schemas.microsoft.com/office/powerpoint/2010/main" val="265989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6" grpId="0" animBg="1"/>
      <p:bldP spid="6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32" name="圖片 31">
            <a:extLst>
              <a:ext uri="{FF2B5EF4-FFF2-40B4-BE49-F238E27FC236}">
                <a16:creationId xmlns:a16="http://schemas.microsoft.com/office/drawing/2014/main" id="{A118C7B5-EF27-4E9B-B9D1-AABB594214A9}"/>
              </a:ext>
            </a:extLst>
          </p:cNvPr>
          <p:cNvPicPr>
            <a:picLocks noChangeAspect="1"/>
          </p:cNvPicPr>
          <p:nvPr/>
        </p:nvPicPr>
        <p:blipFill>
          <a:blip r:embed="rId3"/>
          <a:stretch>
            <a:fillRect/>
          </a:stretch>
        </p:blipFill>
        <p:spPr>
          <a:xfrm>
            <a:off x="257514" y="2489776"/>
            <a:ext cx="6579940" cy="190723"/>
          </a:xfrm>
          <a:prstGeom prst="rect">
            <a:avLst/>
          </a:prstGeom>
        </p:spPr>
      </p:pic>
      <p:pic>
        <p:nvPicPr>
          <p:cNvPr id="2" name="圖片 1">
            <a:extLst>
              <a:ext uri="{FF2B5EF4-FFF2-40B4-BE49-F238E27FC236}">
                <a16:creationId xmlns:a16="http://schemas.microsoft.com/office/drawing/2014/main" id="{B71D5AA1-10C3-4CDB-ACAB-2CE6A9763CB3}"/>
              </a:ext>
            </a:extLst>
          </p:cNvPr>
          <p:cNvPicPr>
            <a:picLocks noChangeAspect="1"/>
          </p:cNvPicPr>
          <p:nvPr/>
        </p:nvPicPr>
        <p:blipFill>
          <a:blip r:embed="rId4"/>
          <a:stretch>
            <a:fillRect/>
          </a:stretch>
        </p:blipFill>
        <p:spPr>
          <a:xfrm>
            <a:off x="244819" y="2812606"/>
            <a:ext cx="5663642" cy="2853771"/>
          </a:xfrm>
          <a:prstGeom prst="rect">
            <a:avLst/>
          </a:prstGeom>
        </p:spPr>
      </p:pic>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graphicFrame>
        <p:nvGraphicFramePr>
          <p:cNvPr id="33" name="!!Frame2_table">
            <a:extLst>
              <a:ext uri="{FF2B5EF4-FFF2-40B4-BE49-F238E27FC236}">
                <a16:creationId xmlns:a16="http://schemas.microsoft.com/office/drawing/2014/main" id="{F669FAE1-4782-45D5-B36F-0C6D4899A019}"/>
              </a:ext>
            </a:extLst>
          </p:cNvPr>
          <p:cNvGraphicFramePr>
            <a:graphicFrameLocks noGrp="1"/>
          </p:cNvGraphicFramePr>
          <p:nvPr>
            <p:extLst>
              <p:ext uri="{D42A27DB-BD31-4B8C-83A1-F6EECF244321}">
                <p14:modId xmlns:p14="http://schemas.microsoft.com/office/powerpoint/2010/main" val="2075478931"/>
              </p:ext>
            </p:extLst>
          </p:nvPr>
        </p:nvGraphicFramePr>
        <p:xfrm>
          <a:off x="6224931" y="3970089"/>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bl>
          </a:graphicData>
        </a:graphic>
      </p:graphicFrame>
      <mc:AlternateContent xmlns:mc="http://schemas.openxmlformats.org/markup-compatibility/2006" xmlns:a14="http://schemas.microsoft.com/office/drawing/2010/main">
        <mc:Choice Requires="a14">
          <p:graphicFrame>
            <p:nvGraphicFramePr>
              <p:cNvPr id="34" name="表格 33">
                <a:extLst>
                  <a:ext uri="{FF2B5EF4-FFF2-40B4-BE49-F238E27FC236}">
                    <a16:creationId xmlns:a16="http://schemas.microsoft.com/office/drawing/2014/main" id="{F5EA5D6C-873C-4742-BC6F-5A6022F43A24}"/>
                  </a:ext>
                </a:extLst>
              </p:cNvPr>
              <p:cNvGraphicFramePr>
                <a:graphicFrameLocks noGrp="1"/>
              </p:cNvGraphicFramePr>
              <p:nvPr>
                <p:extLst>
                  <p:ext uri="{D42A27DB-BD31-4B8C-83A1-F6EECF244321}">
                    <p14:modId xmlns:p14="http://schemas.microsoft.com/office/powerpoint/2010/main" val="1900204994"/>
                  </p:ext>
                </p:extLst>
              </p:nvPr>
            </p:nvGraphicFramePr>
            <p:xfrm>
              <a:off x="6512931" y="4834089"/>
              <a:ext cx="1440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gridCol w="288000">
                      <a:extLst>
                        <a:ext uri="{9D8B030D-6E8A-4147-A177-3AD203B41FA5}">
                          <a16:colId xmlns:a16="http://schemas.microsoft.com/office/drawing/2014/main" val="3204210975"/>
                        </a:ext>
                      </a:extLst>
                    </a:gridCol>
                    <a:gridCol w="288000">
                      <a:extLst>
                        <a:ext uri="{9D8B030D-6E8A-4147-A177-3AD203B41FA5}">
                          <a16:colId xmlns:a16="http://schemas.microsoft.com/office/drawing/2014/main" val="2454279123"/>
                        </a:ext>
                      </a:extLst>
                    </a:gridCol>
                    <a:gridCol w="288000">
                      <a:extLst>
                        <a:ext uri="{9D8B030D-6E8A-4147-A177-3AD203B41FA5}">
                          <a16:colId xmlns:a16="http://schemas.microsoft.com/office/drawing/2014/main" val="285264765"/>
                        </a:ext>
                      </a:extLst>
                    </a:gridCol>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14:m>
                            <m:oMathPara xmlns:m="http://schemas.openxmlformats.org/officeDocument/2006/math">
                              <m:oMathParaPr>
                                <m:jc m:val="center"/>
                              </m:oMathParaPr>
                              <m:oMath xmlns:m="http://schemas.openxmlformats.org/officeDocument/2006/math">
                                <m:sSub>
                                  <m:sSubPr>
                                    <m:ctrlPr>
                                      <a:rPr lang="zh-TW" altLang="en-US" sz="1500" b="1" i="1" smtClean="0">
                                        <a:solidFill>
                                          <a:srgbClr val="9BBB59"/>
                                        </a:solidFill>
                                        <a:latin typeface="Cambria Math" panose="02040503050406030204" pitchFamily="18" charset="0"/>
                                      </a:rPr>
                                    </m:ctrlPr>
                                  </m:sSubPr>
                                  <m:e>
                                    <m:r>
                                      <a:rPr lang="en-US" altLang="zh-TW" sz="1500" b="1" i="0" smtClean="0">
                                        <a:solidFill>
                                          <a:srgbClr val="9BBB59"/>
                                        </a:solidFill>
                                        <a:latin typeface="Cambria Math" panose="02040503050406030204" pitchFamily="18" charset="0"/>
                                      </a:rPr>
                                      <m:t>  </m:t>
                                    </m:r>
                                    <m:r>
                                      <a:rPr lang="zh-TW" altLang="en-US" sz="1500" b="1" i="0" smtClean="0">
                                        <a:solidFill>
                                          <a:srgbClr val="9BBB59"/>
                                        </a:solidFill>
                                        <a:latin typeface="Cambria Math" panose="02040503050406030204" pitchFamily="18" charset="0"/>
                                      </a:rPr>
                                      <m:t>𝐈</m:t>
                                    </m:r>
                                  </m:e>
                                  <m:sub>
                                    <m:r>
                                      <a:rPr lang="zh-TW" altLang="en-US" sz="1500" b="1" i="0" smtClean="0">
                                        <a:solidFill>
                                          <a:srgbClr val="9BBB59"/>
                                        </a:solidFill>
                                        <a:latin typeface="Cambria Math" panose="02040503050406030204" pitchFamily="18" charset="0"/>
                                      </a:rPr>
                                      <m:t>𝐱</m:t>
                                    </m:r>
                                  </m:sub>
                                </m:sSub>
                              </m:oMath>
                            </m:oMathPara>
                          </a14:m>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Choice>
        <mc:Fallback xmlns="">
          <p:graphicFrame>
            <p:nvGraphicFramePr>
              <p:cNvPr id="34" name="表格 33">
                <a:extLst>
                  <a:ext uri="{FF2B5EF4-FFF2-40B4-BE49-F238E27FC236}">
                    <a16:creationId xmlns:a16="http://schemas.microsoft.com/office/drawing/2014/main" id="{F5EA5D6C-873C-4742-BC6F-5A6022F43A24}"/>
                  </a:ext>
                </a:extLst>
              </p:cNvPr>
              <p:cNvGraphicFramePr>
                <a:graphicFrameLocks noGrp="1"/>
              </p:cNvGraphicFramePr>
              <p:nvPr>
                <p:extLst>
                  <p:ext uri="{D42A27DB-BD31-4B8C-83A1-F6EECF244321}">
                    <p14:modId xmlns:p14="http://schemas.microsoft.com/office/powerpoint/2010/main" val="1900204994"/>
                  </p:ext>
                </p:extLst>
              </p:nvPr>
            </p:nvGraphicFramePr>
            <p:xfrm>
              <a:off x="6512931" y="4834089"/>
              <a:ext cx="1440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gridCol w="288000">
                      <a:extLst>
                        <a:ext uri="{9D8B030D-6E8A-4147-A177-3AD203B41FA5}">
                          <a16:colId xmlns:a16="http://schemas.microsoft.com/office/drawing/2014/main" val="3204210975"/>
                        </a:ext>
                      </a:extLst>
                    </a:gridCol>
                    <a:gridCol w="288000">
                      <a:extLst>
                        <a:ext uri="{9D8B030D-6E8A-4147-A177-3AD203B41FA5}">
                          <a16:colId xmlns:a16="http://schemas.microsoft.com/office/drawing/2014/main" val="2454279123"/>
                        </a:ext>
                      </a:extLst>
                    </a:gridCol>
                    <a:gridCol w="288000">
                      <a:extLst>
                        <a:ext uri="{9D8B030D-6E8A-4147-A177-3AD203B41FA5}">
                          <a16:colId xmlns:a16="http://schemas.microsoft.com/office/drawing/2014/main" val="285264765"/>
                        </a:ext>
                      </a:extLst>
                    </a:gridCol>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endParaRPr lang="zh-TW"/>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blipFill>
                          <a:blip r:embed="rId5"/>
                          <a:stretch>
                            <a:fillRect l="-206383" t="-4082" r="-212766" b="-8163"/>
                          </a:stretch>
                        </a:blip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Fallback>
      </mc:AlternateContent>
      <p:sp>
        <p:nvSpPr>
          <p:cNvPr id="35" name="矩形 34">
            <a:extLst>
              <a:ext uri="{FF2B5EF4-FFF2-40B4-BE49-F238E27FC236}">
                <a16:creationId xmlns:a16="http://schemas.microsoft.com/office/drawing/2014/main" id="{9DABED4C-B419-46A8-8217-7A841B053314}"/>
              </a:ext>
            </a:extLst>
          </p:cNvPr>
          <p:cNvSpPr/>
          <p:nvPr/>
        </p:nvSpPr>
        <p:spPr>
          <a:xfrm>
            <a:off x="6282103" y="3555353"/>
            <a:ext cx="1731564"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gradient_x</a:t>
            </a:r>
            <a:r>
              <a:rPr lang="zh-TW" altLang="en-US" b="1" dirty="0">
                <a:solidFill>
                  <a:srgbClr val="9BBB59"/>
                </a:solidFill>
                <a:latin typeface="芫荽 0.92" pitchFamily="2" charset="-120"/>
                <a:ea typeface="芫荽 0.92" pitchFamily="2" charset="-120"/>
                <a:cs typeface="芫荽 0.92" pitchFamily="2" charset="-120"/>
              </a:rPr>
              <a:t> </a:t>
            </a:r>
            <a:r>
              <a:rPr lang="en-US" altLang="zh-TW" b="1" dirty="0">
                <a:solidFill>
                  <a:srgbClr val="9BBB59"/>
                </a:solidFill>
                <a:latin typeface="芫荽 0.92" pitchFamily="2" charset="-120"/>
                <a:ea typeface="芫荽 0.92" pitchFamily="2" charset="-120"/>
                <a:cs typeface="芫荽 0.92" pitchFamily="2" charset="-120"/>
              </a:rPr>
              <a:t>(I</a:t>
            </a:r>
            <a:r>
              <a:rPr lang="en-US" altLang="zh-TW" b="1" baseline="-25000" dirty="0">
                <a:solidFill>
                  <a:srgbClr val="9BBB59"/>
                </a:solidFill>
                <a:latin typeface="芫荽 0.92" pitchFamily="2" charset="-120"/>
                <a:ea typeface="芫荽 0.92" pitchFamily="2" charset="-120"/>
                <a:cs typeface="芫荽 0.92" pitchFamily="2" charset="-120"/>
              </a:rPr>
              <a:t>x</a:t>
            </a:r>
            <a:r>
              <a:rPr lang="en-US" altLang="zh-TW" b="1" dirty="0">
                <a:solidFill>
                  <a:srgbClr val="9BBB59"/>
                </a:solidFill>
                <a:latin typeface="芫荽 0.92" pitchFamily="2" charset="-120"/>
                <a:ea typeface="芫荽 0.92" pitchFamily="2" charset="-120"/>
                <a:cs typeface="芫荽 0.92" pitchFamily="2" charset="-120"/>
              </a:rPr>
              <a:t>)</a:t>
            </a:r>
            <a:endParaRPr lang="zh-TW" altLang="en-US" b="1" dirty="0">
              <a:solidFill>
                <a:srgbClr val="9BBB59"/>
              </a:solidFill>
            </a:endParaRPr>
          </a:p>
        </p:txBody>
      </p:sp>
      <p:sp>
        <p:nvSpPr>
          <p:cNvPr id="36" name="!!Frame 2">
            <a:extLst>
              <a:ext uri="{FF2B5EF4-FFF2-40B4-BE49-F238E27FC236}">
                <a16:creationId xmlns:a16="http://schemas.microsoft.com/office/drawing/2014/main" id="{8DCF53E3-9B13-4281-AAB0-B26C342FE872}"/>
              </a:ext>
            </a:extLst>
          </p:cNvPr>
          <p:cNvSpPr txBox="1"/>
          <p:nvPr/>
        </p:nvSpPr>
        <p:spPr>
          <a:xfrm>
            <a:off x="6698169" y="6031493"/>
            <a:ext cx="1069524" cy="369332"/>
          </a:xfrm>
          <a:prstGeom prst="rect">
            <a:avLst/>
          </a:prstGeom>
          <a:noFill/>
        </p:spPr>
        <p:txBody>
          <a:bodyPr wrap="none" rtlCol="0">
            <a:spAutoFit/>
          </a:bodyPr>
          <a:lstStyle/>
          <a:p>
            <a:r>
              <a:rPr lang="en-US" altLang="zh-TW" b="1" dirty="0">
                <a:solidFill>
                  <a:srgbClr val="7030A0"/>
                </a:solidFill>
              </a:rPr>
              <a:t>Frame 2</a:t>
            </a:r>
            <a:endParaRPr lang="zh-TW" altLang="en-US" b="1" dirty="0">
              <a:solidFill>
                <a:srgbClr val="7030A0"/>
              </a:solidFill>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rgbClr val="FF0000"/>
                </a:solidFill>
              </a:rPr>
              <a:t>gradient_x_calc</a:t>
            </a:r>
            <a:endParaRPr lang="zh-TW" altLang="en-US" sz="1200" b="1" dirty="0">
              <a:solidFill>
                <a:srgbClr val="FF0000"/>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1-2.</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gradient_x_calc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07" name="矩形 106">
            <a:extLst>
              <a:ext uri="{FF2B5EF4-FFF2-40B4-BE49-F238E27FC236}">
                <a16:creationId xmlns:a16="http://schemas.microsoft.com/office/drawing/2014/main" id="{C5BC114C-83BB-4E3F-97F5-4D3D5FC8F365}"/>
              </a:ext>
            </a:extLst>
          </p:cNvPr>
          <p:cNvSpPr/>
          <p:nvPr/>
        </p:nvSpPr>
        <p:spPr>
          <a:xfrm>
            <a:off x="6504849" y="4834090"/>
            <a:ext cx="1160396"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pixel buffer</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cxnSp>
        <p:nvCxnSpPr>
          <p:cNvPr id="108" name="直線單箭頭接點 107">
            <a:extLst>
              <a:ext uri="{FF2B5EF4-FFF2-40B4-BE49-F238E27FC236}">
                <a16:creationId xmlns:a16="http://schemas.microsoft.com/office/drawing/2014/main" id="{C6316F94-D6F9-492E-84CC-D5BBDE6E8227}"/>
              </a:ext>
            </a:extLst>
          </p:cNvPr>
          <p:cNvCxnSpPr>
            <a:cxnSpLocks/>
          </p:cNvCxnSpPr>
          <p:nvPr/>
        </p:nvCxnSpPr>
        <p:spPr>
          <a:xfrm>
            <a:off x="7813070" y="4548242"/>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cxnSp>
        <p:nvCxnSpPr>
          <p:cNvPr id="109" name="直線單箭頭接點 108">
            <a:extLst>
              <a:ext uri="{FF2B5EF4-FFF2-40B4-BE49-F238E27FC236}">
                <a16:creationId xmlns:a16="http://schemas.microsoft.com/office/drawing/2014/main" id="{0A153A42-1F06-4890-91C3-E11C6DE51782}"/>
              </a:ext>
            </a:extLst>
          </p:cNvPr>
          <p:cNvCxnSpPr>
            <a:cxnSpLocks/>
          </p:cNvCxnSpPr>
          <p:nvPr/>
        </p:nvCxnSpPr>
        <p:spPr>
          <a:xfrm>
            <a:off x="7225286" y="4548242"/>
            <a:ext cx="0" cy="339123"/>
          </a:xfrm>
          <a:prstGeom prst="straightConnector1">
            <a:avLst/>
          </a:prstGeom>
          <a:ln w="28575">
            <a:solidFill>
              <a:srgbClr val="0070C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110" name="文字方塊 109">
            <a:extLst>
              <a:ext uri="{FF2B5EF4-FFF2-40B4-BE49-F238E27FC236}">
                <a16:creationId xmlns:a16="http://schemas.microsoft.com/office/drawing/2014/main" id="{086E36A2-6042-4557-8BBF-0BA1F0E6ACFD}"/>
              </a:ext>
            </a:extLst>
          </p:cNvPr>
          <p:cNvSpPr txBox="1"/>
          <p:nvPr/>
        </p:nvSpPr>
        <p:spPr>
          <a:xfrm>
            <a:off x="7583908" y="4210532"/>
            <a:ext cx="489342" cy="369332"/>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in</a:t>
            </a:r>
            <a:endParaRPr lang="zh-TW" altLang="en-US" dirty="0">
              <a:solidFill>
                <a:srgbClr val="FF0000"/>
              </a:solidFill>
              <a:effectLst>
                <a:glow rad="127000">
                  <a:schemeClr val="bg1"/>
                </a:glow>
              </a:effectLst>
            </a:endParaRPr>
          </a:p>
        </p:txBody>
      </p:sp>
      <p:sp>
        <p:nvSpPr>
          <p:cNvPr id="111" name="文字方塊 110">
            <a:extLst>
              <a:ext uri="{FF2B5EF4-FFF2-40B4-BE49-F238E27FC236}">
                <a16:creationId xmlns:a16="http://schemas.microsoft.com/office/drawing/2014/main" id="{AE8465A6-71D4-4ECB-B22C-5C27D80D0771}"/>
              </a:ext>
            </a:extLst>
          </p:cNvPr>
          <p:cNvSpPr txBox="1"/>
          <p:nvPr/>
        </p:nvSpPr>
        <p:spPr>
          <a:xfrm>
            <a:off x="6921815" y="4217423"/>
            <a:ext cx="631074" cy="369332"/>
          </a:xfrm>
          <a:prstGeom prst="rect">
            <a:avLst/>
          </a:prstGeom>
          <a:noFill/>
        </p:spPr>
        <p:txBody>
          <a:bodyPr wrap="square" rtlCol="0">
            <a:spAutoFit/>
          </a:bodyPr>
          <a:lstStyle/>
          <a:p>
            <a:pPr algn="ctr"/>
            <a:r>
              <a:rPr lang="en-US" altLang="zh-TW" dirty="0">
                <a:solidFill>
                  <a:srgbClr val="0070C0"/>
                </a:solidFill>
                <a:effectLst>
                  <a:glow rad="127000">
                    <a:schemeClr val="bg1"/>
                  </a:glow>
                </a:effectLst>
              </a:rPr>
              <a:t>out</a:t>
            </a:r>
            <a:endParaRPr lang="zh-TW" altLang="en-US" dirty="0">
              <a:solidFill>
                <a:srgbClr val="0070C0"/>
              </a:solidFill>
              <a:effectLst>
                <a:glow rad="127000">
                  <a:schemeClr val="bg1"/>
                </a:glow>
              </a:effectLst>
            </a:endParaRPr>
          </a:p>
        </p:txBody>
      </p:sp>
      <p:sp>
        <p:nvSpPr>
          <p:cNvPr id="112" name="矩形: 圓角 111">
            <a:extLst>
              <a:ext uri="{FF2B5EF4-FFF2-40B4-BE49-F238E27FC236}">
                <a16:creationId xmlns:a16="http://schemas.microsoft.com/office/drawing/2014/main" id="{E4C03346-D1A9-4C66-94C9-AF350BA8758D}"/>
              </a:ext>
            </a:extLst>
          </p:cNvPr>
          <p:cNvSpPr/>
          <p:nvPr/>
        </p:nvSpPr>
        <p:spPr>
          <a:xfrm>
            <a:off x="1509767" y="2489777"/>
            <a:ext cx="144672" cy="185270"/>
          </a:xfrm>
          <a:prstGeom prst="roundRect">
            <a:avLst>
              <a:gd name="adj" fmla="val 11873"/>
            </a:avLst>
          </a:prstGeom>
          <a:solidFill>
            <a:srgbClr val="66FFFF">
              <a:alpha val="20000"/>
            </a:srgbClr>
          </a:solidFill>
          <a:ln w="28575">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6B5EF10C-DEBB-4BF7-A350-E33265B63649}"/>
              </a:ext>
            </a:extLst>
          </p:cNvPr>
          <p:cNvSpPr txBox="1"/>
          <p:nvPr/>
        </p:nvSpPr>
        <p:spPr>
          <a:xfrm>
            <a:off x="816769" y="2190300"/>
            <a:ext cx="2114681" cy="323165"/>
          </a:xfrm>
          <a:prstGeom prst="rect">
            <a:avLst/>
          </a:prstGeom>
          <a:noFill/>
        </p:spPr>
        <p:txBody>
          <a:bodyPr wrap="none" rtlCol="0">
            <a:spAutoFit/>
          </a:bodyPr>
          <a:lstStyle/>
          <a:p>
            <a:r>
              <a:rPr lang="en-US" altLang="zh-TW" sz="1500" dirty="0">
                <a:solidFill>
                  <a:srgbClr val="FF66FF"/>
                </a:solidFill>
                <a:ea typeface="芫荽 0.92" pitchFamily="2" charset="-120"/>
              </a:rPr>
              <a:t>sign bit +</a:t>
            </a:r>
            <a:r>
              <a:rPr lang="zh-TW" altLang="en-US" sz="1500" dirty="0">
                <a:solidFill>
                  <a:srgbClr val="FF66FF"/>
                </a:solidFill>
                <a:ea typeface="芫荽 0.92" pitchFamily="2" charset="-120"/>
              </a:rPr>
              <a:t>「個位數字」</a:t>
            </a:r>
          </a:p>
        </p:txBody>
      </p:sp>
      <p:sp>
        <p:nvSpPr>
          <p:cNvPr id="115" name="矩形: 圓角 114">
            <a:extLst>
              <a:ext uri="{FF2B5EF4-FFF2-40B4-BE49-F238E27FC236}">
                <a16:creationId xmlns:a16="http://schemas.microsoft.com/office/drawing/2014/main" id="{CF36D9AC-3846-430F-974F-C1F8A0850192}"/>
              </a:ext>
            </a:extLst>
          </p:cNvPr>
          <p:cNvSpPr/>
          <p:nvPr/>
        </p:nvSpPr>
        <p:spPr>
          <a:xfrm>
            <a:off x="257514" y="4162547"/>
            <a:ext cx="5645966" cy="143235"/>
          </a:xfrm>
          <a:prstGeom prst="roundRect">
            <a:avLst>
              <a:gd name="adj" fmla="val 11873"/>
            </a:avLst>
          </a:prstGeom>
          <a:solidFill>
            <a:srgbClr val="66FFFF">
              <a:alpha val="20000"/>
            </a:srgbClr>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矩形 115">
            <a:extLst>
              <a:ext uri="{FF2B5EF4-FFF2-40B4-BE49-F238E27FC236}">
                <a16:creationId xmlns:a16="http://schemas.microsoft.com/office/drawing/2014/main" id="{1E026718-24BF-4E05-ACBE-3BBED21C63BA}"/>
              </a:ext>
            </a:extLst>
          </p:cNvPr>
          <p:cNvSpPr/>
          <p:nvPr/>
        </p:nvSpPr>
        <p:spPr>
          <a:xfrm>
            <a:off x="94950" y="5694980"/>
            <a:ext cx="6042039" cy="646331"/>
          </a:xfrm>
          <a:prstGeom prst="rect">
            <a:avLst/>
          </a:prstGeom>
        </p:spPr>
        <p:txBody>
          <a:bodyPr wrap="none">
            <a:spAutoFit/>
          </a:bodyPr>
          <a:lstStyle/>
          <a:p>
            <a:r>
              <a:rPr lang="en-US" altLang="zh-TW" b="1" dirty="0">
                <a:solidFill>
                  <a:srgbClr val="EE5496"/>
                </a:solidFill>
              </a:rPr>
              <a:t>   Input type: </a:t>
            </a:r>
            <a:r>
              <a:rPr lang="en-US" altLang="zh-TW" b="1" dirty="0" err="1">
                <a:solidFill>
                  <a:srgbClr val="EE5496"/>
                </a:solidFill>
              </a:rPr>
              <a:t>input_t</a:t>
            </a:r>
            <a:r>
              <a:rPr lang="en-US" altLang="zh-TW" b="1" dirty="0">
                <a:solidFill>
                  <a:srgbClr val="EE5496"/>
                </a:solidFill>
              </a:rPr>
              <a:t> (</a:t>
            </a:r>
            <a:r>
              <a:rPr lang="en-US" altLang="zh-TW" b="1" dirty="0" err="1">
                <a:solidFill>
                  <a:srgbClr val="EE5496"/>
                </a:solidFill>
              </a:rPr>
              <a:t>ac_fixed</a:t>
            </a:r>
            <a:r>
              <a:rPr lang="en-US" altLang="zh-TW" b="1" dirty="0">
                <a:solidFill>
                  <a:srgbClr val="EE5496"/>
                </a:solidFill>
              </a:rPr>
              <a:t>&lt;8, 8</a:t>
            </a:r>
            <a:r>
              <a:rPr lang="en-US" altLang="zh-TW" sz="1000" b="1" dirty="0">
                <a:solidFill>
                  <a:srgbClr val="EE5496"/>
                </a:solidFill>
              </a:rPr>
              <a:t>, false, AC_RND, AC_WRAP</a:t>
            </a:r>
            <a:r>
              <a:rPr lang="en-US" altLang="zh-TW" b="1" dirty="0">
                <a:solidFill>
                  <a:srgbClr val="EE5496"/>
                </a:solidFill>
              </a:rPr>
              <a:t>&gt;)</a:t>
            </a:r>
          </a:p>
          <a:p>
            <a:r>
              <a:rPr lang="en-US" altLang="zh-TW" b="1" dirty="0">
                <a:solidFill>
                  <a:srgbClr val="EE5496"/>
                </a:solidFill>
              </a:rPr>
              <a:t>Output type: </a:t>
            </a:r>
            <a:r>
              <a:rPr lang="en-US" altLang="zh-TW" b="1" dirty="0" err="1">
                <a:solidFill>
                  <a:srgbClr val="EE5496"/>
                </a:solidFill>
              </a:rPr>
              <a:t>pixel_t</a:t>
            </a:r>
            <a:r>
              <a:rPr lang="en-US" altLang="zh-TW" b="1" dirty="0">
                <a:solidFill>
                  <a:srgbClr val="EE5496"/>
                </a:solidFill>
              </a:rPr>
              <a:t> (</a:t>
            </a:r>
            <a:r>
              <a:rPr lang="en-US" altLang="zh-TW" b="1" dirty="0" err="1">
                <a:solidFill>
                  <a:srgbClr val="EE5496"/>
                </a:solidFill>
              </a:rPr>
              <a:t>ac_fixed</a:t>
            </a:r>
            <a:r>
              <a:rPr lang="en-US" altLang="zh-TW" b="1" dirty="0">
                <a:solidFill>
                  <a:srgbClr val="EE5496"/>
                </a:solidFill>
              </a:rPr>
              <a:t> </a:t>
            </a:r>
            <a:r>
              <a:rPr lang="de-DE" altLang="zh-TW" b="1" dirty="0">
                <a:solidFill>
                  <a:srgbClr val="EE5496"/>
                </a:solidFill>
              </a:rPr>
              <a:t>&lt;32,13</a:t>
            </a:r>
            <a:r>
              <a:rPr lang="de-DE" altLang="zh-TW" sz="1000" b="1" dirty="0">
                <a:solidFill>
                  <a:srgbClr val="EE5496"/>
                </a:solidFill>
              </a:rPr>
              <a:t>, true, AC_RND, AC_WRAP</a:t>
            </a:r>
            <a:r>
              <a:rPr lang="en-US" altLang="zh-TW" b="1" dirty="0">
                <a:solidFill>
                  <a:srgbClr val="EE5496"/>
                </a:solidFill>
              </a:rPr>
              <a:t>&gt;)</a:t>
            </a:r>
            <a:endParaRPr lang="zh-TW" altLang="en-US" b="1" dirty="0">
              <a:solidFill>
                <a:srgbClr val="EE5496"/>
              </a:solidFill>
            </a:endParaRPr>
          </a:p>
        </p:txBody>
      </p:sp>
    </p:spTree>
    <p:extLst>
      <p:ext uri="{BB962C8B-B14F-4D97-AF65-F5344CB8AC3E}">
        <p14:creationId xmlns:p14="http://schemas.microsoft.com/office/powerpoint/2010/main" val="31728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0" name="圖片 9">
            <a:extLst>
              <a:ext uri="{FF2B5EF4-FFF2-40B4-BE49-F238E27FC236}">
                <a16:creationId xmlns:a16="http://schemas.microsoft.com/office/drawing/2014/main" id="{AF3F859E-FF4C-4192-AFD8-6CC5190988C2}"/>
              </a:ext>
            </a:extLst>
          </p:cNvPr>
          <p:cNvPicPr>
            <a:picLocks noChangeAspect="1"/>
          </p:cNvPicPr>
          <p:nvPr/>
        </p:nvPicPr>
        <p:blipFill>
          <a:blip r:embed="rId3"/>
          <a:stretch>
            <a:fillRect/>
          </a:stretch>
        </p:blipFill>
        <p:spPr>
          <a:xfrm>
            <a:off x="351540" y="4748281"/>
            <a:ext cx="7335274" cy="238158"/>
          </a:xfrm>
          <a:prstGeom prst="rect">
            <a:avLst/>
          </a:prstGeom>
        </p:spPr>
      </p:pic>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rgbClr val="FF0000"/>
                </a:solidFill>
              </a:rPr>
              <a:t>gradient_t_calc</a:t>
            </a:r>
            <a:endParaRPr lang="zh-TW" altLang="en-US" sz="1200" b="1" dirty="0">
              <a:solidFill>
                <a:srgbClr val="FF0000"/>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2.</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gradient_t_calc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2" name="矩形: 圓角 111">
            <a:extLst>
              <a:ext uri="{FF2B5EF4-FFF2-40B4-BE49-F238E27FC236}">
                <a16:creationId xmlns:a16="http://schemas.microsoft.com/office/drawing/2014/main" id="{E4C03346-D1A9-4C66-94C9-AF350BA8758D}"/>
              </a:ext>
            </a:extLst>
          </p:cNvPr>
          <p:cNvSpPr/>
          <p:nvPr/>
        </p:nvSpPr>
        <p:spPr>
          <a:xfrm>
            <a:off x="1785808" y="4761586"/>
            <a:ext cx="144672" cy="185270"/>
          </a:xfrm>
          <a:prstGeom prst="roundRect">
            <a:avLst>
              <a:gd name="adj" fmla="val 11873"/>
            </a:avLst>
          </a:prstGeom>
          <a:solidFill>
            <a:srgbClr val="66FFFF">
              <a:alpha val="20000"/>
            </a:srgbClr>
          </a:solidFill>
          <a:ln w="28575">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表格 47">
            <a:extLst>
              <a:ext uri="{FF2B5EF4-FFF2-40B4-BE49-F238E27FC236}">
                <a16:creationId xmlns:a16="http://schemas.microsoft.com/office/drawing/2014/main" id="{89A17AF8-5E59-47D3-8306-834F8D12D00D}"/>
              </a:ext>
            </a:extLst>
          </p:cNvPr>
          <p:cNvGraphicFramePr>
            <a:graphicFrameLocks noGrp="1"/>
          </p:cNvGraphicFramePr>
          <p:nvPr>
            <p:extLst>
              <p:ext uri="{D42A27DB-BD31-4B8C-83A1-F6EECF244321}">
                <p14:modId xmlns:p14="http://schemas.microsoft.com/office/powerpoint/2010/main" val="1073992234"/>
              </p:ext>
            </p:extLst>
          </p:nvPr>
        </p:nvGraphicFramePr>
        <p:xfrm>
          <a:off x="5086667" y="2461398"/>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graphicFrame>
        <p:nvGraphicFramePr>
          <p:cNvPr id="49" name="表格 48">
            <a:extLst>
              <a:ext uri="{FF2B5EF4-FFF2-40B4-BE49-F238E27FC236}">
                <a16:creationId xmlns:a16="http://schemas.microsoft.com/office/drawing/2014/main" id="{E7223579-E21D-4834-8DB3-63EED024FEFD}"/>
              </a:ext>
            </a:extLst>
          </p:cNvPr>
          <p:cNvGraphicFramePr>
            <a:graphicFrameLocks noGrp="1"/>
          </p:cNvGraphicFramePr>
          <p:nvPr>
            <p:extLst>
              <p:ext uri="{D42A27DB-BD31-4B8C-83A1-F6EECF244321}">
                <p14:modId xmlns:p14="http://schemas.microsoft.com/office/powerpoint/2010/main" val="3737493604"/>
              </p:ext>
            </p:extLst>
          </p:nvPr>
        </p:nvGraphicFramePr>
        <p:xfrm>
          <a:off x="4724545" y="2644995"/>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graphicFrame>
        <p:nvGraphicFramePr>
          <p:cNvPr id="52" name="表格 51">
            <a:extLst>
              <a:ext uri="{FF2B5EF4-FFF2-40B4-BE49-F238E27FC236}">
                <a16:creationId xmlns:a16="http://schemas.microsoft.com/office/drawing/2014/main" id="{9876456F-E382-4FC8-ACA9-1072E2FFBDD7}"/>
              </a:ext>
            </a:extLst>
          </p:cNvPr>
          <p:cNvGraphicFramePr>
            <a:graphicFrameLocks noGrp="1"/>
          </p:cNvGraphicFramePr>
          <p:nvPr>
            <p:extLst>
              <p:ext uri="{D42A27DB-BD31-4B8C-83A1-F6EECF244321}">
                <p14:modId xmlns:p14="http://schemas.microsoft.com/office/powerpoint/2010/main" val="3828035570"/>
              </p:ext>
            </p:extLst>
          </p:nvPr>
        </p:nvGraphicFramePr>
        <p:xfrm>
          <a:off x="4223830" y="1614226"/>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4107618665"/>
                  </a:ext>
                </a:extLst>
              </a:tr>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2794326024"/>
                  </a:ext>
                </a:extLst>
              </a:tr>
              <a:tr h="288000">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tc>
                  <a:txBody>
                    <a:bodyPr/>
                    <a:lstStyle/>
                    <a:p>
                      <a:pPr algn="ctr"/>
                      <a:endParaRPr lang="zh-TW" altLang="en-US" dirty="0"/>
                    </a:p>
                  </a:txBody>
                  <a:tcPr marL="0" marR="0" marT="0" marB="0" anchor="ctr">
                    <a:lnL w="9525" cap="flat" cmpd="sng" algn="ctr">
                      <a:solidFill>
                        <a:srgbClr val="F79646"/>
                      </a:solidFill>
                      <a:prstDash val="solid"/>
                      <a:round/>
                      <a:headEnd type="none" w="med" len="med"/>
                      <a:tailEnd type="none" w="med" len="med"/>
                    </a:lnL>
                    <a:lnR w="9525" cap="flat" cmpd="sng" algn="ctr">
                      <a:solidFill>
                        <a:srgbClr val="F79646"/>
                      </a:solidFill>
                      <a:prstDash val="solid"/>
                      <a:round/>
                      <a:headEnd type="none" w="med" len="med"/>
                      <a:tailEnd type="none" w="med" len="med"/>
                    </a:lnR>
                    <a:lnT w="9525" cap="flat" cmpd="sng" algn="ctr">
                      <a:solidFill>
                        <a:srgbClr val="F79646"/>
                      </a:solidFill>
                      <a:prstDash val="solid"/>
                      <a:round/>
                      <a:headEnd type="none" w="med" len="med"/>
                      <a:tailEnd type="none" w="med" len="med"/>
                    </a:lnT>
                    <a:lnB w="9525" cap="flat" cmpd="sng" algn="ctr">
                      <a:solidFill>
                        <a:srgbClr val="F79646"/>
                      </a:solidFill>
                      <a:prstDash val="solid"/>
                      <a:round/>
                      <a:headEnd type="none" w="med" len="med"/>
                      <a:tailEnd type="none" w="med" len="med"/>
                    </a:lnB>
                    <a:solidFill>
                      <a:srgbClr val="FDEADB"/>
                    </a:solidFill>
                  </a:tcPr>
                </a:tc>
                <a:extLst>
                  <a:ext uri="{0D108BD9-81ED-4DB2-BD59-A6C34878D82A}">
                    <a16:rowId xmlns:a16="http://schemas.microsoft.com/office/drawing/2014/main" val="1625301228"/>
                  </a:ext>
                </a:extLst>
              </a:tr>
            </a:tbl>
          </a:graphicData>
        </a:graphic>
      </p:graphicFrame>
      <p:sp>
        <p:nvSpPr>
          <p:cNvPr id="53" name="文字方塊 52">
            <a:extLst>
              <a:ext uri="{FF2B5EF4-FFF2-40B4-BE49-F238E27FC236}">
                <a16:creationId xmlns:a16="http://schemas.microsoft.com/office/drawing/2014/main" id="{081877C1-FC5D-4D11-8F3F-D9C7B3F8D1B1}"/>
              </a:ext>
            </a:extLst>
          </p:cNvPr>
          <p:cNvSpPr txBox="1"/>
          <p:nvPr/>
        </p:nvSpPr>
        <p:spPr>
          <a:xfrm>
            <a:off x="4659353" y="3591090"/>
            <a:ext cx="1043876" cy="369332"/>
          </a:xfrm>
          <a:prstGeom prst="rect">
            <a:avLst/>
          </a:prstGeom>
          <a:noFill/>
        </p:spPr>
        <p:txBody>
          <a:bodyPr wrap="none" rtlCol="0">
            <a:spAutoFit/>
          </a:bodyPr>
          <a:lstStyle/>
          <a:p>
            <a:r>
              <a:rPr lang="en-US" altLang="zh-TW" dirty="0">
                <a:solidFill>
                  <a:srgbClr val="F79646"/>
                </a:solidFill>
              </a:rPr>
              <a:t>Frame 1</a:t>
            </a:r>
            <a:endParaRPr lang="zh-TW" altLang="en-US" dirty="0">
              <a:solidFill>
                <a:srgbClr val="F79646"/>
              </a:solidFill>
            </a:endParaRPr>
          </a:p>
        </p:txBody>
      </p:sp>
      <p:graphicFrame>
        <p:nvGraphicFramePr>
          <p:cNvPr id="54" name="!!Frame2_table">
            <a:extLst>
              <a:ext uri="{FF2B5EF4-FFF2-40B4-BE49-F238E27FC236}">
                <a16:creationId xmlns:a16="http://schemas.microsoft.com/office/drawing/2014/main" id="{714ADE43-BDB8-4781-B84B-04553709D493}"/>
              </a:ext>
            </a:extLst>
          </p:cNvPr>
          <p:cNvGraphicFramePr>
            <a:graphicFrameLocks noGrp="1"/>
          </p:cNvGraphicFramePr>
          <p:nvPr>
            <p:extLst>
              <p:ext uri="{D42A27DB-BD31-4B8C-83A1-F6EECF244321}">
                <p14:modId xmlns:p14="http://schemas.microsoft.com/office/powerpoint/2010/main" val="249239578"/>
              </p:ext>
            </p:extLst>
          </p:nvPr>
        </p:nvGraphicFramePr>
        <p:xfrm>
          <a:off x="4647286" y="1468696"/>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bl>
          </a:graphicData>
        </a:graphic>
      </p:graphicFrame>
      <p:sp>
        <p:nvSpPr>
          <p:cNvPr id="55" name="!!Frame 2">
            <a:extLst>
              <a:ext uri="{FF2B5EF4-FFF2-40B4-BE49-F238E27FC236}">
                <a16:creationId xmlns:a16="http://schemas.microsoft.com/office/drawing/2014/main" id="{0C7DD932-3767-430A-8E28-D7068EC8D8FB}"/>
              </a:ext>
            </a:extLst>
          </p:cNvPr>
          <p:cNvSpPr txBox="1"/>
          <p:nvPr/>
        </p:nvSpPr>
        <p:spPr>
          <a:xfrm>
            <a:off x="5118809" y="3427772"/>
            <a:ext cx="1069524" cy="369332"/>
          </a:xfrm>
          <a:prstGeom prst="rect">
            <a:avLst/>
          </a:prstGeom>
          <a:noFill/>
        </p:spPr>
        <p:txBody>
          <a:bodyPr wrap="none" rtlCol="0">
            <a:spAutoFit/>
          </a:bodyPr>
          <a:lstStyle/>
          <a:p>
            <a:r>
              <a:rPr lang="en-US" altLang="zh-TW" b="1" dirty="0">
                <a:solidFill>
                  <a:srgbClr val="7030A0"/>
                </a:solidFill>
              </a:rPr>
              <a:t>Frame 2</a:t>
            </a:r>
            <a:endParaRPr lang="zh-TW" altLang="en-US" b="1" dirty="0">
              <a:solidFill>
                <a:srgbClr val="7030A0"/>
              </a:solidFill>
            </a:endParaRPr>
          </a:p>
        </p:txBody>
      </p:sp>
      <p:graphicFrame>
        <p:nvGraphicFramePr>
          <p:cNvPr id="56" name="表格 55">
            <a:extLst>
              <a:ext uri="{FF2B5EF4-FFF2-40B4-BE49-F238E27FC236}">
                <a16:creationId xmlns:a16="http://schemas.microsoft.com/office/drawing/2014/main" id="{31437252-7CB3-43B2-B0FF-1C5C447C2700}"/>
              </a:ext>
            </a:extLst>
          </p:cNvPr>
          <p:cNvGraphicFramePr>
            <a:graphicFrameLocks noGrp="1"/>
          </p:cNvGraphicFramePr>
          <p:nvPr>
            <p:extLst>
              <p:ext uri="{D42A27DB-BD31-4B8C-83A1-F6EECF244321}">
                <p14:modId xmlns:p14="http://schemas.microsoft.com/office/powerpoint/2010/main" val="4198780941"/>
              </p:ext>
            </p:extLst>
          </p:nvPr>
        </p:nvGraphicFramePr>
        <p:xfrm>
          <a:off x="5027840" y="1284030"/>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3967146827"/>
                  </a:ext>
                </a:extLst>
              </a:tr>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102820665"/>
                  </a:ext>
                </a:extLst>
              </a:tr>
              <a:tr h="288000">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tc>
                  <a:txBody>
                    <a:bodyPr/>
                    <a:lstStyle/>
                    <a:p>
                      <a:pPr algn="ctr"/>
                      <a:endParaRPr lang="zh-TW" altLang="en-US" dirty="0"/>
                    </a:p>
                  </a:txBody>
                  <a:tcPr marL="0" marR="0" marT="0" marB="0" anchor="ctr">
                    <a:lnL w="9525" cap="flat" cmpd="sng" algn="ctr">
                      <a:solidFill>
                        <a:srgbClr val="0070C0"/>
                      </a:solidFill>
                      <a:prstDash val="solid"/>
                      <a:round/>
                      <a:headEnd type="none" w="med" len="med"/>
                      <a:tailEnd type="none" w="med" len="med"/>
                    </a:lnL>
                    <a:lnR w="9525" cap="flat" cmpd="sng" algn="ctr">
                      <a:solidFill>
                        <a:srgbClr val="0070C0"/>
                      </a:solidFill>
                      <a:prstDash val="solid"/>
                      <a:round/>
                      <a:headEnd type="none" w="med" len="med"/>
                      <a:tailEnd type="none" w="med" len="med"/>
                    </a:lnR>
                    <a:lnT w="9525" cap="flat" cmpd="sng" algn="ctr">
                      <a:solidFill>
                        <a:srgbClr val="0070C0"/>
                      </a:solidFill>
                      <a:prstDash val="solid"/>
                      <a:round/>
                      <a:headEnd type="none" w="med" len="med"/>
                      <a:tailEnd type="none" w="med" len="med"/>
                    </a:lnT>
                    <a:lnB w="9525" cap="flat" cmpd="sng" algn="ctr">
                      <a:solidFill>
                        <a:srgbClr val="0070C0"/>
                      </a:solidFill>
                      <a:prstDash val="solid"/>
                      <a:round/>
                      <a:headEnd type="none" w="med" len="med"/>
                      <a:tailEnd type="none" w="med" len="med"/>
                    </a:lnB>
                    <a:solidFill>
                      <a:srgbClr val="C9E8FF">
                        <a:alpha val="69804"/>
                      </a:srgbClr>
                    </a:solidFill>
                  </a:tcPr>
                </a:tc>
                <a:extLst>
                  <a:ext uri="{0D108BD9-81ED-4DB2-BD59-A6C34878D82A}">
                    <a16:rowId xmlns:a16="http://schemas.microsoft.com/office/drawing/2014/main" val="1625301228"/>
                  </a:ext>
                </a:extLst>
              </a:tr>
            </a:tbl>
          </a:graphicData>
        </a:graphic>
      </p:graphicFrame>
      <p:sp>
        <p:nvSpPr>
          <p:cNvPr id="57" name="文字方塊 56">
            <a:extLst>
              <a:ext uri="{FF2B5EF4-FFF2-40B4-BE49-F238E27FC236}">
                <a16:creationId xmlns:a16="http://schemas.microsoft.com/office/drawing/2014/main" id="{7DA13397-8853-4676-AE9B-2E02F8694372}"/>
              </a:ext>
            </a:extLst>
          </p:cNvPr>
          <p:cNvSpPr txBox="1"/>
          <p:nvPr/>
        </p:nvSpPr>
        <p:spPr>
          <a:xfrm>
            <a:off x="5809404" y="3223579"/>
            <a:ext cx="1043876" cy="369332"/>
          </a:xfrm>
          <a:prstGeom prst="rect">
            <a:avLst/>
          </a:prstGeom>
          <a:noFill/>
        </p:spPr>
        <p:txBody>
          <a:bodyPr wrap="none" rtlCol="0">
            <a:spAutoFit/>
          </a:bodyPr>
          <a:lstStyle/>
          <a:p>
            <a:r>
              <a:rPr lang="en-US" altLang="zh-TW" dirty="0">
                <a:solidFill>
                  <a:srgbClr val="0070C0"/>
                </a:solidFill>
              </a:rPr>
              <a:t>Frame 3</a:t>
            </a:r>
            <a:endParaRPr lang="zh-TW" altLang="en-US" dirty="0">
              <a:solidFill>
                <a:srgbClr val="0070C0"/>
              </a:solidFill>
            </a:endParaRPr>
          </a:p>
        </p:txBody>
      </p:sp>
      <p:sp>
        <p:nvSpPr>
          <p:cNvPr id="58" name="文字方塊 57">
            <a:extLst>
              <a:ext uri="{FF2B5EF4-FFF2-40B4-BE49-F238E27FC236}">
                <a16:creationId xmlns:a16="http://schemas.microsoft.com/office/drawing/2014/main" id="{A10D979F-CFF1-46C1-BB83-E9604E19CB81}"/>
              </a:ext>
            </a:extLst>
          </p:cNvPr>
          <p:cNvSpPr txBox="1"/>
          <p:nvPr/>
        </p:nvSpPr>
        <p:spPr>
          <a:xfrm>
            <a:off x="6246226" y="3073803"/>
            <a:ext cx="1043876" cy="369332"/>
          </a:xfrm>
          <a:prstGeom prst="rect">
            <a:avLst/>
          </a:prstGeom>
          <a:noFill/>
        </p:spPr>
        <p:txBody>
          <a:bodyPr wrap="none" rtlCol="0">
            <a:spAutoFit/>
          </a:bodyPr>
          <a:lstStyle/>
          <a:p>
            <a:r>
              <a:rPr lang="en-US" altLang="zh-TW" dirty="0">
                <a:solidFill>
                  <a:srgbClr val="00B050"/>
                </a:solidFill>
              </a:rPr>
              <a:t>Frame 4</a:t>
            </a:r>
            <a:endParaRPr lang="zh-TW" altLang="en-US" dirty="0">
              <a:solidFill>
                <a:srgbClr val="00B050"/>
              </a:solidFill>
            </a:endParaRPr>
          </a:p>
        </p:txBody>
      </p:sp>
      <p:sp>
        <p:nvSpPr>
          <p:cNvPr id="59" name="矩形 58">
            <a:extLst>
              <a:ext uri="{FF2B5EF4-FFF2-40B4-BE49-F238E27FC236}">
                <a16:creationId xmlns:a16="http://schemas.microsoft.com/office/drawing/2014/main" id="{616232E0-3180-4AE5-A151-B12CF396C917}"/>
              </a:ext>
            </a:extLst>
          </p:cNvPr>
          <p:cNvSpPr/>
          <p:nvPr/>
        </p:nvSpPr>
        <p:spPr>
          <a:xfrm rot="20220289">
            <a:off x="3295548" y="1216826"/>
            <a:ext cx="1675459"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gradient_t</a:t>
            </a:r>
            <a:r>
              <a:rPr lang="zh-TW" altLang="en-US" b="1" dirty="0">
                <a:solidFill>
                  <a:srgbClr val="9BBB59"/>
                </a:solidFill>
                <a:latin typeface="芫荽 0.92" pitchFamily="2" charset="-120"/>
                <a:ea typeface="芫荽 0.92" pitchFamily="2" charset="-120"/>
                <a:cs typeface="芫荽 0.92" pitchFamily="2" charset="-120"/>
              </a:rPr>
              <a:t> </a:t>
            </a:r>
            <a:r>
              <a:rPr lang="en-US" altLang="zh-TW" b="1" dirty="0">
                <a:solidFill>
                  <a:srgbClr val="9BBB59"/>
                </a:solidFill>
                <a:latin typeface="芫荽 0.92" pitchFamily="2" charset="-120"/>
                <a:ea typeface="芫荽 0.92" pitchFamily="2" charset="-120"/>
                <a:cs typeface="芫荽 0.92" pitchFamily="2" charset="-120"/>
              </a:rPr>
              <a:t>(I</a:t>
            </a:r>
            <a:r>
              <a:rPr lang="en-US" altLang="zh-TW" b="1" baseline="-25000" dirty="0">
                <a:solidFill>
                  <a:srgbClr val="9BBB59"/>
                </a:solidFill>
                <a:latin typeface="芫荽 0.92" pitchFamily="2" charset="-120"/>
                <a:ea typeface="芫荽 0.92" pitchFamily="2" charset="-120"/>
                <a:cs typeface="芫荽 0.92" pitchFamily="2" charset="-120"/>
              </a:rPr>
              <a:t>t</a:t>
            </a:r>
            <a:r>
              <a:rPr lang="en-US" altLang="zh-TW" b="1" dirty="0">
                <a:solidFill>
                  <a:srgbClr val="9BBB59"/>
                </a:solidFill>
                <a:latin typeface="芫荽 0.92" pitchFamily="2" charset="-120"/>
                <a:ea typeface="芫荽 0.92" pitchFamily="2" charset="-120"/>
                <a:cs typeface="芫荽 0.92" pitchFamily="2" charset="-120"/>
              </a:rPr>
              <a:t>)</a:t>
            </a:r>
            <a:endParaRPr lang="zh-TW" altLang="en-US" b="1" dirty="0">
              <a:solidFill>
                <a:srgbClr val="9BBB59"/>
              </a:solidFill>
            </a:endParaRPr>
          </a:p>
        </p:txBody>
      </p:sp>
      <mc:AlternateContent xmlns:mc="http://schemas.openxmlformats.org/markup-compatibility/2006" xmlns:a14="http://schemas.microsoft.com/office/drawing/2010/main">
        <mc:Choice Requires="a14">
          <p:graphicFrame>
            <p:nvGraphicFramePr>
              <p:cNvPr id="60" name="表格 59">
                <a:extLst>
                  <a:ext uri="{FF2B5EF4-FFF2-40B4-BE49-F238E27FC236}">
                    <a16:creationId xmlns:a16="http://schemas.microsoft.com/office/drawing/2014/main" id="{AA1E271A-478B-4D17-A9A5-ADB8AA053BF4}"/>
                  </a:ext>
                </a:extLst>
              </p:cNvPr>
              <p:cNvGraphicFramePr>
                <a:graphicFrameLocks noGrp="1"/>
              </p:cNvGraphicFramePr>
              <p:nvPr>
                <p:extLst>
                  <p:ext uri="{D42A27DB-BD31-4B8C-83A1-F6EECF244321}">
                    <p14:modId xmlns:p14="http://schemas.microsoft.com/office/powerpoint/2010/main" val="4283513527"/>
                  </p:ext>
                </p:extLst>
              </p:nvPr>
            </p:nvGraphicFramePr>
            <p:xfrm>
              <a:off x="5489097" y="2328362"/>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54279123"/>
                        </a:ext>
                      </a:extLst>
                    </a:gridCol>
                  </a:tblGrid>
                  <a:tr h="288000">
                    <a:tc>
                      <a:txBody>
                        <a:bodyPr/>
                        <a:lstStyle/>
                        <a:p>
                          <a:pPr algn="ctr"/>
                          <a14:m>
                            <m:oMathPara xmlns:m="http://schemas.openxmlformats.org/officeDocument/2006/math">
                              <m:oMathParaPr>
                                <m:jc m:val="center"/>
                              </m:oMathParaPr>
                              <m:oMath xmlns:m="http://schemas.openxmlformats.org/officeDocument/2006/math">
                                <m:sSub>
                                  <m:sSubPr>
                                    <m:ctrlPr>
                                      <a:rPr lang="zh-TW" altLang="en-US" sz="1500" b="1" i="1" smtClean="0">
                                        <a:solidFill>
                                          <a:srgbClr val="9BBB59"/>
                                        </a:solidFill>
                                        <a:latin typeface="Cambria Math" panose="02040503050406030204" pitchFamily="18" charset="0"/>
                                      </a:rPr>
                                    </m:ctrlPr>
                                  </m:sSubPr>
                                  <m:e>
                                    <m:r>
                                      <a:rPr lang="en-US" altLang="zh-TW" sz="1500" b="1" i="0" smtClean="0">
                                        <a:solidFill>
                                          <a:srgbClr val="9BBB59"/>
                                        </a:solidFill>
                                        <a:latin typeface="Cambria Math" panose="02040503050406030204" pitchFamily="18" charset="0"/>
                                      </a:rPr>
                                      <m:t>  </m:t>
                                    </m:r>
                                    <m:r>
                                      <a:rPr lang="zh-TW" altLang="en-US" sz="1500" b="1" i="0" smtClean="0">
                                        <a:solidFill>
                                          <a:srgbClr val="9BBB59"/>
                                        </a:solidFill>
                                        <a:latin typeface="Cambria Math" panose="02040503050406030204" pitchFamily="18" charset="0"/>
                                      </a:rPr>
                                      <m:t>𝐈</m:t>
                                    </m:r>
                                  </m:e>
                                  <m:sub>
                                    <m:r>
                                      <a:rPr lang="en-US" altLang="zh-TW" sz="1500" b="1" i="0" smtClean="0">
                                        <a:solidFill>
                                          <a:srgbClr val="9BBB59"/>
                                        </a:solidFill>
                                        <a:latin typeface="Cambria Math" panose="02040503050406030204" pitchFamily="18" charset="0"/>
                                      </a:rPr>
                                      <m:t>𝐭</m:t>
                                    </m:r>
                                  </m:sub>
                                </m:sSub>
                              </m:oMath>
                            </m:oMathPara>
                          </a14:m>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mc:Choice>
        <mc:Fallback xmlns="">
          <p:graphicFrame>
            <p:nvGraphicFramePr>
              <p:cNvPr id="60" name="表格 59">
                <a:extLst>
                  <a:ext uri="{FF2B5EF4-FFF2-40B4-BE49-F238E27FC236}">
                    <a16:creationId xmlns:a16="http://schemas.microsoft.com/office/drawing/2014/main" id="{AA1E271A-478B-4D17-A9A5-ADB8AA053BF4}"/>
                  </a:ext>
                </a:extLst>
              </p:cNvPr>
              <p:cNvGraphicFramePr>
                <a:graphicFrameLocks noGrp="1"/>
              </p:cNvGraphicFramePr>
              <p:nvPr>
                <p:extLst>
                  <p:ext uri="{D42A27DB-BD31-4B8C-83A1-F6EECF244321}">
                    <p14:modId xmlns:p14="http://schemas.microsoft.com/office/powerpoint/2010/main" val="4283513527"/>
                  </p:ext>
                </p:extLst>
              </p:nvPr>
            </p:nvGraphicFramePr>
            <p:xfrm>
              <a:off x="5489097" y="2328362"/>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54279123"/>
                        </a:ext>
                      </a:extLst>
                    </a:gridCol>
                  </a:tblGrid>
                  <a:tr h="288000">
                    <a:tc>
                      <a:txBody>
                        <a:bodyPr/>
                        <a:lstStyle/>
                        <a:p>
                          <a:endParaRPr lang="zh-TW"/>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blipFill>
                          <a:blip r:embed="rId4"/>
                          <a:stretch>
                            <a:fillRect l="-4167" t="-4082" r="-10417" b="-8163"/>
                          </a:stretch>
                        </a:blipFill>
                      </a:tcPr>
                    </a:tc>
                    <a:extLst>
                      <a:ext uri="{0D108BD9-81ED-4DB2-BD59-A6C34878D82A}">
                        <a16:rowId xmlns:a16="http://schemas.microsoft.com/office/drawing/2014/main" val="3615740475"/>
                      </a:ext>
                    </a:extLst>
                  </a:tr>
                </a:tbl>
              </a:graphicData>
            </a:graphic>
          </p:graphicFrame>
        </mc:Fallback>
      </mc:AlternateContent>
      <p:graphicFrame>
        <p:nvGraphicFramePr>
          <p:cNvPr id="61" name="表格 60">
            <a:extLst>
              <a:ext uri="{FF2B5EF4-FFF2-40B4-BE49-F238E27FC236}">
                <a16:creationId xmlns:a16="http://schemas.microsoft.com/office/drawing/2014/main" id="{24CA01C1-E9DE-4540-851C-08F666C37968}"/>
              </a:ext>
            </a:extLst>
          </p:cNvPr>
          <p:cNvGraphicFramePr>
            <a:graphicFrameLocks noGrp="1"/>
          </p:cNvGraphicFramePr>
          <p:nvPr>
            <p:extLst>
              <p:ext uri="{D42A27DB-BD31-4B8C-83A1-F6EECF244321}">
                <p14:modId xmlns:p14="http://schemas.microsoft.com/office/powerpoint/2010/main" val="1901648135"/>
              </p:ext>
            </p:extLst>
          </p:nvPr>
        </p:nvGraphicFramePr>
        <p:xfrm>
          <a:off x="5877236" y="2141558"/>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cxnSp>
        <p:nvCxnSpPr>
          <p:cNvPr id="62" name="直線接點 61">
            <a:extLst>
              <a:ext uri="{FF2B5EF4-FFF2-40B4-BE49-F238E27FC236}">
                <a16:creationId xmlns:a16="http://schemas.microsoft.com/office/drawing/2014/main" id="{0EC1E011-A714-4E28-A943-0F1D03D77D2F}"/>
              </a:ext>
            </a:extLst>
          </p:cNvPr>
          <p:cNvCxnSpPr>
            <a:cxnSpLocks/>
          </p:cNvCxnSpPr>
          <p:nvPr/>
        </p:nvCxnSpPr>
        <p:spPr>
          <a:xfrm flipV="1">
            <a:off x="4724545" y="2270102"/>
            <a:ext cx="1562553" cy="66289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229FA339-52DC-4855-A6E5-3B5219C50E07}"/>
              </a:ext>
            </a:extLst>
          </p:cNvPr>
          <p:cNvCxnSpPr>
            <a:cxnSpLocks/>
          </p:cNvCxnSpPr>
          <p:nvPr/>
        </p:nvCxnSpPr>
        <p:spPr>
          <a:xfrm flipV="1">
            <a:off x="4720877" y="1984003"/>
            <a:ext cx="1562553" cy="66289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線接點 63">
            <a:extLst>
              <a:ext uri="{FF2B5EF4-FFF2-40B4-BE49-F238E27FC236}">
                <a16:creationId xmlns:a16="http://schemas.microsoft.com/office/drawing/2014/main" id="{DD795429-EA2E-475B-91FB-B29D149F4124}"/>
              </a:ext>
            </a:extLst>
          </p:cNvPr>
          <p:cNvCxnSpPr>
            <a:cxnSpLocks/>
          </p:cNvCxnSpPr>
          <p:nvPr/>
        </p:nvCxnSpPr>
        <p:spPr>
          <a:xfrm flipV="1">
            <a:off x="5012545" y="2270101"/>
            <a:ext cx="1562553" cy="66289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65" name="表格 64">
            <a:extLst>
              <a:ext uri="{FF2B5EF4-FFF2-40B4-BE49-F238E27FC236}">
                <a16:creationId xmlns:a16="http://schemas.microsoft.com/office/drawing/2014/main" id="{BF42F1B0-64BF-4706-9350-F011BEC98106}"/>
              </a:ext>
            </a:extLst>
          </p:cNvPr>
          <p:cNvGraphicFramePr>
            <a:graphicFrameLocks noGrp="1"/>
          </p:cNvGraphicFramePr>
          <p:nvPr>
            <p:extLst>
              <p:ext uri="{D42A27DB-BD31-4B8C-83A1-F6EECF244321}">
                <p14:modId xmlns:p14="http://schemas.microsoft.com/office/powerpoint/2010/main" val="3729385181"/>
              </p:ext>
            </p:extLst>
          </p:nvPr>
        </p:nvGraphicFramePr>
        <p:xfrm>
          <a:off x="5442416" y="1132084"/>
          <a:ext cx="2016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tblGrid>
              <a:tr h="288000">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tc>
                  <a:txBody>
                    <a:bodyPr/>
                    <a:lstStyle/>
                    <a:p>
                      <a:pPr algn="ctr"/>
                      <a:endParaRPr lang="zh-TW" altLang="en-US" dirty="0"/>
                    </a:p>
                  </a:txBody>
                  <a:tcPr marL="0" marR="0" marT="0" marB="0" anchor="ctr">
                    <a:lnL w="9525" cap="flat" cmpd="sng" algn="ctr">
                      <a:solidFill>
                        <a:srgbClr val="00B050"/>
                      </a:solidFill>
                      <a:prstDash val="solid"/>
                      <a:round/>
                      <a:headEnd type="none" w="med" len="med"/>
                      <a:tailEnd type="none" w="med" len="med"/>
                    </a:lnL>
                    <a:lnR w="9525" cap="flat" cmpd="sng" algn="ctr">
                      <a:solidFill>
                        <a:srgbClr val="00B050"/>
                      </a:solidFill>
                      <a:prstDash val="solid"/>
                      <a:round/>
                      <a:headEnd type="none" w="med" len="med"/>
                      <a:tailEnd type="none" w="med" len="med"/>
                    </a:lnR>
                    <a:lnT w="9525" cap="flat" cmpd="sng" algn="ctr">
                      <a:solidFill>
                        <a:srgbClr val="00B050"/>
                      </a:solidFill>
                      <a:prstDash val="solid"/>
                      <a:round/>
                      <a:headEnd type="none" w="med" len="med"/>
                      <a:tailEnd type="none" w="med" len="med"/>
                    </a:lnT>
                    <a:lnB w="9525" cap="flat" cmpd="sng" algn="ctr">
                      <a:solidFill>
                        <a:srgbClr val="00B050"/>
                      </a:solidFill>
                      <a:prstDash val="solid"/>
                      <a:round/>
                      <a:headEnd type="none" w="med" len="med"/>
                      <a:tailEnd type="none" w="med" len="med"/>
                    </a:lnB>
                    <a:solidFill>
                      <a:srgbClr val="E5F4D4">
                        <a:alpha val="69804"/>
                      </a:srgbClr>
                    </a:solidFill>
                  </a:tcPr>
                </a:tc>
                <a:extLst>
                  <a:ext uri="{0D108BD9-81ED-4DB2-BD59-A6C34878D82A}">
                    <a16:rowId xmlns:a16="http://schemas.microsoft.com/office/drawing/2014/main" val="1625301228"/>
                  </a:ext>
                </a:extLst>
              </a:tr>
            </a:tbl>
          </a:graphicData>
        </a:graphic>
      </p:graphicFrame>
      <p:graphicFrame>
        <p:nvGraphicFramePr>
          <p:cNvPr id="66" name="表格 65">
            <a:extLst>
              <a:ext uri="{FF2B5EF4-FFF2-40B4-BE49-F238E27FC236}">
                <a16:creationId xmlns:a16="http://schemas.microsoft.com/office/drawing/2014/main" id="{985DCC17-F76C-4AD3-AC6D-6CF4A6957652}"/>
              </a:ext>
            </a:extLst>
          </p:cNvPr>
          <p:cNvGraphicFramePr>
            <a:graphicFrameLocks noGrp="1"/>
          </p:cNvGraphicFramePr>
          <p:nvPr>
            <p:extLst>
              <p:ext uri="{D42A27DB-BD31-4B8C-83A1-F6EECF244321}">
                <p14:modId xmlns:p14="http://schemas.microsoft.com/office/powerpoint/2010/main" val="868361215"/>
              </p:ext>
            </p:extLst>
          </p:nvPr>
        </p:nvGraphicFramePr>
        <p:xfrm>
          <a:off x="6291422" y="1982102"/>
          <a:ext cx="288000" cy="288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44680331"/>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sp>
        <p:nvSpPr>
          <p:cNvPr id="5" name="左大括弧 4">
            <a:extLst>
              <a:ext uri="{FF2B5EF4-FFF2-40B4-BE49-F238E27FC236}">
                <a16:creationId xmlns:a16="http://schemas.microsoft.com/office/drawing/2014/main" id="{7E25A3E1-F2EB-483D-915E-7A47BF1A65ED}"/>
              </a:ext>
            </a:extLst>
          </p:cNvPr>
          <p:cNvSpPr/>
          <p:nvPr/>
        </p:nvSpPr>
        <p:spPr>
          <a:xfrm rot="4173416">
            <a:off x="5524448" y="1134228"/>
            <a:ext cx="197234" cy="2009236"/>
          </a:xfrm>
          <a:prstGeom prst="leftBrace">
            <a:avLst>
              <a:gd name="adj1" fmla="val 65411"/>
              <a:gd name="adj2" fmla="val 12842"/>
            </a:avLst>
          </a:prstGeom>
          <a:ln w="28575">
            <a:solidFill>
              <a:srgbClr val="FF0000"/>
            </a:solidFill>
            <a:headEnd type="none" w="med" len="med"/>
            <a:tailEnd type="none" w="med" len="med"/>
          </a:ln>
          <a:effectLst>
            <a:glow rad="76200">
              <a:schemeClr val="bg1"/>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69" name="直線單箭頭接點 68">
            <a:extLst>
              <a:ext uri="{FF2B5EF4-FFF2-40B4-BE49-F238E27FC236}">
                <a16:creationId xmlns:a16="http://schemas.microsoft.com/office/drawing/2014/main" id="{61EF67E0-0F25-44D9-B5E0-BE31BD6FB772}"/>
              </a:ext>
            </a:extLst>
          </p:cNvPr>
          <p:cNvCxnSpPr>
            <a:cxnSpLocks/>
          </p:cNvCxnSpPr>
          <p:nvPr/>
        </p:nvCxnSpPr>
        <p:spPr>
          <a:xfrm>
            <a:off x="5648120" y="1906037"/>
            <a:ext cx="0" cy="339123"/>
          </a:xfrm>
          <a:prstGeom prst="straightConnector1">
            <a:avLst/>
          </a:prstGeom>
          <a:ln w="28575">
            <a:solidFill>
              <a:srgbClr val="0070C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D1605253-6067-4AE9-A635-3D59260B2CA0}"/>
              </a:ext>
            </a:extLst>
          </p:cNvPr>
          <p:cNvSpPr txBox="1"/>
          <p:nvPr/>
        </p:nvSpPr>
        <p:spPr>
          <a:xfrm>
            <a:off x="6055718" y="1424890"/>
            <a:ext cx="489342" cy="369332"/>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in</a:t>
            </a:r>
            <a:endParaRPr lang="zh-TW" altLang="en-US" dirty="0">
              <a:solidFill>
                <a:srgbClr val="FF0000"/>
              </a:solidFill>
              <a:effectLst>
                <a:glow rad="127000">
                  <a:schemeClr val="bg1"/>
                </a:glow>
              </a:effectLst>
            </a:endParaRPr>
          </a:p>
        </p:txBody>
      </p:sp>
      <p:sp>
        <p:nvSpPr>
          <p:cNvPr id="71" name="文字方塊 70">
            <a:extLst>
              <a:ext uri="{FF2B5EF4-FFF2-40B4-BE49-F238E27FC236}">
                <a16:creationId xmlns:a16="http://schemas.microsoft.com/office/drawing/2014/main" id="{A8F3F51F-094C-4702-A7F0-C31E0A623D26}"/>
              </a:ext>
            </a:extLst>
          </p:cNvPr>
          <p:cNvSpPr txBox="1"/>
          <p:nvPr/>
        </p:nvSpPr>
        <p:spPr>
          <a:xfrm>
            <a:off x="5344649" y="1575218"/>
            <a:ext cx="631074" cy="369332"/>
          </a:xfrm>
          <a:prstGeom prst="rect">
            <a:avLst/>
          </a:prstGeom>
          <a:noFill/>
        </p:spPr>
        <p:txBody>
          <a:bodyPr wrap="square" rtlCol="0">
            <a:spAutoFit/>
          </a:bodyPr>
          <a:lstStyle/>
          <a:p>
            <a:pPr algn="ctr"/>
            <a:r>
              <a:rPr lang="en-US" altLang="zh-TW" dirty="0">
                <a:solidFill>
                  <a:srgbClr val="0070C0"/>
                </a:solidFill>
                <a:effectLst>
                  <a:glow rad="127000">
                    <a:schemeClr val="bg1"/>
                  </a:glow>
                </a:effectLst>
              </a:rPr>
              <a:t>out</a:t>
            </a:r>
            <a:endParaRPr lang="zh-TW" altLang="en-US" dirty="0">
              <a:solidFill>
                <a:srgbClr val="0070C0"/>
              </a:solidFill>
              <a:effectLst>
                <a:glow rad="127000">
                  <a:schemeClr val="bg1"/>
                </a:glow>
              </a:effectLst>
            </a:endParaRPr>
          </a:p>
        </p:txBody>
      </p:sp>
      <p:sp>
        <p:nvSpPr>
          <p:cNvPr id="74" name="矩形 73">
            <a:extLst>
              <a:ext uri="{FF2B5EF4-FFF2-40B4-BE49-F238E27FC236}">
                <a16:creationId xmlns:a16="http://schemas.microsoft.com/office/drawing/2014/main" id="{CB6713C3-8710-4B9E-BCDE-C3DFB89FDEFA}"/>
              </a:ext>
            </a:extLst>
          </p:cNvPr>
          <p:cNvSpPr/>
          <p:nvPr/>
        </p:nvSpPr>
        <p:spPr>
          <a:xfrm>
            <a:off x="60400" y="4092760"/>
            <a:ext cx="1539060" cy="646331"/>
          </a:xfrm>
          <a:prstGeom prst="rect">
            <a:avLst/>
          </a:prstGeom>
        </p:spPr>
        <p:txBody>
          <a:bodyPr wrap="square">
            <a:spAutoFit/>
          </a:bodyPr>
          <a:lstStyle/>
          <a:p>
            <a:pPr algn="r"/>
            <a:r>
              <a:rPr lang="en-US" altLang="zh-TW" b="1" dirty="0">
                <a:solidFill>
                  <a:srgbClr val="EE5496"/>
                </a:solidFill>
              </a:rPr>
              <a:t>   Input type:</a:t>
            </a:r>
          </a:p>
          <a:p>
            <a:pPr algn="r"/>
            <a:r>
              <a:rPr lang="en-US" altLang="zh-TW" b="1" dirty="0">
                <a:solidFill>
                  <a:srgbClr val="EE5496"/>
                </a:solidFill>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1490252" y="4092760"/>
            <a:ext cx="4605748" cy="646331"/>
          </a:xfrm>
          <a:prstGeom prst="rect">
            <a:avLst/>
          </a:prstGeom>
        </p:spPr>
        <p:txBody>
          <a:bodyPr wrap="none">
            <a:spAutoFit/>
          </a:bodyPr>
          <a:lstStyle/>
          <a:p>
            <a:r>
              <a:rPr lang="en-US" altLang="zh-TW" b="1" dirty="0" err="1">
                <a:solidFill>
                  <a:srgbClr val="EE5496"/>
                </a:solidFill>
              </a:rPr>
              <a:t>frames_t</a:t>
            </a:r>
            <a:r>
              <a:rPr lang="en-US" altLang="zh-TW" b="1" dirty="0">
                <a:solidFill>
                  <a:srgbClr val="EE5496"/>
                </a:solidFill>
              </a:rPr>
              <a:t> (</a:t>
            </a:r>
            <a:r>
              <a:rPr lang="en-US" altLang="zh-TW" b="1" dirty="0" err="1">
                <a:solidFill>
                  <a:srgbClr val="EE5496"/>
                </a:solidFill>
              </a:rPr>
              <a:t>ac_int</a:t>
            </a:r>
            <a:r>
              <a:rPr lang="en-US" altLang="zh-TW" b="1" dirty="0">
                <a:solidFill>
                  <a:srgbClr val="EE5496"/>
                </a:solidFill>
              </a:rPr>
              <a:t>&lt;32</a:t>
            </a:r>
            <a:r>
              <a:rPr lang="en-US" altLang="zh-TW" sz="1000" b="1" dirty="0">
                <a:solidFill>
                  <a:srgbClr val="EE5496"/>
                </a:solidFill>
              </a:rPr>
              <a:t>, false</a:t>
            </a:r>
            <a:r>
              <a:rPr lang="en-US" altLang="zh-TW" b="1" dirty="0">
                <a:solidFill>
                  <a:srgbClr val="EE5496"/>
                </a:solidFill>
              </a:rPr>
              <a:t>&gt;)</a:t>
            </a:r>
          </a:p>
          <a:p>
            <a:r>
              <a:rPr lang="en-US" altLang="zh-TW" b="1" dirty="0" err="1">
                <a:solidFill>
                  <a:srgbClr val="EE5496"/>
                </a:solidFill>
              </a:rPr>
              <a:t>pixel_t</a:t>
            </a:r>
            <a:r>
              <a:rPr lang="en-US" altLang="zh-TW" b="1" dirty="0">
                <a:solidFill>
                  <a:srgbClr val="EE5496"/>
                </a:solidFill>
              </a:rPr>
              <a:t> (</a:t>
            </a:r>
            <a:r>
              <a:rPr lang="en-US" altLang="zh-TW" b="1" dirty="0" err="1">
                <a:solidFill>
                  <a:srgbClr val="EE5496"/>
                </a:solidFill>
              </a:rPr>
              <a:t>ac_fixed</a:t>
            </a:r>
            <a:r>
              <a:rPr lang="de-DE" altLang="zh-TW" b="1" dirty="0">
                <a:solidFill>
                  <a:srgbClr val="EE5496"/>
                </a:solidFill>
              </a:rPr>
              <a:t>&lt;32,13</a:t>
            </a:r>
            <a:r>
              <a:rPr lang="de-DE" altLang="zh-TW" sz="1000" b="1" dirty="0">
                <a:solidFill>
                  <a:srgbClr val="EE5496"/>
                </a:solidFill>
              </a:rPr>
              <a:t>, true, AC_RND, AC_WRAP</a:t>
            </a:r>
            <a:r>
              <a:rPr lang="en-US" altLang="zh-TW" b="1" dirty="0">
                <a:solidFill>
                  <a:srgbClr val="EE5496"/>
                </a:solidFill>
              </a:rPr>
              <a:t>&gt;)</a:t>
            </a:r>
          </a:p>
        </p:txBody>
      </p:sp>
      <p:pic>
        <p:nvPicPr>
          <p:cNvPr id="6" name="圖片 5">
            <a:extLst>
              <a:ext uri="{FF2B5EF4-FFF2-40B4-BE49-F238E27FC236}">
                <a16:creationId xmlns:a16="http://schemas.microsoft.com/office/drawing/2014/main" id="{C7E26E91-5F25-4882-8031-2D463C2DD8C9}"/>
              </a:ext>
            </a:extLst>
          </p:cNvPr>
          <p:cNvPicPr>
            <a:picLocks noChangeAspect="1"/>
          </p:cNvPicPr>
          <p:nvPr/>
        </p:nvPicPr>
        <p:blipFill>
          <a:blip r:embed="rId5"/>
          <a:stretch>
            <a:fillRect/>
          </a:stretch>
        </p:blipFill>
        <p:spPr>
          <a:xfrm>
            <a:off x="351540" y="5043332"/>
            <a:ext cx="7815308" cy="1597975"/>
          </a:xfrm>
          <a:prstGeom prst="rect">
            <a:avLst/>
          </a:prstGeom>
        </p:spPr>
      </p:pic>
      <p:sp>
        <p:nvSpPr>
          <p:cNvPr id="113" name="矩形: 圓角 112">
            <a:extLst>
              <a:ext uri="{FF2B5EF4-FFF2-40B4-BE49-F238E27FC236}">
                <a16:creationId xmlns:a16="http://schemas.microsoft.com/office/drawing/2014/main" id="{AD373A0D-E224-461A-B123-CAE88AF4A598}"/>
              </a:ext>
            </a:extLst>
          </p:cNvPr>
          <p:cNvSpPr/>
          <p:nvPr/>
        </p:nvSpPr>
        <p:spPr>
          <a:xfrm>
            <a:off x="375270" y="6073013"/>
            <a:ext cx="7740030" cy="143235"/>
          </a:xfrm>
          <a:prstGeom prst="roundRect">
            <a:avLst>
              <a:gd name="adj" fmla="val 11873"/>
            </a:avLst>
          </a:prstGeom>
          <a:solidFill>
            <a:srgbClr val="66FFFF">
              <a:alpha val="20000"/>
            </a:srgbClr>
          </a:solid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54613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161670"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gradient_weight_y</a:t>
            </a:r>
            <a:endParaRPr lang="zh-TW" altLang="en-US" b="1" dirty="0">
              <a:solidFill>
                <a:srgbClr val="FF0000"/>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3.</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gradient_weight_y</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3661787" y="5313845"/>
            <a:ext cx="1539060" cy="1477328"/>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a:p>
            <a:pPr algn="r"/>
            <a:endParaRPr lang="en-US" altLang="zh-TW" b="1" dirty="0">
              <a:solidFill>
                <a:srgbClr val="EE5496"/>
              </a:solidFill>
              <a:effectLst>
                <a:glow rad="127000">
                  <a:schemeClr val="bg1"/>
                </a:glow>
              </a:effectLst>
            </a:endParaRPr>
          </a:p>
          <a:p>
            <a:pPr algn="r"/>
            <a:endParaRPr lang="en-US" altLang="zh-TW" b="1" dirty="0">
              <a:solidFill>
                <a:srgbClr val="EE5496"/>
              </a:solidFill>
              <a:effectLst>
                <a:glow rad="127000">
                  <a:schemeClr val="bg1"/>
                </a:glow>
              </a:effectLst>
            </a:endParaRPr>
          </a:p>
          <a:p>
            <a:pPr algn="r"/>
            <a:r>
              <a:rPr lang="en-US" altLang="zh-TW" b="1" dirty="0">
                <a:solidFill>
                  <a:srgbClr val="EE5496"/>
                </a:solidFill>
                <a:effectLst>
                  <a:glow rad="127000">
                    <a:schemeClr val="bg1"/>
                  </a:glow>
                </a:effectLst>
              </a:rPr>
              <a:t>Buffer type:</a:t>
            </a:r>
          </a:p>
        </p:txBody>
      </p:sp>
      <p:sp>
        <p:nvSpPr>
          <p:cNvPr id="75" name="矩形 74">
            <a:extLst>
              <a:ext uri="{FF2B5EF4-FFF2-40B4-BE49-F238E27FC236}">
                <a16:creationId xmlns:a16="http://schemas.microsoft.com/office/drawing/2014/main" id="{B9CF6C3B-679E-4FD7-9ED4-25F7AA219007}"/>
              </a:ext>
            </a:extLst>
          </p:cNvPr>
          <p:cNvSpPr/>
          <p:nvPr/>
        </p:nvSpPr>
        <p:spPr>
          <a:xfrm>
            <a:off x="5091639" y="5313845"/>
            <a:ext cx="5170005" cy="1477328"/>
          </a:xfrm>
          <a:prstGeom prst="rect">
            <a:avLst/>
          </a:prstGeom>
          <a:noFill/>
        </p:spPr>
        <p:txBody>
          <a:bodyPr wrap="none">
            <a:spAutoFit/>
          </a:bodyPr>
          <a:lstStyle/>
          <a:p>
            <a:r>
              <a:rPr lang="en-US" altLang="zh-TW" b="1" dirty="0" err="1">
                <a:solidFill>
                  <a:srgbClr val="EE5496"/>
                </a:solidFill>
                <a:effectLst>
                  <a:glow rad="127000">
                    <a:schemeClr val="bg1"/>
                  </a:glow>
                </a:effectLst>
              </a:rPr>
              <a:t>pixel_t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ac_fixed</a:t>
            </a:r>
            <a:r>
              <a:rPr lang="de-DE" altLang="zh-TW" b="1" dirty="0">
                <a:solidFill>
                  <a:srgbClr val="EE5496"/>
                </a:solidFill>
                <a:effectLst>
                  <a:glow rad="127000">
                    <a:schemeClr val="bg1"/>
                  </a:glow>
                </a:effectLst>
              </a:rPr>
              <a:t>&lt;32,13</a:t>
            </a:r>
            <a:r>
              <a:rPr lang="de-DE"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a:t>
            </a:r>
          </a:p>
          <a:p>
            <a:r>
              <a:rPr lang="en-US" altLang="zh-TW" b="1" dirty="0" err="1">
                <a:solidFill>
                  <a:srgbClr val="EE5496"/>
                </a:solidFill>
                <a:effectLst>
                  <a:glow rad="127000">
                    <a:schemeClr val="bg1"/>
                  </a:glow>
                </a:effectLst>
              </a:rPr>
              <a:t>pixel_t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ac_fixed</a:t>
            </a:r>
            <a:r>
              <a:rPr lang="de-DE" altLang="zh-TW" b="1" dirty="0">
                <a:solidFill>
                  <a:srgbClr val="EE5496"/>
                </a:solidFill>
                <a:effectLst>
                  <a:glow rad="127000">
                    <a:schemeClr val="bg1"/>
                  </a:glow>
                </a:effectLst>
              </a:rPr>
              <a:t>&lt;32,13</a:t>
            </a:r>
            <a:r>
              <a:rPr lang="de-DE"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a:t>
            </a:r>
          </a:p>
          <a:p>
            <a:r>
              <a:rPr lang="en-US" altLang="zh-TW" b="1" dirty="0" err="1">
                <a:solidFill>
                  <a:srgbClr val="EE5496"/>
                </a:solidFill>
                <a:effectLst>
                  <a:glow rad="127000">
                    <a:schemeClr val="bg1"/>
                  </a:glow>
                </a:effectLst>
              </a:rPr>
              <a:t>pixel_t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ac_fixed</a:t>
            </a:r>
            <a:r>
              <a:rPr lang="de-DE" altLang="zh-TW" b="1" dirty="0">
                <a:solidFill>
                  <a:srgbClr val="EE5496"/>
                </a:solidFill>
                <a:effectLst>
                  <a:glow rad="127000">
                    <a:schemeClr val="bg1"/>
                  </a:glow>
                </a:effectLst>
              </a:rPr>
              <a:t>&lt;32,13</a:t>
            </a:r>
            <a:r>
              <a:rPr lang="de-DE"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a:t>
            </a:r>
          </a:p>
          <a:p>
            <a:r>
              <a:rPr lang="en-US" altLang="zh-TW" b="1" dirty="0" err="1">
                <a:solidFill>
                  <a:srgbClr val="EE5496"/>
                </a:solidFill>
                <a:effectLst>
                  <a:glow rad="127000">
                    <a:schemeClr val="bg1"/>
                  </a:glow>
                </a:effectLst>
              </a:rPr>
              <a:t>pixel_t</a:t>
            </a:r>
            <a:r>
              <a:rPr lang="en-US" altLang="zh-TW" b="1" dirty="0">
                <a:solidFill>
                  <a:srgbClr val="EE5496"/>
                </a:solidFill>
                <a:effectLst>
                  <a:glow rad="127000">
                    <a:schemeClr val="bg1"/>
                  </a:glow>
                </a:effectLst>
              </a:rPr>
              <a:t>[3] (</a:t>
            </a:r>
            <a:r>
              <a:rPr lang="en-US" altLang="zh-TW" b="1" dirty="0" err="1">
                <a:solidFill>
                  <a:srgbClr val="EE5496"/>
                </a:solidFill>
                <a:effectLst>
                  <a:glow rad="127000">
                    <a:schemeClr val="bg1"/>
                  </a:glow>
                </a:effectLst>
              </a:rPr>
              <a:t>ac_fixed</a:t>
            </a:r>
            <a:r>
              <a:rPr lang="de-DE" altLang="zh-TW" b="1" dirty="0">
                <a:solidFill>
                  <a:srgbClr val="EE5496"/>
                </a:solidFill>
                <a:effectLst>
                  <a:glow rad="127000">
                    <a:schemeClr val="bg1"/>
                  </a:glow>
                </a:effectLst>
              </a:rPr>
              <a:t>&lt;32,13</a:t>
            </a:r>
            <a:r>
              <a:rPr lang="de-DE"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&gt;[3])</a:t>
            </a:r>
          </a:p>
          <a:p>
            <a:r>
              <a:rPr lang="en-US" altLang="zh-TW" b="1" dirty="0">
                <a:solidFill>
                  <a:srgbClr val="EE5496"/>
                </a:solidFill>
                <a:effectLst>
                  <a:glow rad="127000">
                    <a:schemeClr val="bg1"/>
                  </a:glow>
                </a:effectLst>
              </a:rPr>
              <a:t>pixel2x_t (</a:t>
            </a:r>
            <a:r>
              <a:rPr lang="en-US" altLang="zh-TW" b="1" dirty="0" err="1">
                <a:solidFill>
                  <a:srgbClr val="EE5496"/>
                </a:solidFill>
                <a:effectLst>
                  <a:glow rad="127000">
                    <a:schemeClr val="bg1"/>
                  </a:glow>
                </a:effectLst>
              </a:rPr>
              <a:t>ac_int</a:t>
            </a:r>
            <a:r>
              <a:rPr lang="de-DE" altLang="zh-TW" b="1" dirty="0">
                <a:solidFill>
                  <a:srgbClr val="EE5496"/>
                </a:solidFill>
                <a:effectLst>
                  <a:glow rad="127000">
                    <a:schemeClr val="bg1"/>
                  </a:glow>
                </a:effectLst>
              </a:rPr>
              <a:t>&lt;64</a:t>
            </a:r>
            <a:r>
              <a:rPr lang="en-US" altLang="zh-TW" b="1" dirty="0">
                <a:solidFill>
                  <a:srgbClr val="EE5496"/>
                </a:solidFill>
                <a:effectLst>
                  <a:glow rad="127000">
                    <a:schemeClr val="bg1"/>
                  </a:glow>
                </a:effectLst>
              </a:rPr>
              <a:t>&gt;)</a:t>
            </a:r>
          </a:p>
        </p:txBody>
      </p:sp>
      <p:graphicFrame>
        <p:nvGraphicFramePr>
          <p:cNvPr id="67" name="!!Frame2_table">
            <a:extLst>
              <a:ext uri="{FF2B5EF4-FFF2-40B4-BE49-F238E27FC236}">
                <a16:creationId xmlns:a16="http://schemas.microsoft.com/office/drawing/2014/main" id="{F8699B3C-F1ED-4ECF-9AF9-B3DCBB310228}"/>
              </a:ext>
            </a:extLst>
          </p:cNvPr>
          <p:cNvGraphicFramePr>
            <a:graphicFrameLocks noGrp="1"/>
          </p:cNvGraphicFramePr>
          <p:nvPr>
            <p:extLst>
              <p:ext uri="{D42A27DB-BD31-4B8C-83A1-F6EECF244321}">
                <p14:modId xmlns:p14="http://schemas.microsoft.com/office/powerpoint/2010/main" val="3798432721"/>
              </p:ext>
            </p:extLst>
          </p:nvPr>
        </p:nvGraphicFramePr>
        <p:xfrm>
          <a:off x="638646" y="3469573"/>
          <a:ext cx="2880000" cy="2592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331424181"/>
                  </a:ext>
                </a:extLst>
              </a:tr>
            </a:tbl>
          </a:graphicData>
        </a:graphic>
      </p:graphicFrame>
      <p:graphicFrame>
        <p:nvGraphicFramePr>
          <p:cNvPr id="68" name="表格 67">
            <a:extLst>
              <a:ext uri="{FF2B5EF4-FFF2-40B4-BE49-F238E27FC236}">
                <a16:creationId xmlns:a16="http://schemas.microsoft.com/office/drawing/2014/main" id="{FC474235-03AE-44CF-B5BE-FF49A59D9554}"/>
              </a:ext>
            </a:extLst>
          </p:cNvPr>
          <p:cNvGraphicFramePr>
            <a:graphicFrameLocks noGrp="1"/>
          </p:cNvGraphicFramePr>
          <p:nvPr>
            <p:extLst>
              <p:ext uri="{D42A27DB-BD31-4B8C-83A1-F6EECF244321}">
                <p14:modId xmlns:p14="http://schemas.microsoft.com/office/powerpoint/2010/main" val="3547866398"/>
              </p:ext>
            </p:extLst>
          </p:nvPr>
        </p:nvGraphicFramePr>
        <p:xfrm>
          <a:off x="1502187" y="3753586"/>
          <a:ext cx="288000" cy="2016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1661475031"/>
                    </a:ext>
                  </a:extLst>
                </a:gridCol>
              </a:tblGrid>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15740475"/>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65895978"/>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873620894"/>
                  </a:ext>
                </a:extLst>
              </a:tr>
              <a:tr h="288000">
                <a:tc>
                  <a:txBody>
                    <a:bodyPr/>
                    <a:lstStyle/>
                    <a:p>
                      <a:pPr algn="ctr"/>
                      <a:r>
                        <a:rPr lang="en-US" altLang="zh-TW" sz="1000" b="1" dirty="0">
                          <a:solidFill>
                            <a:srgbClr val="F79646"/>
                          </a:solidFill>
                        </a:rPr>
                        <a:t>out</a:t>
                      </a:r>
                      <a:endParaRPr lang="zh-TW" altLang="en-US" sz="10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1671647726"/>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630702463"/>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2095560018"/>
                  </a:ext>
                </a:extLst>
              </a:tr>
              <a:tr h="288000">
                <a:tc>
                  <a:txBody>
                    <a:bodyPr/>
                    <a:lstStyle/>
                    <a:p>
                      <a:pPr algn="ctr"/>
                      <a:endParaRPr lang="zh-TW" altLang="en-US" sz="1500" b="1" dirty="0">
                        <a:solidFill>
                          <a:srgbClr val="F79646"/>
                        </a:solidFill>
                      </a:endParaRPr>
                    </a:p>
                  </a:txBody>
                  <a:tcPr marL="0" marR="0" marT="0" marB="0" anchor="ctr">
                    <a:lnL w="28575" cap="flat" cmpd="sng" algn="ctr">
                      <a:solidFill>
                        <a:srgbClr val="F79646"/>
                      </a:solidFill>
                      <a:prstDash val="solid"/>
                      <a:round/>
                      <a:headEnd type="none" w="med" len="med"/>
                      <a:tailEnd type="none" w="med" len="med"/>
                    </a:lnL>
                    <a:lnR w="28575" cap="flat" cmpd="sng" algn="ctr">
                      <a:solidFill>
                        <a:srgbClr val="F79646"/>
                      </a:solidFill>
                      <a:prstDash val="solid"/>
                      <a:round/>
                      <a:headEnd type="none" w="med" len="med"/>
                      <a:tailEnd type="none" w="med" len="med"/>
                    </a:lnR>
                    <a:lnT w="28575" cap="flat" cmpd="sng" algn="ctr">
                      <a:solidFill>
                        <a:srgbClr val="F79646"/>
                      </a:solidFill>
                      <a:prstDash val="solid"/>
                      <a:round/>
                      <a:headEnd type="none" w="med" len="med"/>
                      <a:tailEnd type="none" w="med" len="med"/>
                    </a:lnT>
                    <a:lnB w="28575" cap="flat" cmpd="sng" algn="ctr">
                      <a:solidFill>
                        <a:srgbClr val="F79646"/>
                      </a:solidFill>
                      <a:prstDash val="solid"/>
                      <a:round/>
                      <a:headEnd type="none" w="med" len="med"/>
                      <a:tailEnd type="none" w="med" len="med"/>
                    </a:lnB>
                    <a:lnTlToBr w="12700" cmpd="sng">
                      <a:noFill/>
                      <a:prstDash val="solid"/>
                    </a:lnTlToBr>
                    <a:lnBlToTr w="12700" cmpd="sng">
                      <a:noFill/>
                      <a:prstDash val="solid"/>
                    </a:lnBlToTr>
                    <a:solidFill>
                      <a:srgbClr val="FCD5B5">
                        <a:alpha val="85098"/>
                      </a:srgbClr>
                    </a:solidFill>
                  </a:tcPr>
                </a:tc>
                <a:extLst>
                  <a:ext uri="{0D108BD9-81ED-4DB2-BD59-A6C34878D82A}">
                    <a16:rowId xmlns:a16="http://schemas.microsoft.com/office/drawing/2014/main" val="3380204379"/>
                  </a:ext>
                </a:extLst>
              </a:tr>
            </a:tbl>
          </a:graphicData>
        </a:graphic>
      </p:graphicFrame>
      <p:sp>
        <p:nvSpPr>
          <p:cNvPr id="72" name="!!Frame 2">
            <a:extLst>
              <a:ext uri="{FF2B5EF4-FFF2-40B4-BE49-F238E27FC236}">
                <a16:creationId xmlns:a16="http://schemas.microsoft.com/office/drawing/2014/main" id="{D59F1448-95CB-4C68-B228-DCDC7F9AF909}"/>
              </a:ext>
            </a:extLst>
          </p:cNvPr>
          <p:cNvSpPr txBox="1"/>
          <p:nvPr/>
        </p:nvSpPr>
        <p:spPr>
          <a:xfrm>
            <a:off x="48667" y="6096755"/>
            <a:ext cx="4147289" cy="369332"/>
          </a:xfrm>
          <a:prstGeom prst="rect">
            <a:avLst/>
          </a:prstGeom>
          <a:noFill/>
        </p:spPr>
        <p:txBody>
          <a:bodyPr wrap="none" rtlCol="0">
            <a:spAutoFit/>
          </a:bodyPr>
          <a:lstStyle/>
          <a:p>
            <a:pPr algn="ctr"/>
            <a:r>
              <a:rPr lang="en-US" altLang="zh-TW" b="1" dirty="0" err="1">
                <a:solidFill>
                  <a:srgbClr val="7030A0"/>
                </a:solidFill>
              </a:rPr>
              <a:t>gradient_x</a:t>
            </a:r>
            <a:r>
              <a:rPr lang="zh-TW" altLang="en-US" b="1" dirty="0">
                <a:solidFill>
                  <a:srgbClr val="7030A0"/>
                </a:solidFill>
              </a:rPr>
              <a:t> </a:t>
            </a:r>
            <a:r>
              <a:rPr lang="en-US" altLang="zh-TW" b="1" dirty="0">
                <a:solidFill>
                  <a:srgbClr val="7030A0"/>
                </a:solidFill>
              </a:rPr>
              <a:t>/ </a:t>
            </a:r>
            <a:r>
              <a:rPr lang="en-US" altLang="zh-TW" b="1" dirty="0" err="1">
                <a:solidFill>
                  <a:srgbClr val="7030A0"/>
                </a:solidFill>
              </a:rPr>
              <a:t>gradient_y</a:t>
            </a:r>
            <a:r>
              <a:rPr lang="zh-TW" altLang="en-US" b="1" dirty="0">
                <a:solidFill>
                  <a:srgbClr val="7030A0"/>
                </a:solidFill>
              </a:rPr>
              <a:t> </a:t>
            </a:r>
            <a:r>
              <a:rPr lang="en-US" altLang="zh-TW" b="1" dirty="0">
                <a:solidFill>
                  <a:srgbClr val="7030A0"/>
                </a:solidFill>
              </a:rPr>
              <a:t>/</a:t>
            </a:r>
            <a:r>
              <a:rPr lang="zh-TW" altLang="en-US" b="1" dirty="0">
                <a:solidFill>
                  <a:srgbClr val="7030A0"/>
                </a:solidFill>
              </a:rPr>
              <a:t> </a:t>
            </a:r>
            <a:r>
              <a:rPr lang="en-US" altLang="zh-TW" b="1" dirty="0" err="1">
                <a:solidFill>
                  <a:srgbClr val="7030A0"/>
                </a:solidFill>
              </a:rPr>
              <a:t>gradient_t</a:t>
            </a:r>
            <a:endParaRPr lang="zh-TW" altLang="en-US" b="1" dirty="0">
              <a:solidFill>
                <a:srgbClr val="7030A0"/>
              </a:solidFill>
            </a:endParaRPr>
          </a:p>
        </p:txBody>
      </p:sp>
      <p:sp>
        <p:nvSpPr>
          <p:cNvPr id="73" name="矩形 72">
            <a:extLst>
              <a:ext uri="{FF2B5EF4-FFF2-40B4-BE49-F238E27FC236}">
                <a16:creationId xmlns:a16="http://schemas.microsoft.com/office/drawing/2014/main" id="{5ED8AFF5-7C9B-429E-B35E-06C8032374F4}"/>
              </a:ext>
            </a:extLst>
          </p:cNvPr>
          <p:cNvSpPr/>
          <p:nvPr/>
        </p:nvSpPr>
        <p:spPr>
          <a:xfrm>
            <a:off x="550242" y="3060208"/>
            <a:ext cx="2227276" cy="369332"/>
          </a:xfrm>
          <a:prstGeom prst="rect">
            <a:avLst/>
          </a:prstGeom>
        </p:spPr>
        <p:txBody>
          <a:bodyPr wrap="none">
            <a:spAutoFit/>
          </a:bodyPr>
          <a:lstStyle/>
          <a:p>
            <a:r>
              <a:rPr lang="en-US" altLang="zh-TW" b="1" dirty="0" err="1">
                <a:solidFill>
                  <a:srgbClr val="F79646"/>
                </a:solidFill>
                <a:latin typeface="芫荽 0.92" pitchFamily="2" charset="-120"/>
                <a:ea typeface="芫荽 0.92" pitchFamily="2" charset="-120"/>
                <a:cs typeface="芫荽 0.92" pitchFamily="2" charset="-120"/>
              </a:rPr>
              <a:t>gradient_weight_y</a:t>
            </a:r>
            <a:endParaRPr lang="zh-TW" altLang="en-US" b="1" dirty="0">
              <a:solidFill>
                <a:srgbClr val="F79646"/>
              </a:solidFill>
            </a:endParaRPr>
          </a:p>
        </p:txBody>
      </p:sp>
      <p:sp>
        <p:nvSpPr>
          <p:cNvPr id="108" name="矩形 107">
            <a:extLst>
              <a:ext uri="{FF2B5EF4-FFF2-40B4-BE49-F238E27FC236}">
                <a16:creationId xmlns:a16="http://schemas.microsoft.com/office/drawing/2014/main" id="{05E65EB8-074D-4A6C-912B-9646455DCAD2}"/>
              </a:ext>
            </a:extLst>
          </p:cNvPr>
          <p:cNvSpPr/>
          <p:nvPr/>
        </p:nvSpPr>
        <p:spPr>
          <a:xfrm>
            <a:off x="640315" y="4035038"/>
            <a:ext cx="2875798"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lvl="0" algn="ctr">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Line </a:t>
            </a:r>
            <a:r>
              <a:rPr lang="en-US" altLang="zh-TW" sz="1500" kern="0" dirty="0">
                <a:solidFill>
                  <a:srgbClr val="C00000"/>
                </a:solidFill>
                <a:ea typeface="標楷體"/>
              </a:rPr>
              <a:t>buffer x/y/t</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sp>
        <p:nvSpPr>
          <p:cNvPr id="109" name="矩形 108">
            <a:extLst>
              <a:ext uri="{FF2B5EF4-FFF2-40B4-BE49-F238E27FC236}">
                <a16:creationId xmlns:a16="http://schemas.microsoft.com/office/drawing/2014/main" id="{2D7E18D0-A229-4796-9460-C805E83959A8}"/>
              </a:ext>
            </a:extLst>
          </p:cNvPr>
          <p:cNvSpPr/>
          <p:nvPr/>
        </p:nvSpPr>
        <p:spPr>
          <a:xfrm>
            <a:off x="641989" y="4322155"/>
            <a:ext cx="2875798"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lvl="0" algn="ctr">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Line </a:t>
            </a:r>
            <a:r>
              <a:rPr lang="en-US" altLang="zh-TW" sz="1500" kern="0" dirty="0">
                <a:solidFill>
                  <a:srgbClr val="C00000"/>
                </a:solidFill>
                <a:ea typeface="標楷體"/>
              </a:rPr>
              <a:t>buffer x/y/t</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sp>
        <p:nvSpPr>
          <p:cNvPr id="110" name="矩形 109">
            <a:extLst>
              <a:ext uri="{FF2B5EF4-FFF2-40B4-BE49-F238E27FC236}">
                <a16:creationId xmlns:a16="http://schemas.microsoft.com/office/drawing/2014/main" id="{A96B774C-CA91-4E0C-B64B-B6BDB4367D10}"/>
              </a:ext>
            </a:extLst>
          </p:cNvPr>
          <p:cNvSpPr/>
          <p:nvPr/>
        </p:nvSpPr>
        <p:spPr>
          <a:xfrm>
            <a:off x="636119" y="5197717"/>
            <a:ext cx="2879997"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lvl="0" algn="ctr">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Line </a:t>
            </a:r>
            <a:r>
              <a:rPr lang="en-US" altLang="zh-TW" sz="1500" kern="0" dirty="0">
                <a:solidFill>
                  <a:srgbClr val="C00000"/>
                </a:solidFill>
                <a:ea typeface="標楷體"/>
              </a:rPr>
              <a:t>buffer x/y/t</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sp>
        <p:nvSpPr>
          <p:cNvPr id="111" name="矩形 110">
            <a:extLst>
              <a:ext uri="{FF2B5EF4-FFF2-40B4-BE49-F238E27FC236}">
                <a16:creationId xmlns:a16="http://schemas.microsoft.com/office/drawing/2014/main" id="{FD3D927E-3AC2-4778-AA37-26550CB79738}"/>
              </a:ext>
            </a:extLst>
          </p:cNvPr>
          <p:cNvSpPr/>
          <p:nvPr/>
        </p:nvSpPr>
        <p:spPr>
          <a:xfrm>
            <a:off x="1504315" y="3754972"/>
            <a:ext cx="2011797"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Line buffer x/y/t</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sp>
        <p:nvSpPr>
          <p:cNvPr id="114" name="矩形 113">
            <a:extLst>
              <a:ext uri="{FF2B5EF4-FFF2-40B4-BE49-F238E27FC236}">
                <a16:creationId xmlns:a16="http://schemas.microsoft.com/office/drawing/2014/main" id="{7A53A2AE-FC30-4325-9D52-BE1F6988C361}"/>
              </a:ext>
            </a:extLst>
          </p:cNvPr>
          <p:cNvSpPr/>
          <p:nvPr/>
        </p:nvSpPr>
        <p:spPr>
          <a:xfrm>
            <a:off x="638645" y="5482758"/>
            <a:ext cx="864000"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lvl="0" algn="ctr">
              <a:defRPr/>
            </a:pPr>
            <a:r>
              <a:rPr kumimoji="0" lang="en-US" altLang="zh-TW" sz="1100" b="0" i="0" u="none" strike="noStrike" kern="0" cap="none" spc="0" normalizeH="0" baseline="0" noProof="0" dirty="0">
                <a:ln>
                  <a:noFill/>
                </a:ln>
                <a:solidFill>
                  <a:srgbClr val="C00000"/>
                </a:solidFill>
                <a:effectLst/>
                <a:uLnTx/>
                <a:uFillTx/>
                <a:latin typeface="Arial"/>
                <a:ea typeface="標楷體"/>
                <a:cs typeface="+mn-cs"/>
              </a:rPr>
              <a:t>Line </a:t>
            </a:r>
            <a:r>
              <a:rPr lang="en-US" altLang="zh-TW" sz="1100" kern="0" dirty="0">
                <a:solidFill>
                  <a:srgbClr val="C00000"/>
                </a:solidFill>
                <a:ea typeface="標楷體"/>
              </a:rPr>
              <a:t>buffer </a:t>
            </a:r>
            <a:r>
              <a:rPr lang="en-US" altLang="zh-TW" sz="800" kern="0" dirty="0">
                <a:solidFill>
                  <a:srgbClr val="C00000"/>
                </a:solidFill>
                <a:ea typeface="標楷體"/>
              </a:rPr>
              <a:t>x/y/t</a:t>
            </a:r>
            <a:endParaRPr kumimoji="0" lang="zh-TW" altLang="en-US" sz="800" b="0" i="0" u="none" strike="noStrike" kern="0" cap="none" spc="0" normalizeH="0" baseline="0" noProof="0" dirty="0">
              <a:ln>
                <a:noFill/>
              </a:ln>
              <a:solidFill>
                <a:srgbClr val="C00000"/>
              </a:solidFill>
              <a:effectLst/>
              <a:uLnTx/>
              <a:uFillTx/>
              <a:latin typeface="Arial"/>
              <a:ea typeface="標楷體"/>
              <a:cs typeface="+mn-cs"/>
            </a:endParaRPr>
          </a:p>
        </p:txBody>
      </p:sp>
      <p:cxnSp>
        <p:nvCxnSpPr>
          <p:cNvPr id="116" name="直線單箭頭接點 115">
            <a:extLst>
              <a:ext uri="{FF2B5EF4-FFF2-40B4-BE49-F238E27FC236}">
                <a16:creationId xmlns:a16="http://schemas.microsoft.com/office/drawing/2014/main" id="{79755438-D0F5-4C3F-9317-AAD8DB3025F7}"/>
              </a:ext>
            </a:extLst>
          </p:cNvPr>
          <p:cNvCxnSpPr>
            <a:cxnSpLocks/>
          </p:cNvCxnSpPr>
          <p:nvPr/>
        </p:nvCxnSpPr>
        <p:spPr>
          <a:xfrm>
            <a:off x="1648316" y="5273600"/>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118" name="文字方塊 117">
            <a:extLst>
              <a:ext uri="{FF2B5EF4-FFF2-40B4-BE49-F238E27FC236}">
                <a16:creationId xmlns:a16="http://schemas.microsoft.com/office/drawing/2014/main" id="{A8DA1248-6541-4D9B-BEF6-DB5BF6F0C00B}"/>
              </a:ext>
            </a:extLst>
          </p:cNvPr>
          <p:cNvSpPr txBox="1"/>
          <p:nvPr/>
        </p:nvSpPr>
        <p:spPr>
          <a:xfrm>
            <a:off x="1626547" y="5203375"/>
            <a:ext cx="489342" cy="369332"/>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in</a:t>
            </a:r>
            <a:endParaRPr lang="zh-TW" altLang="en-US" dirty="0">
              <a:solidFill>
                <a:srgbClr val="FF0000"/>
              </a:solidFill>
              <a:effectLst>
                <a:glow rad="127000">
                  <a:schemeClr val="bg1"/>
                </a:glow>
              </a:effectLst>
            </a:endParaRPr>
          </a:p>
        </p:txBody>
      </p:sp>
      <p:sp>
        <p:nvSpPr>
          <p:cNvPr id="120" name="矩形 119">
            <a:extLst>
              <a:ext uri="{FF2B5EF4-FFF2-40B4-BE49-F238E27FC236}">
                <a16:creationId xmlns:a16="http://schemas.microsoft.com/office/drawing/2014/main" id="{C15CD794-D526-4BEB-B1A7-A0AB473FB483}"/>
              </a:ext>
            </a:extLst>
          </p:cNvPr>
          <p:cNvSpPr/>
          <p:nvPr/>
        </p:nvSpPr>
        <p:spPr>
          <a:xfrm>
            <a:off x="638645" y="4899832"/>
            <a:ext cx="2875798"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lvl="0" algn="ctr">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Line </a:t>
            </a:r>
            <a:r>
              <a:rPr lang="en-US" altLang="zh-TW" sz="1500" kern="0" dirty="0">
                <a:solidFill>
                  <a:srgbClr val="C00000"/>
                </a:solidFill>
                <a:ea typeface="標楷體"/>
              </a:rPr>
              <a:t>buffer x/y/t</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sp>
        <p:nvSpPr>
          <p:cNvPr id="121" name="矩形 120">
            <a:extLst>
              <a:ext uri="{FF2B5EF4-FFF2-40B4-BE49-F238E27FC236}">
                <a16:creationId xmlns:a16="http://schemas.microsoft.com/office/drawing/2014/main" id="{3BB25C7D-F842-477D-ABA4-A883203683BA}"/>
              </a:ext>
            </a:extLst>
          </p:cNvPr>
          <p:cNvSpPr/>
          <p:nvPr/>
        </p:nvSpPr>
        <p:spPr>
          <a:xfrm>
            <a:off x="645332" y="4603985"/>
            <a:ext cx="2875798"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lvl="0" algn="ctr">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Line </a:t>
            </a:r>
            <a:r>
              <a:rPr lang="en-US" altLang="zh-TW" sz="1500" kern="0" dirty="0">
                <a:solidFill>
                  <a:srgbClr val="C00000"/>
                </a:solidFill>
                <a:ea typeface="標楷體"/>
              </a:rPr>
              <a:t>buffer x/y/t</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cxnSp>
        <p:nvCxnSpPr>
          <p:cNvPr id="117" name="直線單箭頭接點 116">
            <a:extLst>
              <a:ext uri="{FF2B5EF4-FFF2-40B4-BE49-F238E27FC236}">
                <a16:creationId xmlns:a16="http://schemas.microsoft.com/office/drawing/2014/main" id="{2BF25F9C-4B25-49AD-9936-09B6A595E4A0}"/>
              </a:ext>
            </a:extLst>
          </p:cNvPr>
          <p:cNvCxnSpPr>
            <a:cxnSpLocks/>
          </p:cNvCxnSpPr>
          <p:nvPr/>
        </p:nvCxnSpPr>
        <p:spPr>
          <a:xfrm>
            <a:off x="1648316" y="4361317"/>
            <a:ext cx="0" cy="339123"/>
          </a:xfrm>
          <a:prstGeom prst="straightConnector1">
            <a:avLst/>
          </a:prstGeom>
          <a:ln w="28575">
            <a:solidFill>
              <a:srgbClr val="0070C0"/>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sp>
        <p:nvSpPr>
          <p:cNvPr id="119" name="文字方塊 118">
            <a:extLst>
              <a:ext uri="{FF2B5EF4-FFF2-40B4-BE49-F238E27FC236}">
                <a16:creationId xmlns:a16="http://schemas.microsoft.com/office/drawing/2014/main" id="{449E92ED-1C68-4EAD-8670-0F9CE8342755}"/>
              </a:ext>
            </a:extLst>
          </p:cNvPr>
          <p:cNvSpPr txBox="1"/>
          <p:nvPr/>
        </p:nvSpPr>
        <p:spPr>
          <a:xfrm>
            <a:off x="1602143" y="4304776"/>
            <a:ext cx="631074" cy="369332"/>
          </a:xfrm>
          <a:prstGeom prst="rect">
            <a:avLst/>
          </a:prstGeom>
          <a:noFill/>
        </p:spPr>
        <p:txBody>
          <a:bodyPr wrap="square" rtlCol="0">
            <a:spAutoFit/>
          </a:bodyPr>
          <a:lstStyle/>
          <a:p>
            <a:pPr algn="ctr"/>
            <a:r>
              <a:rPr lang="en-US" altLang="zh-TW" dirty="0">
                <a:solidFill>
                  <a:srgbClr val="0070C0"/>
                </a:solidFill>
                <a:effectLst>
                  <a:glow rad="76200">
                    <a:schemeClr val="bg1"/>
                  </a:glow>
                </a:effectLst>
              </a:rPr>
              <a:t>out</a:t>
            </a:r>
            <a:endParaRPr lang="zh-TW" altLang="en-US" dirty="0">
              <a:solidFill>
                <a:srgbClr val="0070C0"/>
              </a:solidFill>
              <a:effectLst>
                <a:glow rad="76200">
                  <a:schemeClr val="bg1"/>
                </a:glow>
              </a:effectLst>
            </a:endParaRPr>
          </a:p>
        </p:txBody>
      </p:sp>
      <p:pic>
        <p:nvPicPr>
          <p:cNvPr id="4" name="圖片 3">
            <a:extLst>
              <a:ext uri="{FF2B5EF4-FFF2-40B4-BE49-F238E27FC236}">
                <a16:creationId xmlns:a16="http://schemas.microsoft.com/office/drawing/2014/main" id="{3FBFAB20-081A-48FF-8CB9-C9A2C47FAC6B}"/>
              </a:ext>
            </a:extLst>
          </p:cNvPr>
          <p:cNvPicPr>
            <a:picLocks noChangeAspect="1"/>
          </p:cNvPicPr>
          <p:nvPr/>
        </p:nvPicPr>
        <p:blipFill>
          <a:blip r:embed="rId3"/>
          <a:stretch>
            <a:fillRect/>
          </a:stretch>
        </p:blipFill>
        <p:spPr>
          <a:xfrm>
            <a:off x="4585108" y="3074012"/>
            <a:ext cx="2521403" cy="2177070"/>
          </a:xfrm>
          <a:prstGeom prst="rect">
            <a:avLst/>
          </a:prstGeom>
        </p:spPr>
      </p:pic>
      <p:pic>
        <p:nvPicPr>
          <p:cNvPr id="7" name="圖片 6">
            <a:extLst>
              <a:ext uri="{FF2B5EF4-FFF2-40B4-BE49-F238E27FC236}">
                <a16:creationId xmlns:a16="http://schemas.microsoft.com/office/drawing/2014/main" id="{C1EE212F-D67B-450C-9132-8862039AC486}"/>
              </a:ext>
            </a:extLst>
          </p:cNvPr>
          <p:cNvPicPr>
            <a:picLocks noChangeAspect="1"/>
          </p:cNvPicPr>
          <p:nvPr/>
        </p:nvPicPr>
        <p:blipFill>
          <a:blip r:embed="rId4"/>
          <a:stretch>
            <a:fillRect/>
          </a:stretch>
        </p:blipFill>
        <p:spPr>
          <a:xfrm>
            <a:off x="334061" y="2554596"/>
            <a:ext cx="7188759" cy="465579"/>
          </a:xfrm>
          <a:prstGeom prst="rect">
            <a:avLst/>
          </a:prstGeom>
        </p:spPr>
      </p:pic>
      <p:pic>
        <p:nvPicPr>
          <p:cNvPr id="2" name="圖片 1">
            <a:extLst>
              <a:ext uri="{FF2B5EF4-FFF2-40B4-BE49-F238E27FC236}">
                <a16:creationId xmlns:a16="http://schemas.microsoft.com/office/drawing/2014/main" id="{66C32AC6-D294-4837-9B47-5798CA3BAA40}"/>
              </a:ext>
            </a:extLst>
          </p:cNvPr>
          <p:cNvPicPr>
            <a:picLocks noChangeAspect="1"/>
          </p:cNvPicPr>
          <p:nvPr/>
        </p:nvPicPr>
        <p:blipFill>
          <a:blip r:embed="rId5"/>
          <a:stretch>
            <a:fillRect/>
          </a:stretch>
        </p:blipFill>
        <p:spPr>
          <a:xfrm>
            <a:off x="334061" y="2239094"/>
            <a:ext cx="8069973" cy="183607"/>
          </a:xfrm>
          <a:prstGeom prst="rect">
            <a:avLst/>
          </a:prstGeom>
        </p:spPr>
      </p:pic>
      <p:sp>
        <p:nvSpPr>
          <p:cNvPr id="54" name="矩形: 圓角 53">
            <a:extLst>
              <a:ext uri="{FF2B5EF4-FFF2-40B4-BE49-F238E27FC236}">
                <a16:creationId xmlns:a16="http://schemas.microsoft.com/office/drawing/2014/main" id="{F84E7134-4F71-4820-A2C9-0A7C3E4FC43E}"/>
              </a:ext>
            </a:extLst>
          </p:cNvPr>
          <p:cNvSpPr/>
          <p:nvPr/>
        </p:nvSpPr>
        <p:spPr>
          <a:xfrm>
            <a:off x="1646187" y="2228850"/>
            <a:ext cx="144672" cy="185270"/>
          </a:xfrm>
          <a:prstGeom prst="roundRect">
            <a:avLst>
              <a:gd name="adj" fmla="val 11873"/>
            </a:avLst>
          </a:prstGeom>
          <a:solidFill>
            <a:srgbClr val="66FFFF">
              <a:alpha val="20000"/>
            </a:srgbClr>
          </a:solidFill>
          <a:ln w="28575">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E4447C3D-D5A4-4AE3-8059-75E5CBF7C562}"/>
              </a:ext>
            </a:extLst>
          </p:cNvPr>
          <p:cNvSpPr txBox="1"/>
          <p:nvPr/>
        </p:nvSpPr>
        <p:spPr>
          <a:xfrm>
            <a:off x="1162250" y="1913596"/>
            <a:ext cx="2141933" cy="323165"/>
          </a:xfrm>
          <a:prstGeom prst="rect">
            <a:avLst/>
          </a:prstGeom>
          <a:noFill/>
        </p:spPr>
        <p:txBody>
          <a:bodyPr wrap="none" rtlCol="0">
            <a:spAutoFit/>
          </a:bodyPr>
          <a:lstStyle/>
          <a:p>
            <a:r>
              <a:rPr lang="en-US" altLang="zh-TW" sz="1500" dirty="0">
                <a:solidFill>
                  <a:srgbClr val="FF66FF"/>
                </a:solidFill>
                <a:ea typeface="芫荽 0.92" pitchFamily="2" charset="-120"/>
              </a:rPr>
              <a:t>unsigned </a:t>
            </a:r>
            <a:r>
              <a:rPr lang="en-US" altLang="zh-TW" sz="1500" dirty="0">
                <a:solidFill>
                  <a:srgbClr val="FF66FF"/>
                </a:solidFill>
                <a:ea typeface="芫荽 0.92" pitchFamily="2" charset="-120"/>
                <a:sym typeface="Wingdings" panose="05000000000000000000" pitchFamily="2" charset="2"/>
              </a:rPr>
              <a:t> no sign bit</a:t>
            </a:r>
            <a:endParaRPr lang="zh-TW" altLang="en-US" sz="1500" dirty="0">
              <a:solidFill>
                <a:srgbClr val="FF66FF"/>
              </a:solidFill>
              <a:ea typeface="芫荽 0.92" pitchFamily="2" charset="-120"/>
            </a:endParaRPr>
          </a:p>
        </p:txBody>
      </p:sp>
    </p:spTree>
    <p:extLst>
      <p:ext uri="{BB962C8B-B14F-4D97-AF65-F5344CB8AC3E}">
        <p14:creationId xmlns:p14="http://schemas.microsoft.com/office/powerpoint/2010/main" val="147858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fade">
                                      <p:cBhvr>
                                        <p:cTn id="18" dur="500"/>
                                        <p:tgtEl>
                                          <p:spTgt spid="10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0"/>
                                        </p:tgtEl>
                                        <p:attrNameLst>
                                          <p:attrName>style.visibility</p:attrName>
                                        </p:attrNameLst>
                                      </p:cBhvr>
                                      <p:to>
                                        <p:strVal val="visible"/>
                                      </p:to>
                                    </p:set>
                                    <p:animEffect transition="in" filter="fade">
                                      <p:cBhvr>
                                        <p:cTn id="24" dur="500"/>
                                        <p:tgtEl>
                                          <p:spTgt spid="1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1"/>
                                        </p:tgtEl>
                                        <p:attrNameLst>
                                          <p:attrName>style.visibility</p:attrName>
                                        </p:attrNameLst>
                                      </p:cBhvr>
                                      <p:to>
                                        <p:strVal val="visible"/>
                                      </p:to>
                                    </p:set>
                                    <p:animEffect transition="in" filter="fade">
                                      <p:cBhvr>
                                        <p:cTn id="30" dur="500"/>
                                        <p:tgtEl>
                                          <p:spTgt spid="1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4"/>
                                        </p:tgtEl>
                                        <p:attrNameLst>
                                          <p:attrName>style.visibility</p:attrName>
                                        </p:attrNameLst>
                                      </p:cBhvr>
                                      <p:to>
                                        <p:strVal val="visible"/>
                                      </p:to>
                                    </p:set>
                                    <p:animEffect transition="in" filter="fade">
                                      <p:cBhvr>
                                        <p:cTn id="3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108" grpId="0" animBg="1"/>
      <p:bldP spid="109" grpId="0" animBg="1"/>
      <p:bldP spid="110" grpId="0" animBg="1"/>
      <p:bldP spid="111" grpId="0" animBg="1"/>
      <p:bldP spid="114" grpId="0" animBg="1"/>
      <p:bldP spid="120" grpId="0" animBg="1"/>
      <p:bldP spid="1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graphicFrame>
        <p:nvGraphicFramePr>
          <p:cNvPr id="47" name="表格 46">
            <a:extLst>
              <a:ext uri="{FF2B5EF4-FFF2-40B4-BE49-F238E27FC236}">
                <a16:creationId xmlns:a16="http://schemas.microsoft.com/office/drawing/2014/main" id="{326ACE57-BEBE-4390-ACFD-1010142EF1F3}"/>
              </a:ext>
            </a:extLst>
          </p:cNvPr>
          <p:cNvGraphicFramePr>
            <a:graphicFrameLocks noGrp="1"/>
          </p:cNvGraphicFramePr>
          <p:nvPr>
            <p:extLst>
              <p:ext uri="{D42A27DB-BD31-4B8C-83A1-F6EECF244321}">
                <p14:modId xmlns:p14="http://schemas.microsoft.com/office/powerpoint/2010/main" val="2897371385"/>
              </p:ext>
            </p:extLst>
          </p:nvPr>
        </p:nvGraphicFramePr>
        <p:xfrm>
          <a:off x="244160" y="4425076"/>
          <a:ext cx="3276000" cy="252000"/>
        </p:xfrm>
        <a:graphic>
          <a:graphicData uri="http://schemas.openxmlformats.org/drawingml/2006/table">
            <a:tbl>
              <a:tblPr firstRow="1" bandRow="1">
                <a:tableStyleId>{5940675A-B579-460E-94D1-54222C63F5DA}</a:tableStyleId>
              </a:tblPr>
              <a:tblGrid>
                <a:gridCol w="252000">
                  <a:extLst>
                    <a:ext uri="{9D8B030D-6E8A-4147-A177-3AD203B41FA5}">
                      <a16:colId xmlns:a16="http://schemas.microsoft.com/office/drawing/2014/main" val="4117576732"/>
                    </a:ext>
                  </a:extLst>
                </a:gridCol>
                <a:gridCol w="252000">
                  <a:extLst>
                    <a:ext uri="{9D8B030D-6E8A-4147-A177-3AD203B41FA5}">
                      <a16:colId xmlns:a16="http://schemas.microsoft.com/office/drawing/2014/main" val="1759249027"/>
                    </a:ext>
                  </a:extLst>
                </a:gridCol>
                <a:gridCol w="252000">
                  <a:extLst>
                    <a:ext uri="{9D8B030D-6E8A-4147-A177-3AD203B41FA5}">
                      <a16:colId xmlns:a16="http://schemas.microsoft.com/office/drawing/2014/main" val="3415452746"/>
                    </a:ext>
                  </a:extLst>
                </a:gridCol>
                <a:gridCol w="252000">
                  <a:extLst>
                    <a:ext uri="{9D8B030D-6E8A-4147-A177-3AD203B41FA5}">
                      <a16:colId xmlns:a16="http://schemas.microsoft.com/office/drawing/2014/main" val="3393850194"/>
                    </a:ext>
                  </a:extLst>
                </a:gridCol>
                <a:gridCol w="252000">
                  <a:extLst>
                    <a:ext uri="{9D8B030D-6E8A-4147-A177-3AD203B41FA5}">
                      <a16:colId xmlns:a16="http://schemas.microsoft.com/office/drawing/2014/main" val="392222661"/>
                    </a:ext>
                  </a:extLst>
                </a:gridCol>
                <a:gridCol w="252000">
                  <a:extLst>
                    <a:ext uri="{9D8B030D-6E8A-4147-A177-3AD203B41FA5}">
                      <a16:colId xmlns:a16="http://schemas.microsoft.com/office/drawing/2014/main" val="3874639541"/>
                    </a:ext>
                  </a:extLst>
                </a:gridCol>
                <a:gridCol w="252000">
                  <a:extLst>
                    <a:ext uri="{9D8B030D-6E8A-4147-A177-3AD203B41FA5}">
                      <a16:colId xmlns:a16="http://schemas.microsoft.com/office/drawing/2014/main" val="3482788035"/>
                    </a:ext>
                  </a:extLst>
                </a:gridCol>
                <a:gridCol w="252000">
                  <a:extLst>
                    <a:ext uri="{9D8B030D-6E8A-4147-A177-3AD203B41FA5}">
                      <a16:colId xmlns:a16="http://schemas.microsoft.com/office/drawing/2014/main" val="2115718974"/>
                    </a:ext>
                  </a:extLst>
                </a:gridCol>
                <a:gridCol w="252000">
                  <a:extLst>
                    <a:ext uri="{9D8B030D-6E8A-4147-A177-3AD203B41FA5}">
                      <a16:colId xmlns:a16="http://schemas.microsoft.com/office/drawing/2014/main" val="334574470"/>
                    </a:ext>
                  </a:extLst>
                </a:gridCol>
                <a:gridCol w="252000">
                  <a:extLst>
                    <a:ext uri="{9D8B030D-6E8A-4147-A177-3AD203B41FA5}">
                      <a16:colId xmlns:a16="http://schemas.microsoft.com/office/drawing/2014/main" val="1786618675"/>
                    </a:ext>
                  </a:extLst>
                </a:gridCol>
                <a:gridCol w="252000">
                  <a:extLst>
                    <a:ext uri="{9D8B030D-6E8A-4147-A177-3AD203B41FA5}">
                      <a16:colId xmlns:a16="http://schemas.microsoft.com/office/drawing/2014/main" val="3522469992"/>
                    </a:ext>
                  </a:extLst>
                </a:gridCol>
                <a:gridCol w="252000">
                  <a:extLst>
                    <a:ext uri="{9D8B030D-6E8A-4147-A177-3AD203B41FA5}">
                      <a16:colId xmlns:a16="http://schemas.microsoft.com/office/drawing/2014/main" val="2157284982"/>
                    </a:ext>
                  </a:extLst>
                </a:gridCol>
                <a:gridCol w="252000">
                  <a:extLst>
                    <a:ext uri="{9D8B030D-6E8A-4147-A177-3AD203B41FA5}">
                      <a16:colId xmlns:a16="http://schemas.microsoft.com/office/drawing/2014/main" val="2323037346"/>
                    </a:ext>
                  </a:extLst>
                </a:gridCol>
              </a:tblGrid>
              <a:tr h="252000">
                <a:tc>
                  <a:txBody>
                    <a:bodyPr/>
                    <a:lstStyle/>
                    <a:p>
                      <a:pPr algn="ctr"/>
                      <a:r>
                        <a:rPr lang="en-US" altLang="zh-TW" sz="1200" dirty="0"/>
                        <a:t>31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30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19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extLst>
                  <a:ext uri="{0D108BD9-81ED-4DB2-BD59-A6C34878D82A}">
                    <a16:rowId xmlns:a16="http://schemas.microsoft.com/office/drawing/2014/main" val="1721917362"/>
                  </a:ext>
                </a:extLst>
              </a:tr>
            </a:tbl>
          </a:graphicData>
        </a:graphic>
      </p:graphicFrame>
      <p:graphicFrame>
        <p:nvGraphicFramePr>
          <p:cNvPr id="48" name="表格 47">
            <a:extLst>
              <a:ext uri="{FF2B5EF4-FFF2-40B4-BE49-F238E27FC236}">
                <a16:creationId xmlns:a16="http://schemas.microsoft.com/office/drawing/2014/main" id="{6F6C6E56-B214-454A-AADE-9962F024D363}"/>
              </a:ext>
            </a:extLst>
          </p:cNvPr>
          <p:cNvGraphicFramePr>
            <a:graphicFrameLocks noGrp="1"/>
          </p:cNvGraphicFramePr>
          <p:nvPr>
            <p:extLst>
              <p:ext uri="{D42A27DB-BD31-4B8C-83A1-F6EECF244321}">
                <p14:modId xmlns:p14="http://schemas.microsoft.com/office/powerpoint/2010/main" val="654603414"/>
              </p:ext>
            </p:extLst>
          </p:nvPr>
        </p:nvGraphicFramePr>
        <p:xfrm>
          <a:off x="3658683" y="4425076"/>
          <a:ext cx="4788000" cy="252000"/>
        </p:xfrm>
        <a:graphic>
          <a:graphicData uri="http://schemas.openxmlformats.org/drawingml/2006/table">
            <a:tbl>
              <a:tblPr firstRow="1" bandRow="1">
                <a:tableStyleId>{5940675A-B579-460E-94D1-54222C63F5DA}</a:tableStyleId>
              </a:tblPr>
              <a:tblGrid>
                <a:gridCol w="252000">
                  <a:extLst>
                    <a:ext uri="{9D8B030D-6E8A-4147-A177-3AD203B41FA5}">
                      <a16:colId xmlns:a16="http://schemas.microsoft.com/office/drawing/2014/main" val="4117576732"/>
                    </a:ext>
                  </a:extLst>
                </a:gridCol>
                <a:gridCol w="252000">
                  <a:extLst>
                    <a:ext uri="{9D8B030D-6E8A-4147-A177-3AD203B41FA5}">
                      <a16:colId xmlns:a16="http://schemas.microsoft.com/office/drawing/2014/main" val="1759249027"/>
                    </a:ext>
                  </a:extLst>
                </a:gridCol>
                <a:gridCol w="252000">
                  <a:extLst>
                    <a:ext uri="{9D8B030D-6E8A-4147-A177-3AD203B41FA5}">
                      <a16:colId xmlns:a16="http://schemas.microsoft.com/office/drawing/2014/main" val="3415452746"/>
                    </a:ext>
                  </a:extLst>
                </a:gridCol>
                <a:gridCol w="252000">
                  <a:extLst>
                    <a:ext uri="{9D8B030D-6E8A-4147-A177-3AD203B41FA5}">
                      <a16:colId xmlns:a16="http://schemas.microsoft.com/office/drawing/2014/main" val="3393850194"/>
                    </a:ext>
                  </a:extLst>
                </a:gridCol>
                <a:gridCol w="252000">
                  <a:extLst>
                    <a:ext uri="{9D8B030D-6E8A-4147-A177-3AD203B41FA5}">
                      <a16:colId xmlns:a16="http://schemas.microsoft.com/office/drawing/2014/main" val="392222661"/>
                    </a:ext>
                  </a:extLst>
                </a:gridCol>
                <a:gridCol w="252000">
                  <a:extLst>
                    <a:ext uri="{9D8B030D-6E8A-4147-A177-3AD203B41FA5}">
                      <a16:colId xmlns:a16="http://schemas.microsoft.com/office/drawing/2014/main" val="3874639541"/>
                    </a:ext>
                  </a:extLst>
                </a:gridCol>
                <a:gridCol w="252000">
                  <a:extLst>
                    <a:ext uri="{9D8B030D-6E8A-4147-A177-3AD203B41FA5}">
                      <a16:colId xmlns:a16="http://schemas.microsoft.com/office/drawing/2014/main" val="3482788035"/>
                    </a:ext>
                  </a:extLst>
                </a:gridCol>
                <a:gridCol w="252000">
                  <a:extLst>
                    <a:ext uri="{9D8B030D-6E8A-4147-A177-3AD203B41FA5}">
                      <a16:colId xmlns:a16="http://schemas.microsoft.com/office/drawing/2014/main" val="2115718974"/>
                    </a:ext>
                  </a:extLst>
                </a:gridCol>
                <a:gridCol w="252000">
                  <a:extLst>
                    <a:ext uri="{9D8B030D-6E8A-4147-A177-3AD203B41FA5}">
                      <a16:colId xmlns:a16="http://schemas.microsoft.com/office/drawing/2014/main" val="334574470"/>
                    </a:ext>
                  </a:extLst>
                </a:gridCol>
                <a:gridCol w="252000">
                  <a:extLst>
                    <a:ext uri="{9D8B030D-6E8A-4147-A177-3AD203B41FA5}">
                      <a16:colId xmlns:a16="http://schemas.microsoft.com/office/drawing/2014/main" val="1786618675"/>
                    </a:ext>
                  </a:extLst>
                </a:gridCol>
                <a:gridCol w="252000">
                  <a:extLst>
                    <a:ext uri="{9D8B030D-6E8A-4147-A177-3AD203B41FA5}">
                      <a16:colId xmlns:a16="http://schemas.microsoft.com/office/drawing/2014/main" val="3522469992"/>
                    </a:ext>
                  </a:extLst>
                </a:gridCol>
                <a:gridCol w="252000">
                  <a:extLst>
                    <a:ext uri="{9D8B030D-6E8A-4147-A177-3AD203B41FA5}">
                      <a16:colId xmlns:a16="http://schemas.microsoft.com/office/drawing/2014/main" val="2157284982"/>
                    </a:ext>
                  </a:extLst>
                </a:gridCol>
                <a:gridCol w="252000">
                  <a:extLst>
                    <a:ext uri="{9D8B030D-6E8A-4147-A177-3AD203B41FA5}">
                      <a16:colId xmlns:a16="http://schemas.microsoft.com/office/drawing/2014/main" val="2323037346"/>
                    </a:ext>
                  </a:extLst>
                </a:gridCol>
                <a:gridCol w="252000">
                  <a:extLst>
                    <a:ext uri="{9D8B030D-6E8A-4147-A177-3AD203B41FA5}">
                      <a16:colId xmlns:a16="http://schemas.microsoft.com/office/drawing/2014/main" val="3031487870"/>
                    </a:ext>
                  </a:extLst>
                </a:gridCol>
                <a:gridCol w="252000">
                  <a:extLst>
                    <a:ext uri="{9D8B030D-6E8A-4147-A177-3AD203B41FA5}">
                      <a16:colId xmlns:a16="http://schemas.microsoft.com/office/drawing/2014/main" val="3412098883"/>
                    </a:ext>
                  </a:extLst>
                </a:gridCol>
                <a:gridCol w="252000">
                  <a:extLst>
                    <a:ext uri="{9D8B030D-6E8A-4147-A177-3AD203B41FA5}">
                      <a16:colId xmlns:a16="http://schemas.microsoft.com/office/drawing/2014/main" val="449545297"/>
                    </a:ext>
                  </a:extLst>
                </a:gridCol>
                <a:gridCol w="252000">
                  <a:extLst>
                    <a:ext uri="{9D8B030D-6E8A-4147-A177-3AD203B41FA5}">
                      <a16:colId xmlns:a16="http://schemas.microsoft.com/office/drawing/2014/main" val="2246178004"/>
                    </a:ext>
                  </a:extLst>
                </a:gridCol>
                <a:gridCol w="252000">
                  <a:extLst>
                    <a:ext uri="{9D8B030D-6E8A-4147-A177-3AD203B41FA5}">
                      <a16:colId xmlns:a16="http://schemas.microsoft.com/office/drawing/2014/main" val="3358199277"/>
                    </a:ext>
                  </a:extLst>
                </a:gridCol>
                <a:gridCol w="252000">
                  <a:extLst>
                    <a:ext uri="{9D8B030D-6E8A-4147-A177-3AD203B41FA5}">
                      <a16:colId xmlns:a16="http://schemas.microsoft.com/office/drawing/2014/main" val="2267700939"/>
                    </a:ext>
                  </a:extLst>
                </a:gridCol>
              </a:tblGrid>
              <a:tr h="252000">
                <a:tc>
                  <a:txBody>
                    <a:bodyPr/>
                    <a:lstStyle/>
                    <a:p>
                      <a:pPr algn="ctr"/>
                      <a:r>
                        <a:rPr lang="en-US" altLang="zh-TW" sz="1200" dirty="0"/>
                        <a:t>18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17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16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15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14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13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12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11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10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tc>
                  <a:txBody>
                    <a:bodyPr/>
                    <a:lstStyle/>
                    <a:p>
                      <a:pPr algn="ctr"/>
                      <a:r>
                        <a:rPr lang="en-US" altLang="zh-TW" sz="1200" dirty="0"/>
                        <a:t>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tc>
                <a:extLst>
                  <a:ext uri="{0D108BD9-81ED-4DB2-BD59-A6C34878D82A}">
                    <a16:rowId xmlns:a16="http://schemas.microsoft.com/office/drawing/2014/main" val="1721917362"/>
                  </a:ext>
                </a:extLst>
              </a:tr>
            </a:tbl>
          </a:graphicData>
        </a:graphic>
      </p:graphicFrame>
      <p:graphicFrame>
        <p:nvGraphicFramePr>
          <p:cNvPr id="43" name="表格 42">
            <a:extLst>
              <a:ext uri="{FF2B5EF4-FFF2-40B4-BE49-F238E27FC236}">
                <a16:creationId xmlns:a16="http://schemas.microsoft.com/office/drawing/2014/main" id="{5F91BD71-76CD-4CF3-8BE0-A9EACA34C949}"/>
              </a:ext>
            </a:extLst>
          </p:cNvPr>
          <p:cNvGraphicFramePr>
            <a:graphicFrameLocks noGrp="1"/>
          </p:cNvGraphicFramePr>
          <p:nvPr>
            <p:extLst>
              <p:ext uri="{D42A27DB-BD31-4B8C-83A1-F6EECF244321}">
                <p14:modId xmlns:p14="http://schemas.microsoft.com/office/powerpoint/2010/main" val="312239493"/>
              </p:ext>
            </p:extLst>
          </p:nvPr>
        </p:nvGraphicFramePr>
        <p:xfrm>
          <a:off x="347018" y="5323796"/>
          <a:ext cx="3276000" cy="252000"/>
        </p:xfrm>
        <a:graphic>
          <a:graphicData uri="http://schemas.openxmlformats.org/drawingml/2006/table">
            <a:tbl>
              <a:tblPr firstRow="1" bandRow="1"/>
              <a:tblGrid>
                <a:gridCol w="252000">
                  <a:extLst>
                    <a:ext uri="{9D8B030D-6E8A-4147-A177-3AD203B41FA5}">
                      <a16:colId xmlns:a16="http://schemas.microsoft.com/office/drawing/2014/main" val="4117576732"/>
                    </a:ext>
                  </a:extLst>
                </a:gridCol>
                <a:gridCol w="252000">
                  <a:extLst>
                    <a:ext uri="{9D8B030D-6E8A-4147-A177-3AD203B41FA5}">
                      <a16:colId xmlns:a16="http://schemas.microsoft.com/office/drawing/2014/main" val="1759249027"/>
                    </a:ext>
                  </a:extLst>
                </a:gridCol>
                <a:gridCol w="252000">
                  <a:extLst>
                    <a:ext uri="{9D8B030D-6E8A-4147-A177-3AD203B41FA5}">
                      <a16:colId xmlns:a16="http://schemas.microsoft.com/office/drawing/2014/main" val="3415452746"/>
                    </a:ext>
                  </a:extLst>
                </a:gridCol>
                <a:gridCol w="252000">
                  <a:extLst>
                    <a:ext uri="{9D8B030D-6E8A-4147-A177-3AD203B41FA5}">
                      <a16:colId xmlns:a16="http://schemas.microsoft.com/office/drawing/2014/main" val="3393850194"/>
                    </a:ext>
                  </a:extLst>
                </a:gridCol>
                <a:gridCol w="252000">
                  <a:extLst>
                    <a:ext uri="{9D8B030D-6E8A-4147-A177-3AD203B41FA5}">
                      <a16:colId xmlns:a16="http://schemas.microsoft.com/office/drawing/2014/main" val="392222661"/>
                    </a:ext>
                  </a:extLst>
                </a:gridCol>
                <a:gridCol w="252000">
                  <a:extLst>
                    <a:ext uri="{9D8B030D-6E8A-4147-A177-3AD203B41FA5}">
                      <a16:colId xmlns:a16="http://schemas.microsoft.com/office/drawing/2014/main" val="3874639541"/>
                    </a:ext>
                  </a:extLst>
                </a:gridCol>
                <a:gridCol w="252000">
                  <a:extLst>
                    <a:ext uri="{9D8B030D-6E8A-4147-A177-3AD203B41FA5}">
                      <a16:colId xmlns:a16="http://schemas.microsoft.com/office/drawing/2014/main" val="3482788035"/>
                    </a:ext>
                  </a:extLst>
                </a:gridCol>
                <a:gridCol w="252000">
                  <a:extLst>
                    <a:ext uri="{9D8B030D-6E8A-4147-A177-3AD203B41FA5}">
                      <a16:colId xmlns:a16="http://schemas.microsoft.com/office/drawing/2014/main" val="2115718974"/>
                    </a:ext>
                  </a:extLst>
                </a:gridCol>
                <a:gridCol w="252000">
                  <a:extLst>
                    <a:ext uri="{9D8B030D-6E8A-4147-A177-3AD203B41FA5}">
                      <a16:colId xmlns:a16="http://schemas.microsoft.com/office/drawing/2014/main" val="334574470"/>
                    </a:ext>
                  </a:extLst>
                </a:gridCol>
                <a:gridCol w="252000">
                  <a:extLst>
                    <a:ext uri="{9D8B030D-6E8A-4147-A177-3AD203B41FA5}">
                      <a16:colId xmlns:a16="http://schemas.microsoft.com/office/drawing/2014/main" val="1786618675"/>
                    </a:ext>
                  </a:extLst>
                </a:gridCol>
                <a:gridCol w="252000">
                  <a:extLst>
                    <a:ext uri="{9D8B030D-6E8A-4147-A177-3AD203B41FA5}">
                      <a16:colId xmlns:a16="http://schemas.microsoft.com/office/drawing/2014/main" val="3522469992"/>
                    </a:ext>
                  </a:extLst>
                </a:gridCol>
                <a:gridCol w="252000">
                  <a:extLst>
                    <a:ext uri="{9D8B030D-6E8A-4147-A177-3AD203B41FA5}">
                      <a16:colId xmlns:a16="http://schemas.microsoft.com/office/drawing/2014/main" val="2157284982"/>
                    </a:ext>
                  </a:extLst>
                </a:gridCol>
                <a:gridCol w="252000">
                  <a:extLst>
                    <a:ext uri="{9D8B030D-6E8A-4147-A177-3AD203B41FA5}">
                      <a16:colId xmlns:a16="http://schemas.microsoft.com/office/drawing/2014/main" val="2323037346"/>
                    </a:ext>
                  </a:extLst>
                </a:gridCol>
              </a:tblGrid>
              <a:tr h="252000">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63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FFFFFF"/>
                          </a:solidFill>
                          <a:latin typeface="Calibri" panose="020F0502020204030204" pitchFamily="34" charset="0"/>
                          <a:cs typeface="Calibri" panose="020F0502020204030204" pitchFamily="34" charset="0"/>
                        </a:rPr>
                        <a:t>62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61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60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721917362"/>
                  </a:ext>
                </a:extLst>
              </a:tr>
            </a:tbl>
          </a:graphicData>
        </a:graphic>
      </p:graphicFrame>
      <p:graphicFrame>
        <p:nvGraphicFramePr>
          <p:cNvPr id="44" name="表格 43">
            <a:extLst>
              <a:ext uri="{FF2B5EF4-FFF2-40B4-BE49-F238E27FC236}">
                <a16:creationId xmlns:a16="http://schemas.microsoft.com/office/drawing/2014/main" id="{98E87794-59EC-4878-9366-B929F3D61CC6}"/>
              </a:ext>
            </a:extLst>
          </p:cNvPr>
          <p:cNvGraphicFramePr>
            <a:graphicFrameLocks noGrp="1"/>
          </p:cNvGraphicFramePr>
          <p:nvPr>
            <p:extLst>
              <p:ext uri="{D42A27DB-BD31-4B8C-83A1-F6EECF244321}">
                <p14:modId xmlns:p14="http://schemas.microsoft.com/office/powerpoint/2010/main" val="2172930277"/>
              </p:ext>
            </p:extLst>
          </p:nvPr>
        </p:nvGraphicFramePr>
        <p:xfrm>
          <a:off x="3625433" y="5323796"/>
          <a:ext cx="4788000" cy="252000"/>
        </p:xfrm>
        <a:graphic>
          <a:graphicData uri="http://schemas.openxmlformats.org/drawingml/2006/table">
            <a:tbl>
              <a:tblPr firstRow="1" bandRow="1"/>
              <a:tblGrid>
                <a:gridCol w="252000">
                  <a:extLst>
                    <a:ext uri="{9D8B030D-6E8A-4147-A177-3AD203B41FA5}">
                      <a16:colId xmlns:a16="http://schemas.microsoft.com/office/drawing/2014/main" val="4117576732"/>
                    </a:ext>
                  </a:extLst>
                </a:gridCol>
                <a:gridCol w="252000">
                  <a:extLst>
                    <a:ext uri="{9D8B030D-6E8A-4147-A177-3AD203B41FA5}">
                      <a16:colId xmlns:a16="http://schemas.microsoft.com/office/drawing/2014/main" val="1759249027"/>
                    </a:ext>
                  </a:extLst>
                </a:gridCol>
                <a:gridCol w="252000">
                  <a:extLst>
                    <a:ext uri="{9D8B030D-6E8A-4147-A177-3AD203B41FA5}">
                      <a16:colId xmlns:a16="http://schemas.microsoft.com/office/drawing/2014/main" val="3415452746"/>
                    </a:ext>
                  </a:extLst>
                </a:gridCol>
                <a:gridCol w="252000">
                  <a:extLst>
                    <a:ext uri="{9D8B030D-6E8A-4147-A177-3AD203B41FA5}">
                      <a16:colId xmlns:a16="http://schemas.microsoft.com/office/drawing/2014/main" val="3393850194"/>
                    </a:ext>
                  </a:extLst>
                </a:gridCol>
                <a:gridCol w="252000">
                  <a:extLst>
                    <a:ext uri="{9D8B030D-6E8A-4147-A177-3AD203B41FA5}">
                      <a16:colId xmlns:a16="http://schemas.microsoft.com/office/drawing/2014/main" val="392222661"/>
                    </a:ext>
                  </a:extLst>
                </a:gridCol>
                <a:gridCol w="252000">
                  <a:extLst>
                    <a:ext uri="{9D8B030D-6E8A-4147-A177-3AD203B41FA5}">
                      <a16:colId xmlns:a16="http://schemas.microsoft.com/office/drawing/2014/main" val="3874639541"/>
                    </a:ext>
                  </a:extLst>
                </a:gridCol>
                <a:gridCol w="252000">
                  <a:extLst>
                    <a:ext uri="{9D8B030D-6E8A-4147-A177-3AD203B41FA5}">
                      <a16:colId xmlns:a16="http://schemas.microsoft.com/office/drawing/2014/main" val="3482788035"/>
                    </a:ext>
                  </a:extLst>
                </a:gridCol>
                <a:gridCol w="252000">
                  <a:extLst>
                    <a:ext uri="{9D8B030D-6E8A-4147-A177-3AD203B41FA5}">
                      <a16:colId xmlns:a16="http://schemas.microsoft.com/office/drawing/2014/main" val="2115718974"/>
                    </a:ext>
                  </a:extLst>
                </a:gridCol>
                <a:gridCol w="252000">
                  <a:extLst>
                    <a:ext uri="{9D8B030D-6E8A-4147-A177-3AD203B41FA5}">
                      <a16:colId xmlns:a16="http://schemas.microsoft.com/office/drawing/2014/main" val="334574470"/>
                    </a:ext>
                  </a:extLst>
                </a:gridCol>
                <a:gridCol w="252000">
                  <a:extLst>
                    <a:ext uri="{9D8B030D-6E8A-4147-A177-3AD203B41FA5}">
                      <a16:colId xmlns:a16="http://schemas.microsoft.com/office/drawing/2014/main" val="1786618675"/>
                    </a:ext>
                  </a:extLst>
                </a:gridCol>
                <a:gridCol w="252000">
                  <a:extLst>
                    <a:ext uri="{9D8B030D-6E8A-4147-A177-3AD203B41FA5}">
                      <a16:colId xmlns:a16="http://schemas.microsoft.com/office/drawing/2014/main" val="3522469992"/>
                    </a:ext>
                  </a:extLst>
                </a:gridCol>
                <a:gridCol w="252000">
                  <a:extLst>
                    <a:ext uri="{9D8B030D-6E8A-4147-A177-3AD203B41FA5}">
                      <a16:colId xmlns:a16="http://schemas.microsoft.com/office/drawing/2014/main" val="2157284982"/>
                    </a:ext>
                  </a:extLst>
                </a:gridCol>
                <a:gridCol w="252000">
                  <a:extLst>
                    <a:ext uri="{9D8B030D-6E8A-4147-A177-3AD203B41FA5}">
                      <a16:colId xmlns:a16="http://schemas.microsoft.com/office/drawing/2014/main" val="2323037346"/>
                    </a:ext>
                  </a:extLst>
                </a:gridCol>
                <a:gridCol w="252000">
                  <a:extLst>
                    <a:ext uri="{9D8B030D-6E8A-4147-A177-3AD203B41FA5}">
                      <a16:colId xmlns:a16="http://schemas.microsoft.com/office/drawing/2014/main" val="3031487870"/>
                    </a:ext>
                  </a:extLst>
                </a:gridCol>
                <a:gridCol w="252000">
                  <a:extLst>
                    <a:ext uri="{9D8B030D-6E8A-4147-A177-3AD203B41FA5}">
                      <a16:colId xmlns:a16="http://schemas.microsoft.com/office/drawing/2014/main" val="3412098883"/>
                    </a:ext>
                  </a:extLst>
                </a:gridCol>
                <a:gridCol w="252000">
                  <a:extLst>
                    <a:ext uri="{9D8B030D-6E8A-4147-A177-3AD203B41FA5}">
                      <a16:colId xmlns:a16="http://schemas.microsoft.com/office/drawing/2014/main" val="449545297"/>
                    </a:ext>
                  </a:extLst>
                </a:gridCol>
                <a:gridCol w="252000">
                  <a:extLst>
                    <a:ext uri="{9D8B030D-6E8A-4147-A177-3AD203B41FA5}">
                      <a16:colId xmlns:a16="http://schemas.microsoft.com/office/drawing/2014/main" val="2246178004"/>
                    </a:ext>
                  </a:extLst>
                </a:gridCol>
                <a:gridCol w="252000">
                  <a:extLst>
                    <a:ext uri="{9D8B030D-6E8A-4147-A177-3AD203B41FA5}">
                      <a16:colId xmlns:a16="http://schemas.microsoft.com/office/drawing/2014/main" val="3358199277"/>
                    </a:ext>
                  </a:extLst>
                </a:gridCol>
                <a:gridCol w="252000">
                  <a:extLst>
                    <a:ext uri="{9D8B030D-6E8A-4147-A177-3AD203B41FA5}">
                      <a16:colId xmlns:a16="http://schemas.microsoft.com/office/drawing/2014/main" val="2267700939"/>
                    </a:ext>
                  </a:extLst>
                </a:gridCol>
              </a:tblGrid>
              <a:tr h="252000">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FFFFFF"/>
                          </a:solidFill>
                          <a:latin typeface="Calibri" panose="020F0502020204030204" pitchFamily="34" charset="0"/>
                          <a:cs typeface="Calibri" panose="020F0502020204030204" pitchFamily="34" charset="0"/>
                        </a:rPr>
                        <a:t>49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721917362"/>
                  </a:ext>
                </a:extLst>
              </a:tr>
            </a:tbl>
          </a:graphicData>
        </a:graphic>
      </p:graphicFrame>
      <p:graphicFrame>
        <p:nvGraphicFramePr>
          <p:cNvPr id="45" name="表格 44">
            <a:extLst>
              <a:ext uri="{FF2B5EF4-FFF2-40B4-BE49-F238E27FC236}">
                <a16:creationId xmlns:a16="http://schemas.microsoft.com/office/drawing/2014/main" id="{9F242A3B-D9CF-4DF0-ACDA-2BF227F2E651}"/>
              </a:ext>
            </a:extLst>
          </p:cNvPr>
          <p:cNvGraphicFramePr>
            <a:graphicFrameLocks noGrp="1"/>
          </p:cNvGraphicFramePr>
          <p:nvPr>
            <p:extLst>
              <p:ext uri="{D42A27DB-BD31-4B8C-83A1-F6EECF244321}">
                <p14:modId xmlns:p14="http://schemas.microsoft.com/office/powerpoint/2010/main" val="63239070"/>
              </p:ext>
            </p:extLst>
          </p:nvPr>
        </p:nvGraphicFramePr>
        <p:xfrm>
          <a:off x="346066" y="5649229"/>
          <a:ext cx="3276000" cy="252000"/>
        </p:xfrm>
        <a:graphic>
          <a:graphicData uri="http://schemas.openxmlformats.org/drawingml/2006/table">
            <a:tbl>
              <a:tblPr firstRow="1" bandRow="1"/>
              <a:tblGrid>
                <a:gridCol w="252000">
                  <a:extLst>
                    <a:ext uri="{9D8B030D-6E8A-4147-A177-3AD203B41FA5}">
                      <a16:colId xmlns:a16="http://schemas.microsoft.com/office/drawing/2014/main" val="4117576732"/>
                    </a:ext>
                  </a:extLst>
                </a:gridCol>
                <a:gridCol w="252000">
                  <a:extLst>
                    <a:ext uri="{9D8B030D-6E8A-4147-A177-3AD203B41FA5}">
                      <a16:colId xmlns:a16="http://schemas.microsoft.com/office/drawing/2014/main" val="1759249027"/>
                    </a:ext>
                  </a:extLst>
                </a:gridCol>
                <a:gridCol w="252000">
                  <a:extLst>
                    <a:ext uri="{9D8B030D-6E8A-4147-A177-3AD203B41FA5}">
                      <a16:colId xmlns:a16="http://schemas.microsoft.com/office/drawing/2014/main" val="3415452746"/>
                    </a:ext>
                  </a:extLst>
                </a:gridCol>
                <a:gridCol w="252000">
                  <a:extLst>
                    <a:ext uri="{9D8B030D-6E8A-4147-A177-3AD203B41FA5}">
                      <a16:colId xmlns:a16="http://schemas.microsoft.com/office/drawing/2014/main" val="3393850194"/>
                    </a:ext>
                  </a:extLst>
                </a:gridCol>
                <a:gridCol w="252000">
                  <a:extLst>
                    <a:ext uri="{9D8B030D-6E8A-4147-A177-3AD203B41FA5}">
                      <a16:colId xmlns:a16="http://schemas.microsoft.com/office/drawing/2014/main" val="392222661"/>
                    </a:ext>
                  </a:extLst>
                </a:gridCol>
                <a:gridCol w="252000">
                  <a:extLst>
                    <a:ext uri="{9D8B030D-6E8A-4147-A177-3AD203B41FA5}">
                      <a16:colId xmlns:a16="http://schemas.microsoft.com/office/drawing/2014/main" val="3874639541"/>
                    </a:ext>
                  </a:extLst>
                </a:gridCol>
                <a:gridCol w="252000">
                  <a:extLst>
                    <a:ext uri="{9D8B030D-6E8A-4147-A177-3AD203B41FA5}">
                      <a16:colId xmlns:a16="http://schemas.microsoft.com/office/drawing/2014/main" val="3482788035"/>
                    </a:ext>
                  </a:extLst>
                </a:gridCol>
                <a:gridCol w="252000">
                  <a:extLst>
                    <a:ext uri="{9D8B030D-6E8A-4147-A177-3AD203B41FA5}">
                      <a16:colId xmlns:a16="http://schemas.microsoft.com/office/drawing/2014/main" val="2115718974"/>
                    </a:ext>
                  </a:extLst>
                </a:gridCol>
                <a:gridCol w="252000">
                  <a:extLst>
                    <a:ext uri="{9D8B030D-6E8A-4147-A177-3AD203B41FA5}">
                      <a16:colId xmlns:a16="http://schemas.microsoft.com/office/drawing/2014/main" val="334574470"/>
                    </a:ext>
                  </a:extLst>
                </a:gridCol>
                <a:gridCol w="252000">
                  <a:extLst>
                    <a:ext uri="{9D8B030D-6E8A-4147-A177-3AD203B41FA5}">
                      <a16:colId xmlns:a16="http://schemas.microsoft.com/office/drawing/2014/main" val="1786618675"/>
                    </a:ext>
                  </a:extLst>
                </a:gridCol>
                <a:gridCol w="252000">
                  <a:extLst>
                    <a:ext uri="{9D8B030D-6E8A-4147-A177-3AD203B41FA5}">
                      <a16:colId xmlns:a16="http://schemas.microsoft.com/office/drawing/2014/main" val="3522469992"/>
                    </a:ext>
                  </a:extLst>
                </a:gridCol>
                <a:gridCol w="252000">
                  <a:extLst>
                    <a:ext uri="{9D8B030D-6E8A-4147-A177-3AD203B41FA5}">
                      <a16:colId xmlns:a16="http://schemas.microsoft.com/office/drawing/2014/main" val="2157284982"/>
                    </a:ext>
                  </a:extLst>
                </a:gridCol>
                <a:gridCol w="252000">
                  <a:extLst>
                    <a:ext uri="{9D8B030D-6E8A-4147-A177-3AD203B41FA5}">
                      <a16:colId xmlns:a16="http://schemas.microsoft.com/office/drawing/2014/main" val="2323037346"/>
                    </a:ext>
                  </a:extLst>
                </a:gridCol>
              </a:tblGrid>
              <a:tr h="252000">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FFFFFF"/>
                          </a:solidFill>
                          <a:latin typeface="Calibri" panose="020F0502020204030204" pitchFamily="34" charset="0"/>
                          <a:cs typeface="Calibri" panose="020F0502020204030204" pitchFamily="34" charset="0"/>
                        </a:rPr>
                        <a:t>30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721917362"/>
                  </a:ext>
                </a:extLst>
              </a:tr>
            </a:tbl>
          </a:graphicData>
        </a:graphic>
      </p:graphicFrame>
      <p:graphicFrame>
        <p:nvGraphicFramePr>
          <p:cNvPr id="46" name="表格 45">
            <a:extLst>
              <a:ext uri="{FF2B5EF4-FFF2-40B4-BE49-F238E27FC236}">
                <a16:creationId xmlns:a16="http://schemas.microsoft.com/office/drawing/2014/main" id="{699463B0-A145-4952-B8AC-925B2A325979}"/>
              </a:ext>
            </a:extLst>
          </p:cNvPr>
          <p:cNvGraphicFramePr>
            <a:graphicFrameLocks noGrp="1"/>
          </p:cNvGraphicFramePr>
          <p:nvPr>
            <p:extLst>
              <p:ext uri="{D42A27DB-BD31-4B8C-83A1-F6EECF244321}">
                <p14:modId xmlns:p14="http://schemas.microsoft.com/office/powerpoint/2010/main" val="1089590394"/>
              </p:ext>
            </p:extLst>
          </p:nvPr>
        </p:nvGraphicFramePr>
        <p:xfrm>
          <a:off x="3624481" y="5649229"/>
          <a:ext cx="4788000" cy="252000"/>
        </p:xfrm>
        <a:graphic>
          <a:graphicData uri="http://schemas.openxmlformats.org/drawingml/2006/table">
            <a:tbl>
              <a:tblPr firstRow="1" bandRow="1"/>
              <a:tblGrid>
                <a:gridCol w="252000">
                  <a:extLst>
                    <a:ext uri="{9D8B030D-6E8A-4147-A177-3AD203B41FA5}">
                      <a16:colId xmlns:a16="http://schemas.microsoft.com/office/drawing/2014/main" val="4117576732"/>
                    </a:ext>
                  </a:extLst>
                </a:gridCol>
                <a:gridCol w="252000">
                  <a:extLst>
                    <a:ext uri="{9D8B030D-6E8A-4147-A177-3AD203B41FA5}">
                      <a16:colId xmlns:a16="http://schemas.microsoft.com/office/drawing/2014/main" val="1759249027"/>
                    </a:ext>
                  </a:extLst>
                </a:gridCol>
                <a:gridCol w="252000">
                  <a:extLst>
                    <a:ext uri="{9D8B030D-6E8A-4147-A177-3AD203B41FA5}">
                      <a16:colId xmlns:a16="http://schemas.microsoft.com/office/drawing/2014/main" val="3415452746"/>
                    </a:ext>
                  </a:extLst>
                </a:gridCol>
                <a:gridCol w="252000">
                  <a:extLst>
                    <a:ext uri="{9D8B030D-6E8A-4147-A177-3AD203B41FA5}">
                      <a16:colId xmlns:a16="http://schemas.microsoft.com/office/drawing/2014/main" val="3393850194"/>
                    </a:ext>
                  </a:extLst>
                </a:gridCol>
                <a:gridCol w="252000">
                  <a:extLst>
                    <a:ext uri="{9D8B030D-6E8A-4147-A177-3AD203B41FA5}">
                      <a16:colId xmlns:a16="http://schemas.microsoft.com/office/drawing/2014/main" val="392222661"/>
                    </a:ext>
                  </a:extLst>
                </a:gridCol>
                <a:gridCol w="252000">
                  <a:extLst>
                    <a:ext uri="{9D8B030D-6E8A-4147-A177-3AD203B41FA5}">
                      <a16:colId xmlns:a16="http://schemas.microsoft.com/office/drawing/2014/main" val="3874639541"/>
                    </a:ext>
                  </a:extLst>
                </a:gridCol>
                <a:gridCol w="252000">
                  <a:extLst>
                    <a:ext uri="{9D8B030D-6E8A-4147-A177-3AD203B41FA5}">
                      <a16:colId xmlns:a16="http://schemas.microsoft.com/office/drawing/2014/main" val="3482788035"/>
                    </a:ext>
                  </a:extLst>
                </a:gridCol>
                <a:gridCol w="252000">
                  <a:extLst>
                    <a:ext uri="{9D8B030D-6E8A-4147-A177-3AD203B41FA5}">
                      <a16:colId xmlns:a16="http://schemas.microsoft.com/office/drawing/2014/main" val="2115718974"/>
                    </a:ext>
                  </a:extLst>
                </a:gridCol>
                <a:gridCol w="252000">
                  <a:extLst>
                    <a:ext uri="{9D8B030D-6E8A-4147-A177-3AD203B41FA5}">
                      <a16:colId xmlns:a16="http://schemas.microsoft.com/office/drawing/2014/main" val="334574470"/>
                    </a:ext>
                  </a:extLst>
                </a:gridCol>
                <a:gridCol w="252000">
                  <a:extLst>
                    <a:ext uri="{9D8B030D-6E8A-4147-A177-3AD203B41FA5}">
                      <a16:colId xmlns:a16="http://schemas.microsoft.com/office/drawing/2014/main" val="1786618675"/>
                    </a:ext>
                  </a:extLst>
                </a:gridCol>
                <a:gridCol w="252000">
                  <a:extLst>
                    <a:ext uri="{9D8B030D-6E8A-4147-A177-3AD203B41FA5}">
                      <a16:colId xmlns:a16="http://schemas.microsoft.com/office/drawing/2014/main" val="3522469992"/>
                    </a:ext>
                  </a:extLst>
                </a:gridCol>
                <a:gridCol w="252000">
                  <a:extLst>
                    <a:ext uri="{9D8B030D-6E8A-4147-A177-3AD203B41FA5}">
                      <a16:colId xmlns:a16="http://schemas.microsoft.com/office/drawing/2014/main" val="2157284982"/>
                    </a:ext>
                  </a:extLst>
                </a:gridCol>
                <a:gridCol w="252000">
                  <a:extLst>
                    <a:ext uri="{9D8B030D-6E8A-4147-A177-3AD203B41FA5}">
                      <a16:colId xmlns:a16="http://schemas.microsoft.com/office/drawing/2014/main" val="2323037346"/>
                    </a:ext>
                  </a:extLst>
                </a:gridCol>
                <a:gridCol w="252000">
                  <a:extLst>
                    <a:ext uri="{9D8B030D-6E8A-4147-A177-3AD203B41FA5}">
                      <a16:colId xmlns:a16="http://schemas.microsoft.com/office/drawing/2014/main" val="3031487870"/>
                    </a:ext>
                  </a:extLst>
                </a:gridCol>
                <a:gridCol w="252000">
                  <a:extLst>
                    <a:ext uri="{9D8B030D-6E8A-4147-A177-3AD203B41FA5}">
                      <a16:colId xmlns:a16="http://schemas.microsoft.com/office/drawing/2014/main" val="3412098883"/>
                    </a:ext>
                  </a:extLst>
                </a:gridCol>
                <a:gridCol w="252000">
                  <a:extLst>
                    <a:ext uri="{9D8B030D-6E8A-4147-A177-3AD203B41FA5}">
                      <a16:colId xmlns:a16="http://schemas.microsoft.com/office/drawing/2014/main" val="449545297"/>
                    </a:ext>
                  </a:extLst>
                </a:gridCol>
                <a:gridCol w="252000">
                  <a:extLst>
                    <a:ext uri="{9D8B030D-6E8A-4147-A177-3AD203B41FA5}">
                      <a16:colId xmlns:a16="http://schemas.microsoft.com/office/drawing/2014/main" val="2246178004"/>
                    </a:ext>
                  </a:extLst>
                </a:gridCol>
                <a:gridCol w="252000">
                  <a:extLst>
                    <a:ext uri="{9D8B030D-6E8A-4147-A177-3AD203B41FA5}">
                      <a16:colId xmlns:a16="http://schemas.microsoft.com/office/drawing/2014/main" val="3358199277"/>
                    </a:ext>
                  </a:extLst>
                </a:gridCol>
                <a:gridCol w="252000">
                  <a:extLst>
                    <a:ext uri="{9D8B030D-6E8A-4147-A177-3AD203B41FA5}">
                      <a16:colId xmlns:a16="http://schemas.microsoft.com/office/drawing/2014/main" val="2267700939"/>
                    </a:ext>
                  </a:extLst>
                </a:gridCol>
              </a:tblGrid>
              <a:tr h="252000">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FFFFFF"/>
                          </a:solidFill>
                          <a:latin typeface="Calibri" panose="020F0502020204030204" pitchFamily="34" charset="0"/>
                          <a:cs typeface="Calibri" panose="020F0502020204030204" pitchFamily="34" charset="0"/>
                        </a:rPr>
                        <a:t>17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721917362"/>
                  </a:ext>
                </a:extLst>
              </a:tr>
            </a:tbl>
          </a:graphicData>
        </a:graphic>
      </p:graphicFrame>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gradient_weight_y</a:t>
            </a:r>
            <a:endParaRPr lang="zh-TW" altLang="en-US" b="1" dirty="0">
              <a:solidFill>
                <a:srgbClr val="FF0000"/>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7" y="855403"/>
            <a:ext cx="7811886" cy="2626745"/>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3.</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gradient_weight_y</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371600" lvl="2" indent="-457200">
              <a:lnSpc>
                <a:spcPct val="150000"/>
              </a:lnSpc>
              <a:buFont typeface="Wingdings" panose="05000000000000000000" pitchFamily="2" charset="2"/>
              <a:buChar char="Ø"/>
            </a:pPr>
            <a:r>
              <a:rPr lang="en-US" altLang="zh-TW" b="1" dirty="0">
                <a:solidFill>
                  <a:srgbClr val="EDECDF">
                    <a:lumMod val="10000"/>
                  </a:srgbClr>
                </a:solidFill>
                <a:latin typeface="芫荽 0.92" pitchFamily="2" charset="-120"/>
                <a:ea typeface="芫荽 0.92" pitchFamily="2" charset="-120"/>
                <a:cs typeface="芫荽 0.92" pitchFamily="2" charset="-120"/>
              </a:rPr>
              <a:t>How to store pixel values to line buffers?</a:t>
            </a:r>
            <a:br>
              <a:rPr lang="en-US" altLang="zh-TW" b="1" dirty="0">
                <a:solidFill>
                  <a:srgbClr val="EDECDF">
                    <a:lumMod val="10000"/>
                  </a:srgbClr>
                </a:solidFill>
                <a:latin typeface="芫荽 0.92" pitchFamily="2" charset="-120"/>
                <a:ea typeface="芫荽 0.92" pitchFamily="2" charset="-120"/>
                <a:cs typeface="芫荽 0.92" pitchFamily="2" charset="-120"/>
              </a:rPr>
            </a:br>
            <a:r>
              <a:rPr lang="en-US" altLang="zh-TW" dirty="0">
                <a:solidFill>
                  <a:srgbClr val="EDECDF">
                    <a:lumMod val="10000"/>
                  </a:srgbClr>
                </a:solidFill>
                <a:latin typeface="芫荽 0.92" pitchFamily="2" charset="-120"/>
                <a:ea typeface="芫荽 0.92" pitchFamily="2" charset="-120"/>
                <a:cs typeface="芫荽 0.92" pitchFamily="2" charset="-120"/>
              </a:rPr>
              <a:t>Because </a:t>
            </a:r>
            <a:r>
              <a:rPr lang="en-US" altLang="zh-TW" dirty="0" err="1">
                <a:solidFill>
                  <a:srgbClr val="EDECDF">
                    <a:lumMod val="10000"/>
                  </a:srgbClr>
                </a:solidFill>
                <a:latin typeface="芫荽 0.92" pitchFamily="2" charset="-120"/>
                <a:ea typeface="芫荽 0.92" pitchFamily="2" charset="-120"/>
                <a:cs typeface="芫荽 0.92" pitchFamily="2" charset="-120"/>
              </a:rPr>
              <a:t>ac_fix</a:t>
            </a:r>
            <a:r>
              <a:rPr lang="en-US" altLang="zh-TW" dirty="0">
                <a:solidFill>
                  <a:srgbClr val="EDECDF">
                    <a:lumMod val="10000"/>
                  </a:srgbClr>
                </a:solidFill>
                <a:latin typeface="芫荽 0.92" pitchFamily="2" charset="-120"/>
                <a:ea typeface="芫荽 0.92" pitchFamily="2" charset="-120"/>
                <a:cs typeface="芫荽 0.92" pitchFamily="2" charset="-120"/>
              </a:rPr>
              <a:t>&lt;&gt; type does NOT</a:t>
            </a:r>
            <a:r>
              <a:rPr lang="zh-TW" altLang="en-US" dirty="0">
                <a:solidFill>
                  <a:srgbClr val="EDECDF">
                    <a:lumMod val="10000"/>
                  </a:srgbClr>
                </a:solidFill>
                <a:latin typeface="芫荽 0.92" pitchFamily="2" charset="-120"/>
                <a:ea typeface="芫荽 0.92" pitchFamily="2" charset="-120"/>
                <a:cs typeface="芫荽 0.92" pitchFamily="2" charset="-120"/>
              </a:rPr>
              <a:t> </a:t>
            </a:r>
            <a:r>
              <a:rPr lang="en-US" altLang="zh-TW" dirty="0">
                <a:solidFill>
                  <a:srgbClr val="EDECDF">
                    <a:lumMod val="10000"/>
                  </a:srgbClr>
                </a:solidFill>
                <a:latin typeface="芫荽 0.92" pitchFamily="2" charset="-120"/>
                <a:ea typeface="芫荽 0.92" pitchFamily="2" charset="-120"/>
                <a:cs typeface="芫荽 0.92" pitchFamily="2" charset="-120"/>
              </a:rPr>
              <a:t>support</a:t>
            </a:r>
            <a:br>
              <a:rPr lang="en-US" altLang="zh-TW" dirty="0">
                <a:solidFill>
                  <a:srgbClr val="EDECDF">
                    <a:lumMod val="10000"/>
                  </a:srgbClr>
                </a:solidFill>
                <a:latin typeface="芫荽 0.92" pitchFamily="2" charset="-120"/>
                <a:ea typeface="芫荽 0.92" pitchFamily="2" charset="-120"/>
                <a:cs typeface="芫荽 0.92" pitchFamily="2" charset="-120"/>
              </a:rPr>
            </a:br>
            <a:r>
              <a:rPr lang="en-US" altLang="zh-TW" dirty="0">
                <a:solidFill>
                  <a:srgbClr val="EDECDF">
                    <a:lumMod val="10000"/>
                  </a:srgbClr>
                </a:solidFill>
                <a:latin typeface="芫荽 0.92" pitchFamily="2" charset="-120"/>
                <a:ea typeface="芫荽 0.92" pitchFamily="2" charset="-120"/>
                <a:cs typeface="芫荽 0.92" pitchFamily="2" charset="-120"/>
              </a:rPr>
              <a:t>.</a:t>
            </a:r>
            <a:r>
              <a:rPr lang="en-US" altLang="zh-TW" dirty="0" err="1">
                <a:solidFill>
                  <a:srgbClr val="EDECDF">
                    <a:lumMod val="10000"/>
                  </a:srgbClr>
                </a:solidFill>
                <a:latin typeface="芫荽 0.92" pitchFamily="2" charset="-120"/>
                <a:ea typeface="芫荽 0.92" pitchFamily="2" charset="-120"/>
                <a:cs typeface="芫荽 0.92" pitchFamily="2" charset="-120"/>
              </a:rPr>
              <a:t>set_slc</a:t>
            </a:r>
            <a:r>
              <a:rPr lang="en-US" altLang="zh-TW" dirty="0">
                <a:solidFill>
                  <a:srgbClr val="EDECDF">
                    <a:lumMod val="10000"/>
                  </a:srgbClr>
                </a:solidFill>
                <a:latin typeface="芫荽 0.92" pitchFamily="2" charset="-120"/>
                <a:ea typeface="芫荽 0.92" pitchFamily="2" charset="-120"/>
                <a:cs typeface="芫荽 0.92" pitchFamily="2" charset="-120"/>
              </a:rPr>
              <a:t>() and .</a:t>
            </a:r>
            <a:r>
              <a:rPr lang="en-US" altLang="zh-TW" dirty="0" err="1">
                <a:solidFill>
                  <a:srgbClr val="EDECDF">
                    <a:lumMod val="10000"/>
                  </a:srgbClr>
                </a:solidFill>
                <a:latin typeface="芫荽 0.92" pitchFamily="2" charset="-120"/>
                <a:ea typeface="芫荽 0.92" pitchFamily="2" charset="-120"/>
                <a:cs typeface="芫荽 0.92" pitchFamily="2" charset="-120"/>
              </a:rPr>
              <a:t>slc</a:t>
            </a:r>
            <a:r>
              <a:rPr lang="en-US" altLang="zh-TW" dirty="0">
                <a:solidFill>
                  <a:srgbClr val="EDECDF">
                    <a:lumMod val="10000"/>
                  </a:srgbClr>
                </a:solidFill>
                <a:latin typeface="芫荽 0.92" pitchFamily="2" charset="-120"/>
                <a:ea typeface="芫荽 0.92" pitchFamily="2" charset="-120"/>
                <a:cs typeface="芫荽 0.92" pitchFamily="2" charset="-120"/>
              </a:rPr>
              <a:t>&lt;&gt;() method, we change them into </a:t>
            </a:r>
            <a:br>
              <a:rPr lang="en-US" altLang="zh-TW" dirty="0">
                <a:solidFill>
                  <a:srgbClr val="EDECDF">
                    <a:lumMod val="10000"/>
                  </a:srgbClr>
                </a:solidFill>
                <a:latin typeface="芫荽 0.92" pitchFamily="2" charset="-120"/>
                <a:ea typeface="芫荽 0.92" pitchFamily="2" charset="-120"/>
                <a:cs typeface="芫荽 0.92" pitchFamily="2" charset="-120"/>
              </a:rPr>
            </a:br>
            <a:r>
              <a:rPr lang="en-US" altLang="zh-TW" dirty="0" err="1">
                <a:solidFill>
                  <a:srgbClr val="EDECDF">
                    <a:lumMod val="10000"/>
                  </a:srgbClr>
                </a:solidFill>
                <a:latin typeface="芫荽 0.92" pitchFamily="2" charset="-120"/>
                <a:ea typeface="芫荽 0.92" pitchFamily="2" charset="-120"/>
                <a:cs typeface="芫荽 0.92" pitchFamily="2" charset="-120"/>
              </a:rPr>
              <a:t>ac_int</a:t>
            </a:r>
            <a:r>
              <a:rPr lang="en-US" altLang="zh-TW" dirty="0">
                <a:solidFill>
                  <a:srgbClr val="EDECDF">
                    <a:lumMod val="10000"/>
                  </a:srgbClr>
                </a:solidFill>
                <a:latin typeface="芫荽 0.92" pitchFamily="2" charset="-120"/>
                <a:ea typeface="芫荽 0.92" pitchFamily="2" charset="-120"/>
                <a:cs typeface="芫荽 0.92" pitchFamily="2" charset="-120"/>
              </a:rPr>
              <a:t> type bit-by-bit:</a:t>
            </a:r>
          </a:p>
        </p:txBody>
      </p:sp>
      <p:sp>
        <p:nvSpPr>
          <p:cNvPr id="116" name="矩形 115">
            <a:extLst>
              <a:ext uri="{FF2B5EF4-FFF2-40B4-BE49-F238E27FC236}">
                <a16:creationId xmlns:a16="http://schemas.microsoft.com/office/drawing/2014/main" id="{1E026718-24BF-4E05-ACBE-3BBED21C63BA}"/>
              </a:ext>
            </a:extLst>
          </p:cNvPr>
          <p:cNvSpPr/>
          <p:nvPr/>
        </p:nvSpPr>
        <p:spPr>
          <a:xfrm>
            <a:off x="92453" y="4887642"/>
            <a:ext cx="1539060" cy="369332"/>
          </a:xfrm>
          <a:prstGeom prst="rect">
            <a:avLst/>
          </a:prstGeom>
        </p:spPr>
        <p:txBody>
          <a:bodyPr wrap="square">
            <a:spAutoFit/>
          </a:bodyPr>
          <a:lstStyle/>
          <a:p>
            <a:pPr algn="r"/>
            <a:r>
              <a:rPr lang="en-US" altLang="zh-TW" b="1" dirty="0">
                <a:solidFill>
                  <a:srgbClr val="EE5496"/>
                </a:solidFill>
              </a:rPr>
              <a:t>Buffer type:</a:t>
            </a:r>
            <a:endParaRPr lang="zh-TW" altLang="en-US" b="1" dirty="0">
              <a:solidFill>
                <a:srgbClr val="EE5496"/>
              </a:solidFill>
            </a:endParaRPr>
          </a:p>
        </p:txBody>
      </p:sp>
      <p:sp>
        <p:nvSpPr>
          <p:cNvPr id="66" name="矩形 65">
            <a:extLst>
              <a:ext uri="{FF2B5EF4-FFF2-40B4-BE49-F238E27FC236}">
                <a16:creationId xmlns:a16="http://schemas.microsoft.com/office/drawing/2014/main" id="{1E5154E8-6318-402A-A613-C23CEB37B2E0}"/>
              </a:ext>
            </a:extLst>
          </p:cNvPr>
          <p:cNvSpPr/>
          <p:nvPr/>
        </p:nvSpPr>
        <p:spPr>
          <a:xfrm>
            <a:off x="1522305" y="4887642"/>
            <a:ext cx="2582758" cy="369332"/>
          </a:xfrm>
          <a:prstGeom prst="rect">
            <a:avLst/>
          </a:prstGeom>
        </p:spPr>
        <p:txBody>
          <a:bodyPr wrap="none">
            <a:spAutoFit/>
          </a:bodyPr>
          <a:lstStyle/>
          <a:p>
            <a:r>
              <a:rPr lang="en-US" altLang="zh-TW" b="1" dirty="0">
                <a:solidFill>
                  <a:srgbClr val="EE5496"/>
                </a:solidFill>
                <a:effectLst>
                  <a:glow rad="127000">
                    <a:schemeClr val="bg1"/>
                  </a:glow>
                </a:effectLst>
              </a:rPr>
              <a:t>pixel2x_t (</a:t>
            </a:r>
            <a:r>
              <a:rPr lang="en-US" altLang="zh-TW" b="1" dirty="0" err="1">
                <a:solidFill>
                  <a:srgbClr val="EE5496"/>
                </a:solidFill>
                <a:effectLst>
                  <a:glow rad="127000">
                    <a:schemeClr val="bg1"/>
                  </a:glow>
                </a:effectLst>
              </a:rPr>
              <a:t>ac_int</a:t>
            </a:r>
            <a:r>
              <a:rPr lang="de-DE" altLang="zh-TW" b="1" dirty="0">
                <a:solidFill>
                  <a:srgbClr val="EE5496"/>
                </a:solidFill>
                <a:effectLst>
                  <a:glow rad="127000">
                    <a:schemeClr val="bg1"/>
                  </a:glow>
                </a:effectLst>
              </a:rPr>
              <a:t>&lt;64</a:t>
            </a:r>
            <a:r>
              <a:rPr lang="en-US" altLang="zh-TW" b="1" dirty="0">
                <a:solidFill>
                  <a:srgbClr val="EE5496"/>
                </a:solidFill>
                <a:effectLst>
                  <a:glow rad="127000">
                    <a:schemeClr val="bg1"/>
                  </a:glow>
                </a:effectLst>
              </a:rPr>
              <a:t>&gt;)</a:t>
            </a:r>
          </a:p>
        </p:txBody>
      </p:sp>
      <p:sp>
        <p:nvSpPr>
          <p:cNvPr id="36" name="矩形 35">
            <a:extLst>
              <a:ext uri="{FF2B5EF4-FFF2-40B4-BE49-F238E27FC236}">
                <a16:creationId xmlns:a16="http://schemas.microsoft.com/office/drawing/2014/main" id="{131D3DFC-6989-48F1-BA78-8A1764F5692C}"/>
              </a:ext>
            </a:extLst>
          </p:cNvPr>
          <p:cNvSpPr/>
          <p:nvPr/>
        </p:nvSpPr>
        <p:spPr>
          <a:xfrm>
            <a:off x="0" y="3793215"/>
            <a:ext cx="1539060" cy="369332"/>
          </a:xfrm>
          <a:prstGeom prst="rect">
            <a:avLst/>
          </a:prstGeom>
        </p:spPr>
        <p:txBody>
          <a:bodyPr wrap="square">
            <a:spAutoFit/>
          </a:bodyPr>
          <a:lstStyle/>
          <a:p>
            <a:pPr algn="r"/>
            <a:r>
              <a:rPr lang="en-US" altLang="zh-TW" b="1" dirty="0">
                <a:solidFill>
                  <a:srgbClr val="EE5496"/>
                </a:solidFill>
              </a:rPr>
              <a:t>   Input type:</a:t>
            </a:r>
            <a:endParaRPr lang="zh-TW" altLang="en-US" b="1" dirty="0">
              <a:solidFill>
                <a:srgbClr val="EE5496"/>
              </a:solidFill>
            </a:endParaRPr>
          </a:p>
        </p:txBody>
      </p:sp>
      <p:sp>
        <p:nvSpPr>
          <p:cNvPr id="37" name="矩形 36">
            <a:extLst>
              <a:ext uri="{FF2B5EF4-FFF2-40B4-BE49-F238E27FC236}">
                <a16:creationId xmlns:a16="http://schemas.microsoft.com/office/drawing/2014/main" id="{6B035E1D-5272-4E13-8138-F2A5AA43F8CF}"/>
              </a:ext>
            </a:extLst>
          </p:cNvPr>
          <p:cNvSpPr/>
          <p:nvPr/>
        </p:nvSpPr>
        <p:spPr>
          <a:xfrm>
            <a:off x="1429852" y="3793215"/>
            <a:ext cx="4541628" cy="369332"/>
          </a:xfrm>
          <a:prstGeom prst="rect">
            <a:avLst/>
          </a:prstGeom>
        </p:spPr>
        <p:txBody>
          <a:bodyPr wrap="none">
            <a:spAutoFit/>
          </a:bodyPr>
          <a:lstStyle/>
          <a:p>
            <a:r>
              <a:rPr lang="en-US" altLang="zh-TW" b="1" dirty="0" err="1">
                <a:solidFill>
                  <a:srgbClr val="EE5496"/>
                </a:solidFill>
                <a:effectLst>
                  <a:glow rad="127000">
                    <a:schemeClr val="bg1"/>
                  </a:glow>
                </a:effectLst>
              </a:rPr>
              <a:t>pixel_t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ac_fixed</a:t>
            </a:r>
            <a:r>
              <a:rPr lang="de-DE" altLang="zh-TW" b="1" dirty="0">
                <a:solidFill>
                  <a:srgbClr val="EE5496"/>
                </a:solidFill>
                <a:effectLst>
                  <a:glow rad="127000">
                    <a:schemeClr val="bg1"/>
                  </a:glow>
                </a:effectLst>
              </a:rPr>
              <a:t>&lt;32,13</a:t>
            </a:r>
            <a:r>
              <a:rPr lang="de-DE"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a:t>
            </a:r>
          </a:p>
        </p:txBody>
      </p:sp>
      <p:graphicFrame>
        <p:nvGraphicFramePr>
          <p:cNvPr id="38" name="表格 37">
            <a:extLst>
              <a:ext uri="{FF2B5EF4-FFF2-40B4-BE49-F238E27FC236}">
                <a16:creationId xmlns:a16="http://schemas.microsoft.com/office/drawing/2014/main" id="{9DEEC7EF-7EA9-4F49-8757-83D868F1BB6D}"/>
              </a:ext>
            </a:extLst>
          </p:cNvPr>
          <p:cNvGraphicFramePr>
            <a:graphicFrameLocks noGrp="1"/>
          </p:cNvGraphicFramePr>
          <p:nvPr>
            <p:extLst>
              <p:ext uri="{D42A27DB-BD31-4B8C-83A1-F6EECF244321}">
                <p14:modId xmlns:p14="http://schemas.microsoft.com/office/powerpoint/2010/main" val="4254168732"/>
              </p:ext>
            </p:extLst>
          </p:nvPr>
        </p:nvGraphicFramePr>
        <p:xfrm>
          <a:off x="241865" y="4416916"/>
          <a:ext cx="3276000" cy="252000"/>
        </p:xfrm>
        <a:graphic>
          <a:graphicData uri="http://schemas.openxmlformats.org/drawingml/2006/table">
            <a:tbl>
              <a:tblPr firstRow="1" bandRow="1"/>
              <a:tblGrid>
                <a:gridCol w="252000">
                  <a:extLst>
                    <a:ext uri="{9D8B030D-6E8A-4147-A177-3AD203B41FA5}">
                      <a16:colId xmlns:a16="http://schemas.microsoft.com/office/drawing/2014/main" val="4117576732"/>
                    </a:ext>
                  </a:extLst>
                </a:gridCol>
                <a:gridCol w="252000">
                  <a:extLst>
                    <a:ext uri="{9D8B030D-6E8A-4147-A177-3AD203B41FA5}">
                      <a16:colId xmlns:a16="http://schemas.microsoft.com/office/drawing/2014/main" val="1759249027"/>
                    </a:ext>
                  </a:extLst>
                </a:gridCol>
                <a:gridCol w="252000">
                  <a:extLst>
                    <a:ext uri="{9D8B030D-6E8A-4147-A177-3AD203B41FA5}">
                      <a16:colId xmlns:a16="http://schemas.microsoft.com/office/drawing/2014/main" val="3415452746"/>
                    </a:ext>
                  </a:extLst>
                </a:gridCol>
                <a:gridCol w="252000">
                  <a:extLst>
                    <a:ext uri="{9D8B030D-6E8A-4147-A177-3AD203B41FA5}">
                      <a16:colId xmlns:a16="http://schemas.microsoft.com/office/drawing/2014/main" val="3393850194"/>
                    </a:ext>
                  </a:extLst>
                </a:gridCol>
                <a:gridCol w="252000">
                  <a:extLst>
                    <a:ext uri="{9D8B030D-6E8A-4147-A177-3AD203B41FA5}">
                      <a16:colId xmlns:a16="http://schemas.microsoft.com/office/drawing/2014/main" val="392222661"/>
                    </a:ext>
                  </a:extLst>
                </a:gridCol>
                <a:gridCol w="252000">
                  <a:extLst>
                    <a:ext uri="{9D8B030D-6E8A-4147-A177-3AD203B41FA5}">
                      <a16:colId xmlns:a16="http://schemas.microsoft.com/office/drawing/2014/main" val="3874639541"/>
                    </a:ext>
                  </a:extLst>
                </a:gridCol>
                <a:gridCol w="252000">
                  <a:extLst>
                    <a:ext uri="{9D8B030D-6E8A-4147-A177-3AD203B41FA5}">
                      <a16:colId xmlns:a16="http://schemas.microsoft.com/office/drawing/2014/main" val="3482788035"/>
                    </a:ext>
                  </a:extLst>
                </a:gridCol>
                <a:gridCol w="252000">
                  <a:extLst>
                    <a:ext uri="{9D8B030D-6E8A-4147-A177-3AD203B41FA5}">
                      <a16:colId xmlns:a16="http://schemas.microsoft.com/office/drawing/2014/main" val="2115718974"/>
                    </a:ext>
                  </a:extLst>
                </a:gridCol>
                <a:gridCol w="252000">
                  <a:extLst>
                    <a:ext uri="{9D8B030D-6E8A-4147-A177-3AD203B41FA5}">
                      <a16:colId xmlns:a16="http://schemas.microsoft.com/office/drawing/2014/main" val="334574470"/>
                    </a:ext>
                  </a:extLst>
                </a:gridCol>
                <a:gridCol w="252000">
                  <a:extLst>
                    <a:ext uri="{9D8B030D-6E8A-4147-A177-3AD203B41FA5}">
                      <a16:colId xmlns:a16="http://schemas.microsoft.com/office/drawing/2014/main" val="1786618675"/>
                    </a:ext>
                  </a:extLst>
                </a:gridCol>
                <a:gridCol w="252000">
                  <a:extLst>
                    <a:ext uri="{9D8B030D-6E8A-4147-A177-3AD203B41FA5}">
                      <a16:colId xmlns:a16="http://schemas.microsoft.com/office/drawing/2014/main" val="3522469992"/>
                    </a:ext>
                  </a:extLst>
                </a:gridCol>
                <a:gridCol w="252000">
                  <a:extLst>
                    <a:ext uri="{9D8B030D-6E8A-4147-A177-3AD203B41FA5}">
                      <a16:colId xmlns:a16="http://schemas.microsoft.com/office/drawing/2014/main" val="2157284982"/>
                    </a:ext>
                  </a:extLst>
                </a:gridCol>
                <a:gridCol w="252000">
                  <a:extLst>
                    <a:ext uri="{9D8B030D-6E8A-4147-A177-3AD203B41FA5}">
                      <a16:colId xmlns:a16="http://schemas.microsoft.com/office/drawing/2014/main" val="2323037346"/>
                    </a:ext>
                  </a:extLst>
                </a:gridCol>
              </a:tblGrid>
              <a:tr h="252000">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FFFFFF"/>
                          </a:solidFill>
                          <a:latin typeface="Calibri" panose="020F0502020204030204" pitchFamily="34" charset="0"/>
                          <a:cs typeface="Calibri" panose="020F0502020204030204" pitchFamily="34" charset="0"/>
                        </a:rPr>
                        <a:t>30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721917362"/>
                  </a:ext>
                </a:extLst>
              </a:tr>
            </a:tbl>
          </a:graphicData>
        </a:graphic>
      </p:graphicFrame>
      <p:graphicFrame>
        <p:nvGraphicFramePr>
          <p:cNvPr id="40" name="表格 39">
            <a:extLst>
              <a:ext uri="{FF2B5EF4-FFF2-40B4-BE49-F238E27FC236}">
                <a16:creationId xmlns:a16="http://schemas.microsoft.com/office/drawing/2014/main" id="{F2F8DED3-74B8-49D5-B5D0-62076C6439B5}"/>
              </a:ext>
            </a:extLst>
          </p:cNvPr>
          <p:cNvGraphicFramePr>
            <a:graphicFrameLocks noGrp="1"/>
          </p:cNvGraphicFramePr>
          <p:nvPr>
            <p:extLst>
              <p:ext uri="{D42A27DB-BD31-4B8C-83A1-F6EECF244321}">
                <p14:modId xmlns:p14="http://schemas.microsoft.com/office/powerpoint/2010/main" val="2284096839"/>
              </p:ext>
            </p:extLst>
          </p:nvPr>
        </p:nvGraphicFramePr>
        <p:xfrm>
          <a:off x="3656388" y="4416916"/>
          <a:ext cx="4788000" cy="252000"/>
        </p:xfrm>
        <a:graphic>
          <a:graphicData uri="http://schemas.openxmlformats.org/drawingml/2006/table">
            <a:tbl>
              <a:tblPr firstRow="1" bandRow="1"/>
              <a:tblGrid>
                <a:gridCol w="252000">
                  <a:extLst>
                    <a:ext uri="{9D8B030D-6E8A-4147-A177-3AD203B41FA5}">
                      <a16:colId xmlns:a16="http://schemas.microsoft.com/office/drawing/2014/main" val="4117576732"/>
                    </a:ext>
                  </a:extLst>
                </a:gridCol>
                <a:gridCol w="252000">
                  <a:extLst>
                    <a:ext uri="{9D8B030D-6E8A-4147-A177-3AD203B41FA5}">
                      <a16:colId xmlns:a16="http://schemas.microsoft.com/office/drawing/2014/main" val="1759249027"/>
                    </a:ext>
                  </a:extLst>
                </a:gridCol>
                <a:gridCol w="252000">
                  <a:extLst>
                    <a:ext uri="{9D8B030D-6E8A-4147-A177-3AD203B41FA5}">
                      <a16:colId xmlns:a16="http://schemas.microsoft.com/office/drawing/2014/main" val="3415452746"/>
                    </a:ext>
                  </a:extLst>
                </a:gridCol>
                <a:gridCol w="252000">
                  <a:extLst>
                    <a:ext uri="{9D8B030D-6E8A-4147-A177-3AD203B41FA5}">
                      <a16:colId xmlns:a16="http://schemas.microsoft.com/office/drawing/2014/main" val="3393850194"/>
                    </a:ext>
                  </a:extLst>
                </a:gridCol>
                <a:gridCol w="252000">
                  <a:extLst>
                    <a:ext uri="{9D8B030D-6E8A-4147-A177-3AD203B41FA5}">
                      <a16:colId xmlns:a16="http://schemas.microsoft.com/office/drawing/2014/main" val="392222661"/>
                    </a:ext>
                  </a:extLst>
                </a:gridCol>
                <a:gridCol w="252000">
                  <a:extLst>
                    <a:ext uri="{9D8B030D-6E8A-4147-A177-3AD203B41FA5}">
                      <a16:colId xmlns:a16="http://schemas.microsoft.com/office/drawing/2014/main" val="3874639541"/>
                    </a:ext>
                  </a:extLst>
                </a:gridCol>
                <a:gridCol w="252000">
                  <a:extLst>
                    <a:ext uri="{9D8B030D-6E8A-4147-A177-3AD203B41FA5}">
                      <a16:colId xmlns:a16="http://schemas.microsoft.com/office/drawing/2014/main" val="3482788035"/>
                    </a:ext>
                  </a:extLst>
                </a:gridCol>
                <a:gridCol w="252000">
                  <a:extLst>
                    <a:ext uri="{9D8B030D-6E8A-4147-A177-3AD203B41FA5}">
                      <a16:colId xmlns:a16="http://schemas.microsoft.com/office/drawing/2014/main" val="2115718974"/>
                    </a:ext>
                  </a:extLst>
                </a:gridCol>
                <a:gridCol w="252000">
                  <a:extLst>
                    <a:ext uri="{9D8B030D-6E8A-4147-A177-3AD203B41FA5}">
                      <a16:colId xmlns:a16="http://schemas.microsoft.com/office/drawing/2014/main" val="334574470"/>
                    </a:ext>
                  </a:extLst>
                </a:gridCol>
                <a:gridCol w="252000">
                  <a:extLst>
                    <a:ext uri="{9D8B030D-6E8A-4147-A177-3AD203B41FA5}">
                      <a16:colId xmlns:a16="http://schemas.microsoft.com/office/drawing/2014/main" val="1786618675"/>
                    </a:ext>
                  </a:extLst>
                </a:gridCol>
                <a:gridCol w="252000">
                  <a:extLst>
                    <a:ext uri="{9D8B030D-6E8A-4147-A177-3AD203B41FA5}">
                      <a16:colId xmlns:a16="http://schemas.microsoft.com/office/drawing/2014/main" val="3522469992"/>
                    </a:ext>
                  </a:extLst>
                </a:gridCol>
                <a:gridCol w="252000">
                  <a:extLst>
                    <a:ext uri="{9D8B030D-6E8A-4147-A177-3AD203B41FA5}">
                      <a16:colId xmlns:a16="http://schemas.microsoft.com/office/drawing/2014/main" val="2157284982"/>
                    </a:ext>
                  </a:extLst>
                </a:gridCol>
                <a:gridCol w="252000">
                  <a:extLst>
                    <a:ext uri="{9D8B030D-6E8A-4147-A177-3AD203B41FA5}">
                      <a16:colId xmlns:a16="http://schemas.microsoft.com/office/drawing/2014/main" val="2323037346"/>
                    </a:ext>
                  </a:extLst>
                </a:gridCol>
                <a:gridCol w="252000">
                  <a:extLst>
                    <a:ext uri="{9D8B030D-6E8A-4147-A177-3AD203B41FA5}">
                      <a16:colId xmlns:a16="http://schemas.microsoft.com/office/drawing/2014/main" val="3031487870"/>
                    </a:ext>
                  </a:extLst>
                </a:gridCol>
                <a:gridCol w="252000">
                  <a:extLst>
                    <a:ext uri="{9D8B030D-6E8A-4147-A177-3AD203B41FA5}">
                      <a16:colId xmlns:a16="http://schemas.microsoft.com/office/drawing/2014/main" val="3412098883"/>
                    </a:ext>
                  </a:extLst>
                </a:gridCol>
                <a:gridCol w="252000">
                  <a:extLst>
                    <a:ext uri="{9D8B030D-6E8A-4147-A177-3AD203B41FA5}">
                      <a16:colId xmlns:a16="http://schemas.microsoft.com/office/drawing/2014/main" val="449545297"/>
                    </a:ext>
                  </a:extLst>
                </a:gridCol>
                <a:gridCol w="252000">
                  <a:extLst>
                    <a:ext uri="{9D8B030D-6E8A-4147-A177-3AD203B41FA5}">
                      <a16:colId xmlns:a16="http://schemas.microsoft.com/office/drawing/2014/main" val="2246178004"/>
                    </a:ext>
                  </a:extLst>
                </a:gridCol>
                <a:gridCol w="252000">
                  <a:extLst>
                    <a:ext uri="{9D8B030D-6E8A-4147-A177-3AD203B41FA5}">
                      <a16:colId xmlns:a16="http://schemas.microsoft.com/office/drawing/2014/main" val="3358199277"/>
                    </a:ext>
                  </a:extLst>
                </a:gridCol>
                <a:gridCol w="252000">
                  <a:extLst>
                    <a:ext uri="{9D8B030D-6E8A-4147-A177-3AD203B41FA5}">
                      <a16:colId xmlns:a16="http://schemas.microsoft.com/office/drawing/2014/main" val="2267700939"/>
                    </a:ext>
                  </a:extLst>
                </a:gridCol>
              </a:tblGrid>
              <a:tr h="252000">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FFFFFF"/>
                          </a:solidFill>
                          <a:latin typeface="Calibri" panose="020F0502020204030204" pitchFamily="34" charset="0"/>
                          <a:cs typeface="Calibri" panose="020F0502020204030204" pitchFamily="34" charset="0"/>
                        </a:rPr>
                        <a:t>17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9</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8</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7</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6</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5</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4</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3</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2</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1</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algn="ctr"/>
                      <a:r>
                        <a:rPr lang="en-US" altLang="zh-TW" sz="1200" b="0" dirty="0">
                          <a:solidFill>
                            <a:srgbClr val="FFFFFF"/>
                          </a:solidFill>
                          <a:latin typeface="Calibri" panose="020F0502020204030204" pitchFamily="34" charset="0"/>
                          <a:cs typeface="Calibri" panose="020F0502020204030204" pitchFamily="34" charset="0"/>
                        </a:rPr>
                        <a:t>0</a:t>
                      </a:r>
                      <a:endParaRPr lang="zh-TW" altLang="en-US" sz="1200" b="0" dirty="0">
                        <a:solidFill>
                          <a:srgbClr val="FFFFFF"/>
                        </a:solidFill>
                        <a:latin typeface="Calibri" panose="020F0502020204030204" pitchFamily="34" charset="0"/>
                        <a:cs typeface="Calibri" panose="020F0502020204030204" pitchFamily="34" charset="0"/>
                      </a:endParaRPr>
                    </a:p>
                  </a:txBody>
                  <a:tcPr marL="0" marR="0" marT="0" marB="0" vert="eaVert"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 name="橢圓 3">
            <a:extLst>
              <a:ext uri="{FF2B5EF4-FFF2-40B4-BE49-F238E27FC236}">
                <a16:creationId xmlns:a16="http://schemas.microsoft.com/office/drawing/2014/main" id="{C0B4600D-C924-41BC-B6CF-39CA64FB85FF}"/>
              </a:ext>
            </a:extLst>
          </p:cNvPr>
          <p:cNvSpPr/>
          <p:nvPr/>
        </p:nvSpPr>
        <p:spPr>
          <a:xfrm>
            <a:off x="3563799" y="46074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3084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1.48148E-6 L -0.00325 0.17986 " pathEditMode="relative" rAng="0" ptsTypes="AA">
                                      <p:cBhvr>
                                        <p:cTn id="6" dur="2000" fill="hold"/>
                                        <p:tgtEl>
                                          <p:spTgt spid="40"/>
                                        </p:tgtEl>
                                        <p:attrNameLst>
                                          <p:attrName>ppt_x</p:attrName>
                                          <p:attrName>ppt_y</p:attrName>
                                        </p:attrNameLst>
                                      </p:cBhvr>
                                      <p:rCtr x="-169" y="8981"/>
                                    </p:animMotion>
                                  </p:childTnLst>
                                </p:cTn>
                              </p:par>
                              <p:par>
                                <p:cTn id="7" presetID="42" presetClass="path" presetSubtype="0" accel="50000" decel="50000" fill="hold" nodeType="withEffect">
                                  <p:stCondLst>
                                    <p:cond delay="0"/>
                                  </p:stCondLst>
                                  <p:childTnLst>
                                    <p:animMotion origin="layout" path="M 3.33333E-6 1.48148E-6 L 0.00586 0.17893 " pathEditMode="relative" rAng="0" ptsTypes="AA">
                                      <p:cBhvr>
                                        <p:cTn id="8" dur="2000" fill="hold"/>
                                        <p:tgtEl>
                                          <p:spTgt spid="38"/>
                                        </p:tgtEl>
                                        <p:attrNameLst>
                                          <p:attrName>ppt_x</p:attrName>
                                          <p:attrName>ppt_y</p:attrName>
                                        </p:attrNameLst>
                                      </p:cBhvr>
                                      <p:rCtr x="286"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48" name="文字方塊 47">
            <a:extLst>
              <a:ext uri="{FF2B5EF4-FFF2-40B4-BE49-F238E27FC236}">
                <a16:creationId xmlns:a16="http://schemas.microsoft.com/office/drawing/2014/main" id="{697AB0EF-191B-4B74-9EDE-63458E97788E}"/>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49" name="文字方塊 48">
            <a:extLst>
              <a:ext uri="{FF2B5EF4-FFF2-40B4-BE49-F238E27FC236}">
                <a16:creationId xmlns:a16="http://schemas.microsoft.com/office/drawing/2014/main" id="{28FD8F7F-EC55-4BFF-A81C-059B8473EC43}"/>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50" name="直線單箭頭接點 49">
            <a:extLst>
              <a:ext uri="{FF2B5EF4-FFF2-40B4-BE49-F238E27FC236}">
                <a16:creationId xmlns:a16="http://schemas.microsoft.com/office/drawing/2014/main" id="{3A51D4C9-08EC-4888-9515-48AB2FF6DBA5}"/>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3DE79D63-37B6-4208-83DD-EFBD635F7FB5}"/>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52" name="直線單箭頭接點 51">
            <a:extLst>
              <a:ext uri="{FF2B5EF4-FFF2-40B4-BE49-F238E27FC236}">
                <a16:creationId xmlns:a16="http://schemas.microsoft.com/office/drawing/2014/main" id="{262FAEFD-7696-4E64-A66C-0737ABF03537}"/>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F71939F5-E9B2-4075-A18A-74CD72C11CD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A61BD7C1-A87A-452A-9A73-92B4999D6BEA}"/>
              </a:ext>
            </a:extLst>
          </p:cNvPr>
          <p:cNvPicPr>
            <a:picLocks noChangeAspect="1"/>
          </p:cNvPicPr>
          <p:nvPr/>
        </p:nvPicPr>
        <p:blipFill>
          <a:blip r:embed="rId3"/>
          <a:stretch>
            <a:fillRect/>
          </a:stretch>
        </p:blipFill>
        <p:spPr>
          <a:xfrm>
            <a:off x="255170" y="2482525"/>
            <a:ext cx="4057890" cy="4039361"/>
          </a:xfrm>
          <a:prstGeom prst="rect">
            <a:avLst/>
          </a:prstGeom>
        </p:spPr>
      </p:pic>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gradient_weight_x</a:t>
            </a:r>
            <a:endParaRPr lang="zh-TW" altLang="en-US" b="1" dirty="0">
              <a:solidFill>
                <a:srgbClr val="FF0000"/>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4.</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gradient_weight_x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4313060" y="5623012"/>
            <a:ext cx="1539060" cy="646331"/>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5742912" y="5623012"/>
            <a:ext cx="5105885" cy="646331"/>
          </a:xfrm>
          <a:prstGeom prst="rect">
            <a:avLst/>
          </a:prstGeom>
          <a:noFill/>
        </p:spPr>
        <p:txBody>
          <a:bodyPr wrap="none">
            <a:spAutoFit/>
          </a:bodyPr>
          <a:lstStyle/>
          <a:p>
            <a:r>
              <a:rPr lang="en-US" altLang="zh-TW" b="1" dirty="0" err="1">
                <a:solidFill>
                  <a:srgbClr val="EE5496"/>
                </a:solidFill>
                <a:effectLst>
                  <a:glow rad="127000">
                    <a:schemeClr val="bg1"/>
                  </a:glow>
                </a:effectLst>
              </a:rPr>
              <a:t>pixel_t</a:t>
            </a:r>
            <a:r>
              <a:rPr lang="en-US" altLang="zh-TW" b="1" dirty="0">
                <a:solidFill>
                  <a:srgbClr val="EE5496"/>
                </a:solidFill>
                <a:effectLst>
                  <a:glow rad="127000">
                    <a:schemeClr val="bg1"/>
                  </a:glow>
                </a:effectLst>
              </a:rPr>
              <a:t>[3] (</a:t>
            </a:r>
            <a:r>
              <a:rPr lang="en-US" altLang="zh-TW" b="1" dirty="0" err="1">
                <a:solidFill>
                  <a:srgbClr val="EE5496"/>
                </a:solidFill>
                <a:effectLst>
                  <a:glow rad="127000">
                    <a:schemeClr val="bg1"/>
                  </a:glow>
                </a:effectLst>
              </a:rPr>
              <a:t>ac_fixed</a:t>
            </a:r>
            <a:r>
              <a:rPr lang="de-DE" altLang="zh-TW" b="1" dirty="0">
                <a:solidFill>
                  <a:srgbClr val="EE5496"/>
                </a:solidFill>
                <a:effectLst>
                  <a:glow rad="127000">
                    <a:schemeClr val="bg1"/>
                  </a:glow>
                </a:effectLst>
              </a:rPr>
              <a:t>&lt;32,13</a:t>
            </a:r>
            <a:r>
              <a:rPr lang="de-DE"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&gt;[3])</a:t>
            </a:r>
          </a:p>
          <a:p>
            <a:r>
              <a:rPr lang="en-US" altLang="zh-TW" b="1" dirty="0" err="1">
                <a:solidFill>
                  <a:srgbClr val="EE5496"/>
                </a:solidFill>
                <a:effectLst>
                  <a:glow rad="127000">
                    <a:schemeClr val="bg1"/>
                  </a:glow>
                </a:effectLst>
              </a:rPr>
              <a:t>pixel_t</a:t>
            </a:r>
            <a:r>
              <a:rPr lang="en-US" altLang="zh-TW" b="1" dirty="0">
                <a:solidFill>
                  <a:srgbClr val="EE5496"/>
                </a:solidFill>
                <a:effectLst>
                  <a:glow rad="127000">
                    <a:schemeClr val="bg1"/>
                  </a:glow>
                </a:effectLst>
              </a:rPr>
              <a:t>[3] (</a:t>
            </a:r>
            <a:r>
              <a:rPr lang="en-US" altLang="zh-TW" b="1" dirty="0" err="1">
                <a:solidFill>
                  <a:srgbClr val="EE5496"/>
                </a:solidFill>
                <a:effectLst>
                  <a:glow rad="127000">
                    <a:schemeClr val="bg1"/>
                  </a:glow>
                </a:effectLst>
              </a:rPr>
              <a:t>ac_fixed</a:t>
            </a:r>
            <a:r>
              <a:rPr lang="de-DE" altLang="zh-TW" b="1" dirty="0">
                <a:solidFill>
                  <a:srgbClr val="EE5496"/>
                </a:solidFill>
                <a:effectLst>
                  <a:glow rad="127000">
                    <a:schemeClr val="bg1"/>
                  </a:glow>
                </a:effectLst>
              </a:rPr>
              <a:t>&lt;32,13</a:t>
            </a:r>
            <a:r>
              <a:rPr lang="de-DE"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&gt;[3])</a:t>
            </a:r>
          </a:p>
        </p:txBody>
      </p:sp>
      <p:graphicFrame>
        <p:nvGraphicFramePr>
          <p:cNvPr id="67" name="!!Frame2_table">
            <a:extLst>
              <a:ext uri="{FF2B5EF4-FFF2-40B4-BE49-F238E27FC236}">
                <a16:creationId xmlns:a16="http://schemas.microsoft.com/office/drawing/2014/main" id="{F8699B3C-F1ED-4ECF-9AF9-B3DCBB310228}"/>
              </a:ext>
            </a:extLst>
          </p:cNvPr>
          <p:cNvGraphicFramePr>
            <a:graphicFrameLocks noGrp="1"/>
          </p:cNvGraphicFramePr>
          <p:nvPr>
            <p:extLst>
              <p:ext uri="{D42A27DB-BD31-4B8C-83A1-F6EECF244321}">
                <p14:modId xmlns:p14="http://schemas.microsoft.com/office/powerpoint/2010/main" val="1012864841"/>
              </p:ext>
            </p:extLst>
          </p:nvPr>
        </p:nvGraphicFramePr>
        <p:xfrm>
          <a:off x="4682599" y="2545481"/>
          <a:ext cx="2880000" cy="2592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331424181"/>
                  </a:ext>
                </a:extLst>
              </a:tr>
            </a:tbl>
          </a:graphicData>
        </a:graphic>
      </p:graphicFrame>
      <p:pic>
        <p:nvPicPr>
          <p:cNvPr id="2" name="圖片 1">
            <a:extLst>
              <a:ext uri="{FF2B5EF4-FFF2-40B4-BE49-F238E27FC236}">
                <a16:creationId xmlns:a16="http://schemas.microsoft.com/office/drawing/2014/main" id="{66C32AC6-D294-4837-9B47-5798CA3BAA40}"/>
              </a:ext>
            </a:extLst>
          </p:cNvPr>
          <p:cNvPicPr>
            <a:picLocks noChangeAspect="1"/>
          </p:cNvPicPr>
          <p:nvPr/>
        </p:nvPicPr>
        <p:blipFill>
          <a:blip r:embed="rId4"/>
          <a:stretch>
            <a:fillRect/>
          </a:stretch>
        </p:blipFill>
        <p:spPr>
          <a:xfrm>
            <a:off x="334061" y="2026135"/>
            <a:ext cx="8069973" cy="183607"/>
          </a:xfrm>
          <a:prstGeom prst="rect">
            <a:avLst/>
          </a:prstGeom>
        </p:spPr>
      </p:pic>
      <p:sp>
        <p:nvSpPr>
          <p:cNvPr id="54" name="矩形: 圓角 53">
            <a:extLst>
              <a:ext uri="{FF2B5EF4-FFF2-40B4-BE49-F238E27FC236}">
                <a16:creationId xmlns:a16="http://schemas.microsoft.com/office/drawing/2014/main" id="{F84E7134-4F71-4820-A2C9-0A7C3E4FC43E}"/>
              </a:ext>
            </a:extLst>
          </p:cNvPr>
          <p:cNvSpPr/>
          <p:nvPr/>
        </p:nvSpPr>
        <p:spPr>
          <a:xfrm>
            <a:off x="1646187" y="2015891"/>
            <a:ext cx="144672" cy="185270"/>
          </a:xfrm>
          <a:prstGeom prst="roundRect">
            <a:avLst>
              <a:gd name="adj" fmla="val 11873"/>
            </a:avLst>
          </a:prstGeom>
          <a:solidFill>
            <a:srgbClr val="66FFFF">
              <a:alpha val="20000"/>
            </a:srgbClr>
          </a:solidFill>
          <a:ln w="28575">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124">
            <a:extLst>
              <a:ext uri="{FF2B5EF4-FFF2-40B4-BE49-F238E27FC236}">
                <a16:creationId xmlns:a16="http://schemas.microsoft.com/office/drawing/2014/main" id="{9D543C36-BE3D-4DDC-AF4A-6007F3019ABD}"/>
              </a:ext>
            </a:extLst>
          </p:cNvPr>
          <p:cNvSpPr txBox="1"/>
          <p:nvPr/>
        </p:nvSpPr>
        <p:spPr>
          <a:xfrm>
            <a:off x="4047725" y="5147609"/>
            <a:ext cx="4224234" cy="369332"/>
          </a:xfrm>
          <a:prstGeom prst="rect">
            <a:avLst/>
          </a:prstGeom>
          <a:noFill/>
        </p:spPr>
        <p:txBody>
          <a:bodyPr wrap="none" rtlCol="0">
            <a:spAutoFit/>
          </a:bodyPr>
          <a:lstStyle/>
          <a:p>
            <a:pPr algn="ctr"/>
            <a:r>
              <a:rPr lang="en-US" altLang="zh-TW" b="1" dirty="0" err="1">
                <a:solidFill>
                  <a:srgbClr val="7030A0"/>
                </a:solidFill>
              </a:rPr>
              <a:t>y_filtered.x</a:t>
            </a:r>
            <a:r>
              <a:rPr lang="en-US" altLang="zh-TW" b="1" dirty="0">
                <a:solidFill>
                  <a:srgbClr val="7030A0"/>
                </a:solidFill>
              </a:rPr>
              <a:t> / y_filtered.y / y_filtered.t</a:t>
            </a:r>
            <a:endParaRPr lang="zh-TW" altLang="en-US" b="1" dirty="0">
              <a:solidFill>
                <a:srgbClr val="7030A0"/>
              </a:solidFill>
            </a:endParaRPr>
          </a:p>
        </p:txBody>
      </p:sp>
      <p:graphicFrame>
        <p:nvGraphicFramePr>
          <p:cNvPr id="57" name="表格 56">
            <a:extLst>
              <a:ext uri="{FF2B5EF4-FFF2-40B4-BE49-F238E27FC236}">
                <a16:creationId xmlns:a16="http://schemas.microsoft.com/office/drawing/2014/main" id="{FD27FB40-0A94-42E2-B55C-A927C19B9F75}"/>
              </a:ext>
            </a:extLst>
          </p:cNvPr>
          <p:cNvGraphicFramePr>
            <a:graphicFrameLocks noGrp="1"/>
          </p:cNvGraphicFramePr>
          <p:nvPr>
            <p:extLst>
              <p:ext uri="{D42A27DB-BD31-4B8C-83A1-F6EECF244321}">
                <p14:modId xmlns:p14="http://schemas.microsoft.com/office/powerpoint/2010/main" val="321723595"/>
              </p:ext>
            </p:extLst>
          </p:nvPr>
        </p:nvGraphicFramePr>
        <p:xfrm>
          <a:off x="4677051" y="3704352"/>
          <a:ext cx="2026178" cy="288000"/>
        </p:xfrm>
        <a:graphic>
          <a:graphicData uri="http://schemas.openxmlformats.org/drawingml/2006/table">
            <a:tbl>
              <a:tblPr firstRow="1" bandRow="1">
                <a:tableStyleId>{5940675A-B579-460E-94D1-54222C63F5DA}</a:tableStyleId>
              </a:tblPr>
              <a:tblGrid>
                <a:gridCol w="289454">
                  <a:extLst>
                    <a:ext uri="{9D8B030D-6E8A-4147-A177-3AD203B41FA5}">
                      <a16:colId xmlns:a16="http://schemas.microsoft.com/office/drawing/2014/main" val="1661475031"/>
                    </a:ext>
                  </a:extLst>
                </a:gridCol>
                <a:gridCol w="289454">
                  <a:extLst>
                    <a:ext uri="{9D8B030D-6E8A-4147-A177-3AD203B41FA5}">
                      <a16:colId xmlns:a16="http://schemas.microsoft.com/office/drawing/2014/main" val="3204210975"/>
                    </a:ext>
                  </a:extLst>
                </a:gridCol>
                <a:gridCol w="289454">
                  <a:extLst>
                    <a:ext uri="{9D8B030D-6E8A-4147-A177-3AD203B41FA5}">
                      <a16:colId xmlns:a16="http://schemas.microsoft.com/office/drawing/2014/main" val="2454279123"/>
                    </a:ext>
                  </a:extLst>
                </a:gridCol>
                <a:gridCol w="289454">
                  <a:extLst>
                    <a:ext uri="{9D8B030D-6E8A-4147-A177-3AD203B41FA5}">
                      <a16:colId xmlns:a16="http://schemas.microsoft.com/office/drawing/2014/main" val="285264765"/>
                    </a:ext>
                  </a:extLst>
                </a:gridCol>
                <a:gridCol w="289454">
                  <a:extLst>
                    <a:ext uri="{9D8B030D-6E8A-4147-A177-3AD203B41FA5}">
                      <a16:colId xmlns:a16="http://schemas.microsoft.com/office/drawing/2014/main" val="4244680331"/>
                    </a:ext>
                  </a:extLst>
                </a:gridCol>
                <a:gridCol w="289454">
                  <a:extLst>
                    <a:ext uri="{9D8B030D-6E8A-4147-A177-3AD203B41FA5}">
                      <a16:colId xmlns:a16="http://schemas.microsoft.com/office/drawing/2014/main" val="2732050987"/>
                    </a:ext>
                  </a:extLst>
                </a:gridCol>
                <a:gridCol w="289454">
                  <a:extLst>
                    <a:ext uri="{9D8B030D-6E8A-4147-A177-3AD203B41FA5}">
                      <a16:colId xmlns:a16="http://schemas.microsoft.com/office/drawing/2014/main" val="2571604172"/>
                    </a:ext>
                  </a:extLst>
                </a:gridCol>
              </a:tblGrid>
              <a:tr h="288000">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i="0"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r>
                        <a:rPr lang="en-US" altLang="zh-TW" sz="1000" b="1" dirty="0">
                          <a:solidFill>
                            <a:srgbClr val="9BBB59"/>
                          </a:solidFill>
                        </a:rPr>
                        <a:t>out</a:t>
                      </a:r>
                      <a:endParaRPr lang="zh-TW" altLang="en-US" sz="10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tc>
                  <a:txBody>
                    <a:bodyPr/>
                    <a:lstStyle/>
                    <a:p>
                      <a:pPr algn="ctr"/>
                      <a:endParaRPr lang="zh-TW" altLang="en-US" sz="1500" b="1" dirty="0">
                        <a:solidFill>
                          <a:srgbClr val="9BBB59"/>
                        </a:solidFill>
                      </a:endParaRPr>
                    </a:p>
                  </a:txBody>
                  <a:tcPr marL="0" marR="0" marT="0" marB="0" anchor="ctr">
                    <a:lnL w="28575" cap="flat" cmpd="sng" algn="ctr">
                      <a:solidFill>
                        <a:srgbClr val="9BBB59"/>
                      </a:solidFill>
                      <a:prstDash val="solid"/>
                      <a:round/>
                      <a:headEnd type="none" w="med" len="med"/>
                      <a:tailEnd type="none" w="med" len="med"/>
                    </a:lnL>
                    <a:lnR w="28575" cap="flat" cmpd="sng" algn="ctr">
                      <a:solidFill>
                        <a:srgbClr val="9BBB59"/>
                      </a:solidFill>
                      <a:prstDash val="solid"/>
                      <a:round/>
                      <a:headEnd type="none" w="med" len="med"/>
                      <a:tailEnd type="none" w="med" len="med"/>
                    </a:lnR>
                    <a:lnT w="28575" cap="flat" cmpd="sng" algn="ctr">
                      <a:solidFill>
                        <a:srgbClr val="9BBB59"/>
                      </a:solidFill>
                      <a:prstDash val="solid"/>
                      <a:round/>
                      <a:headEnd type="none" w="med" len="med"/>
                      <a:tailEnd type="none" w="med" len="med"/>
                    </a:lnT>
                    <a:lnB w="28575" cap="flat" cmpd="sng" algn="ctr">
                      <a:solidFill>
                        <a:srgbClr val="9BBB59"/>
                      </a:solidFill>
                      <a:prstDash val="solid"/>
                      <a:round/>
                      <a:headEnd type="none" w="med" len="med"/>
                      <a:tailEnd type="none" w="med" len="med"/>
                    </a:lnB>
                    <a:lnTlToBr w="12700" cmpd="sng">
                      <a:noFill/>
                      <a:prstDash val="solid"/>
                    </a:lnTlToBr>
                    <a:lnBlToTr w="12700" cmpd="sng">
                      <a:noFill/>
                      <a:prstDash val="solid"/>
                    </a:lnBlToTr>
                    <a:solidFill>
                      <a:srgbClr val="D7E4BD">
                        <a:alpha val="85098"/>
                      </a:srgbClr>
                    </a:solidFill>
                  </a:tcPr>
                </a:tc>
                <a:extLst>
                  <a:ext uri="{0D108BD9-81ED-4DB2-BD59-A6C34878D82A}">
                    <a16:rowId xmlns:a16="http://schemas.microsoft.com/office/drawing/2014/main" val="3615740475"/>
                  </a:ext>
                </a:extLst>
              </a:tr>
            </a:tbl>
          </a:graphicData>
        </a:graphic>
      </p:graphicFrame>
      <p:sp>
        <p:nvSpPr>
          <p:cNvPr id="58" name="矩形 57">
            <a:extLst>
              <a:ext uri="{FF2B5EF4-FFF2-40B4-BE49-F238E27FC236}">
                <a16:creationId xmlns:a16="http://schemas.microsoft.com/office/drawing/2014/main" id="{1964C539-75B2-45A8-B5F4-9CDB42387953}"/>
              </a:ext>
            </a:extLst>
          </p:cNvPr>
          <p:cNvSpPr/>
          <p:nvPr/>
        </p:nvSpPr>
        <p:spPr>
          <a:xfrm>
            <a:off x="4578106" y="2134605"/>
            <a:ext cx="2224068" cy="369332"/>
          </a:xfrm>
          <a:prstGeom prst="rect">
            <a:avLst/>
          </a:prstGeom>
        </p:spPr>
        <p:txBody>
          <a:bodyPr wrap="square">
            <a:spAutoFit/>
          </a:bodyPr>
          <a:lstStyle/>
          <a:p>
            <a:r>
              <a:rPr lang="en-US" altLang="zh-TW" b="1" dirty="0" err="1">
                <a:solidFill>
                  <a:srgbClr val="9BBB59"/>
                </a:solidFill>
                <a:latin typeface="芫荽 0.92" pitchFamily="2" charset="-120"/>
                <a:ea typeface="芫荽 0.92" pitchFamily="2" charset="-120"/>
                <a:cs typeface="芫荽 0.92" pitchFamily="2" charset="-120"/>
              </a:rPr>
              <a:t>gradient_weight_x</a:t>
            </a:r>
            <a:endParaRPr lang="zh-TW" altLang="en-US" b="1" dirty="0">
              <a:solidFill>
                <a:srgbClr val="9BBB59"/>
              </a:solidFill>
            </a:endParaRPr>
          </a:p>
        </p:txBody>
      </p:sp>
      <p:sp>
        <p:nvSpPr>
          <p:cNvPr id="59" name="矩形 58">
            <a:extLst>
              <a:ext uri="{FF2B5EF4-FFF2-40B4-BE49-F238E27FC236}">
                <a16:creationId xmlns:a16="http://schemas.microsoft.com/office/drawing/2014/main" id="{999E6958-16D8-4B3E-8890-6B044DFDFA4A}"/>
              </a:ext>
            </a:extLst>
          </p:cNvPr>
          <p:cNvSpPr/>
          <p:nvPr/>
        </p:nvSpPr>
        <p:spPr>
          <a:xfrm>
            <a:off x="4682598" y="3707191"/>
            <a:ext cx="1733663"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pixel buffer</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cxnSp>
        <p:nvCxnSpPr>
          <p:cNvPr id="116" name="直線單箭頭接點 115">
            <a:extLst>
              <a:ext uri="{FF2B5EF4-FFF2-40B4-BE49-F238E27FC236}">
                <a16:creationId xmlns:a16="http://schemas.microsoft.com/office/drawing/2014/main" id="{79755438-D0F5-4C3F-9317-AAD8DB3025F7}"/>
              </a:ext>
            </a:extLst>
          </p:cNvPr>
          <p:cNvCxnSpPr>
            <a:cxnSpLocks/>
          </p:cNvCxnSpPr>
          <p:nvPr/>
        </p:nvCxnSpPr>
        <p:spPr>
          <a:xfrm>
            <a:off x="6559747" y="3446053"/>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118" name="文字方塊 117">
            <a:extLst>
              <a:ext uri="{FF2B5EF4-FFF2-40B4-BE49-F238E27FC236}">
                <a16:creationId xmlns:a16="http://schemas.microsoft.com/office/drawing/2014/main" id="{A8DA1248-6541-4D9B-BEF6-DB5BF6F0C00B}"/>
              </a:ext>
            </a:extLst>
          </p:cNvPr>
          <p:cNvSpPr txBox="1"/>
          <p:nvPr/>
        </p:nvSpPr>
        <p:spPr>
          <a:xfrm>
            <a:off x="6537978" y="3375828"/>
            <a:ext cx="489342" cy="369332"/>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in</a:t>
            </a:r>
            <a:endParaRPr lang="zh-TW" altLang="en-US" dirty="0">
              <a:solidFill>
                <a:srgbClr val="FF0000"/>
              </a:solidFill>
              <a:effectLst>
                <a:glow rad="127000">
                  <a:schemeClr val="bg1"/>
                </a:glow>
              </a:effectLst>
            </a:endParaRPr>
          </a:p>
        </p:txBody>
      </p:sp>
      <p:cxnSp>
        <p:nvCxnSpPr>
          <p:cNvPr id="117" name="直線單箭頭接點 116">
            <a:extLst>
              <a:ext uri="{FF2B5EF4-FFF2-40B4-BE49-F238E27FC236}">
                <a16:creationId xmlns:a16="http://schemas.microsoft.com/office/drawing/2014/main" id="{2BF25F9C-4B25-49AD-9936-09B6A595E4A0}"/>
              </a:ext>
            </a:extLst>
          </p:cNvPr>
          <p:cNvCxnSpPr>
            <a:cxnSpLocks/>
          </p:cNvCxnSpPr>
          <p:nvPr/>
        </p:nvCxnSpPr>
        <p:spPr>
          <a:xfrm>
            <a:off x="5692269" y="3437225"/>
            <a:ext cx="0" cy="339123"/>
          </a:xfrm>
          <a:prstGeom prst="straightConnector1">
            <a:avLst/>
          </a:prstGeom>
          <a:ln w="28575">
            <a:solidFill>
              <a:srgbClr val="0070C0"/>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sp>
        <p:nvSpPr>
          <p:cNvPr id="119" name="文字方塊 118">
            <a:extLst>
              <a:ext uri="{FF2B5EF4-FFF2-40B4-BE49-F238E27FC236}">
                <a16:creationId xmlns:a16="http://schemas.microsoft.com/office/drawing/2014/main" id="{449E92ED-1C68-4EAD-8670-0F9CE8342755}"/>
              </a:ext>
            </a:extLst>
          </p:cNvPr>
          <p:cNvSpPr txBox="1"/>
          <p:nvPr/>
        </p:nvSpPr>
        <p:spPr>
          <a:xfrm>
            <a:off x="5646096" y="3380684"/>
            <a:ext cx="631074" cy="369332"/>
          </a:xfrm>
          <a:prstGeom prst="rect">
            <a:avLst/>
          </a:prstGeom>
          <a:noFill/>
        </p:spPr>
        <p:txBody>
          <a:bodyPr wrap="square" rtlCol="0">
            <a:spAutoFit/>
          </a:bodyPr>
          <a:lstStyle/>
          <a:p>
            <a:pPr algn="ctr"/>
            <a:r>
              <a:rPr lang="en-US" altLang="zh-TW" dirty="0">
                <a:solidFill>
                  <a:srgbClr val="0070C0"/>
                </a:solidFill>
                <a:effectLst>
                  <a:glow rad="76200">
                    <a:schemeClr val="bg1"/>
                  </a:glow>
                </a:effectLst>
              </a:rPr>
              <a:t>out</a:t>
            </a:r>
            <a:endParaRPr lang="zh-TW" altLang="en-US" dirty="0">
              <a:solidFill>
                <a:srgbClr val="0070C0"/>
              </a:solidFill>
              <a:effectLst>
                <a:glow rad="76200">
                  <a:schemeClr val="bg1"/>
                </a:glow>
              </a:effectLst>
            </a:endParaRPr>
          </a:p>
        </p:txBody>
      </p:sp>
    </p:spTree>
    <p:extLst>
      <p:ext uri="{BB962C8B-B14F-4D97-AF65-F5344CB8AC3E}">
        <p14:creationId xmlns:p14="http://schemas.microsoft.com/office/powerpoint/2010/main" val="29295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Frame2_table">
            <a:extLst>
              <a:ext uri="{FF2B5EF4-FFF2-40B4-BE49-F238E27FC236}">
                <a16:creationId xmlns:a16="http://schemas.microsoft.com/office/drawing/2014/main" id="{CC7D53BB-1A21-4529-AFC2-F25D16015C9F}"/>
              </a:ext>
            </a:extLst>
          </p:cNvPr>
          <p:cNvGraphicFramePr>
            <a:graphicFrameLocks noGrp="1"/>
          </p:cNvGraphicFramePr>
          <p:nvPr>
            <p:extLst>
              <p:ext uri="{D42A27DB-BD31-4B8C-83A1-F6EECF244321}">
                <p14:modId xmlns:p14="http://schemas.microsoft.com/office/powerpoint/2010/main" val="3879974103"/>
              </p:ext>
            </p:extLst>
          </p:nvPr>
        </p:nvGraphicFramePr>
        <p:xfrm>
          <a:off x="4656000" y="1989000"/>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4107618665"/>
                  </a:ext>
                </a:extLst>
              </a:tr>
              <a:tr h="288000">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FFF00"/>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tc>
                  <a:txBody>
                    <a:bodyPr/>
                    <a:lstStyle/>
                    <a:p>
                      <a:pPr algn="ctr"/>
                      <a:endParaRPr lang="zh-TW" altLang="en-US" dirty="0"/>
                    </a:p>
                  </a:txBody>
                  <a:tcPr marL="0" marR="0" marT="0" marB="0" anchor="ctr">
                    <a:lnL w="9525" cap="flat" cmpd="sng" algn="ctr">
                      <a:solidFill>
                        <a:srgbClr val="7030A0"/>
                      </a:solidFill>
                      <a:prstDash val="solid"/>
                      <a:round/>
                      <a:headEnd type="none" w="med" len="med"/>
                      <a:tailEnd type="none" w="med" len="med"/>
                    </a:lnL>
                    <a:lnR w="9525" cap="flat" cmpd="sng" algn="ctr">
                      <a:solidFill>
                        <a:srgbClr val="7030A0"/>
                      </a:solidFill>
                      <a:prstDash val="solid"/>
                      <a:round/>
                      <a:headEnd type="none" w="med" len="med"/>
                      <a:tailEnd type="none" w="med" len="med"/>
                    </a:lnR>
                    <a:lnT w="9525" cap="flat" cmpd="sng" algn="ctr">
                      <a:solidFill>
                        <a:srgbClr val="7030A0"/>
                      </a:solidFill>
                      <a:prstDash val="solid"/>
                      <a:round/>
                      <a:headEnd type="none" w="med" len="med"/>
                      <a:tailEnd type="none" w="med" len="med"/>
                    </a:lnT>
                    <a:lnB w="9525" cap="flat" cmpd="sng" algn="ctr">
                      <a:solidFill>
                        <a:srgbClr val="7030A0"/>
                      </a:solidFill>
                      <a:prstDash val="solid"/>
                      <a:round/>
                      <a:headEnd type="none" w="med" len="med"/>
                      <a:tailEnd type="none" w="med" len="med"/>
                    </a:lnB>
                    <a:solidFill>
                      <a:srgbClr val="F0F0FF"/>
                    </a:solidFill>
                  </a:tcPr>
                </a:tc>
                <a:extLst>
                  <a:ext uri="{0D108BD9-81ED-4DB2-BD59-A6C34878D82A}">
                    <a16:rowId xmlns:a16="http://schemas.microsoft.com/office/drawing/2014/main" val="2027514644"/>
                  </a:ext>
                </a:extLst>
              </a:tr>
            </a:tbl>
          </a:graphicData>
        </a:graphic>
      </p:graphicFrame>
      <p:sp>
        <p:nvSpPr>
          <p:cNvPr id="4" name="矩形 3">
            <a:extLst>
              <a:ext uri="{FF2B5EF4-FFF2-40B4-BE49-F238E27FC236}">
                <a16:creationId xmlns:a16="http://schemas.microsoft.com/office/drawing/2014/main" id="{806AC49A-F045-41F8-AE87-FF499BF754FB}"/>
              </a:ext>
            </a:extLst>
          </p:cNvPr>
          <p:cNvSpPr/>
          <p:nvPr/>
        </p:nvSpPr>
        <p:spPr>
          <a:xfrm>
            <a:off x="4656000" y="2865415"/>
            <a:ext cx="2880000"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500" b="0" i="0" u="none" strike="noStrike" kern="0" cap="none" spc="0" normalizeH="0" baseline="0" noProof="0" dirty="0">
                <a:ln>
                  <a:noFill/>
                </a:ln>
                <a:solidFill>
                  <a:srgbClr val="C00000"/>
                </a:solidFill>
                <a:effectLst/>
                <a:uLnTx/>
                <a:uFillTx/>
                <a:latin typeface="Arial"/>
                <a:ea typeface="標楷體"/>
                <a:cs typeface="+mn-cs"/>
              </a:rPr>
              <a:t>Line buffer </a:t>
            </a:r>
            <a:r>
              <a:rPr lang="en-US" altLang="zh-TW" sz="1500" kern="0" dirty="0">
                <a:solidFill>
                  <a:srgbClr val="C00000"/>
                </a:solidFill>
                <a:latin typeface="Arial"/>
                <a:ea typeface="標楷體"/>
              </a:rPr>
              <a:t>[6]</a:t>
            </a:r>
            <a:endParaRPr kumimoji="0" lang="zh-TW" altLang="en-US" sz="1500" b="0" i="0" u="none" strike="noStrike" kern="0" cap="none" spc="0" normalizeH="0" baseline="0" noProof="0" dirty="0">
              <a:ln>
                <a:noFill/>
              </a:ln>
              <a:solidFill>
                <a:srgbClr val="C00000"/>
              </a:solidFill>
              <a:effectLst/>
              <a:uLnTx/>
              <a:uFillTx/>
              <a:latin typeface="Arial"/>
              <a:ea typeface="標楷體"/>
              <a:cs typeface="+mn-cs"/>
            </a:endParaRPr>
          </a:p>
        </p:txBody>
      </p:sp>
      <p:sp>
        <p:nvSpPr>
          <p:cNvPr id="5" name="矩形 4">
            <a:extLst>
              <a:ext uri="{FF2B5EF4-FFF2-40B4-BE49-F238E27FC236}">
                <a16:creationId xmlns:a16="http://schemas.microsoft.com/office/drawing/2014/main" id="{0151D0DC-908E-4D04-9BD4-30DD1F2F588E}"/>
              </a:ext>
            </a:extLst>
          </p:cNvPr>
          <p:cNvSpPr/>
          <p:nvPr/>
        </p:nvSpPr>
        <p:spPr>
          <a:xfrm>
            <a:off x="4656000" y="3429000"/>
            <a:ext cx="864000"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lvl="0" algn="ctr">
              <a:defRPr/>
            </a:pPr>
            <a:r>
              <a:rPr kumimoji="0" lang="en-US" altLang="zh-TW" sz="900" b="0" i="0" u="none" strike="noStrike" kern="0" cap="none" spc="0" normalizeH="0" baseline="0" noProof="0" dirty="0">
                <a:ln>
                  <a:noFill/>
                </a:ln>
                <a:solidFill>
                  <a:srgbClr val="C00000"/>
                </a:solidFill>
                <a:effectLst/>
                <a:uLnTx/>
                <a:uFillTx/>
                <a:latin typeface="Arial"/>
                <a:ea typeface="標楷體"/>
                <a:cs typeface="+mn-cs"/>
              </a:rPr>
              <a:t>Line </a:t>
            </a:r>
            <a:r>
              <a:rPr lang="en-US" altLang="zh-TW" sz="900" kern="0" dirty="0">
                <a:solidFill>
                  <a:srgbClr val="C00000"/>
                </a:solidFill>
                <a:ea typeface="標楷體"/>
              </a:rPr>
              <a:t>buffer [6]</a:t>
            </a:r>
            <a:endParaRPr kumimoji="0" lang="zh-TW" altLang="en-US" sz="900" b="0" i="0" u="none" strike="noStrike" kern="0" cap="none" spc="0" normalizeH="0" baseline="0" noProof="0" dirty="0">
              <a:ln>
                <a:noFill/>
              </a:ln>
              <a:solidFill>
                <a:srgbClr val="C00000"/>
              </a:solidFill>
              <a:effectLst/>
              <a:uLnTx/>
              <a:uFillTx/>
              <a:latin typeface="Arial"/>
              <a:ea typeface="標楷體"/>
              <a:cs typeface="+mn-cs"/>
            </a:endParaRPr>
          </a:p>
        </p:txBody>
      </p:sp>
      <p:sp>
        <p:nvSpPr>
          <p:cNvPr id="7" name="矩形 6">
            <a:extLst>
              <a:ext uri="{FF2B5EF4-FFF2-40B4-BE49-F238E27FC236}">
                <a16:creationId xmlns:a16="http://schemas.microsoft.com/office/drawing/2014/main" id="{AB7AEE6C-ECB3-477D-B10E-7411A725479F}"/>
              </a:ext>
            </a:extLst>
          </p:cNvPr>
          <p:cNvSpPr/>
          <p:nvPr/>
        </p:nvSpPr>
        <p:spPr>
          <a:xfrm>
            <a:off x="5520000" y="2577415"/>
            <a:ext cx="2016000"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algn="ctr"/>
            <a:r>
              <a:rPr lang="en-US" altLang="zh-TW" sz="1500" kern="0">
                <a:solidFill>
                  <a:srgbClr val="C00000"/>
                </a:solidFill>
                <a:latin typeface="Arial"/>
                <a:ea typeface="標楷體"/>
              </a:rPr>
              <a:t>Line </a:t>
            </a:r>
            <a:r>
              <a:rPr lang="en-US" altLang="zh-TW" sz="1500" kern="0" dirty="0">
                <a:solidFill>
                  <a:srgbClr val="C00000"/>
                </a:solidFill>
                <a:latin typeface="Arial"/>
                <a:ea typeface="標楷體"/>
              </a:rPr>
              <a:t>buffer [6]</a:t>
            </a:r>
            <a:endParaRPr lang="zh-TW" altLang="en-US" sz="1500" kern="0" dirty="0">
              <a:solidFill>
                <a:srgbClr val="C00000"/>
              </a:solidFill>
              <a:latin typeface="Arial"/>
              <a:ea typeface="標楷體"/>
            </a:endParaRPr>
          </a:p>
        </p:txBody>
      </p:sp>
      <p:sp>
        <p:nvSpPr>
          <p:cNvPr id="8" name="矩形 7">
            <a:extLst>
              <a:ext uri="{FF2B5EF4-FFF2-40B4-BE49-F238E27FC236}">
                <a16:creationId xmlns:a16="http://schemas.microsoft.com/office/drawing/2014/main" id="{E0334833-7E52-4CAD-B6D5-E2246C43AF0D}"/>
              </a:ext>
            </a:extLst>
          </p:cNvPr>
          <p:cNvSpPr/>
          <p:nvPr/>
        </p:nvSpPr>
        <p:spPr>
          <a:xfrm>
            <a:off x="5233988" y="3141000"/>
            <a:ext cx="573881" cy="288000"/>
          </a:xfrm>
          <a:prstGeom prst="rect">
            <a:avLst/>
          </a:prstGeom>
          <a:solidFill>
            <a:srgbClr val="FFA7A7">
              <a:alpha val="50196"/>
            </a:srgbClr>
          </a:solidFill>
          <a:ln w="2540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srgbClr val="C00000"/>
                </a:solidFill>
                <a:effectLst/>
                <a:uLnTx/>
                <a:uFillTx/>
                <a:latin typeface="Arial"/>
                <a:ea typeface="標楷體"/>
                <a:cs typeface="+mn-cs"/>
              </a:rPr>
              <a:t>pixel buffer</a:t>
            </a:r>
            <a:endParaRPr kumimoji="0" lang="zh-TW" altLang="en-US" sz="900" b="0" i="0" u="none" strike="noStrike" kern="0" cap="none" spc="0" normalizeH="0" baseline="0" noProof="0" dirty="0">
              <a:ln>
                <a:noFill/>
              </a:ln>
              <a:solidFill>
                <a:srgbClr val="C00000"/>
              </a:solidFill>
              <a:effectLst/>
              <a:uLnTx/>
              <a:uFillTx/>
              <a:latin typeface="Arial"/>
              <a:ea typeface="標楷體"/>
              <a:cs typeface="+mn-cs"/>
            </a:endParaRPr>
          </a:p>
        </p:txBody>
      </p:sp>
      <p:graphicFrame>
        <p:nvGraphicFramePr>
          <p:cNvPr id="9" name="表格 8">
            <a:extLst>
              <a:ext uri="{FF2B5EF4-FFF2-40B4-BE49-F238E27FC236}">
                <a16:creationId xmlns:a16="http://schemas.microsoft.com/office/drawing/2014/main" id="{05FB3FC8-6BF2-460F-BD3B-7009FDE27056}"/>
              </a:ext>
            </a:extLst>
          </p:cNvPr>
          <p:cNvGraphicFramePr>
            <a:graphicFrameLocks noGrp="1"/>
          </p:cNvGraphicFramePr>
          <p:nvPr>
            <p:extLst>
              <p:ext uri="{D42A27DB-BD31-4B8C-83A1-F6EECF244321}">
                <p14:modId xmlns:p14="http://schemas.microsoft.com/office/powerpoint/2010/main" val="3055381386"/>
              </p:ext>
            </p:extLst>
          </p:nvPr>
        </p:nvGraphicFramePr>
        <p:xfrm>
          <a:off x="768037" y="290198"/>
          <a:ext cx="2880000" cy="288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4238879621"/>
                    </a:ext>
                  </a:extLst>
                </a:gridCol>
                <a:gridCol w="288000">
                  <a:extLst>
                    <a:ext uri="{9D8B030D-6E8A-4147-A177-3AD203B41FA5}">
                      <a16:colId xmlns:a16="http://schemas.microsoft.com/office/drawing/2014/main" val="1484269213"/>
                    </a:ext>
                  </a:extLst>
                </a:gridCol>
                <a:gridCol w="288000">
                  <a:extLst>
                    <a:ext uri="{9D8B030D-6E8A-4147-A177-3AD203B41FA5}">
                      <a16:colId xmlns:a16="http://schemas.microsoft.com/office/drawing/2014/main" val="1792508785"/>
                    </a:ext>
                  </a:extLst>
                </a:gridCol>
                <a:gridCol w="288000">
                  <a:extLst>
                    <a:ext uri="{9D8B030D-6E8A-4147-A177-3AD203B41FA5}">
                      <a16:colId xmlns:a16="http://schemas.microsoft.com/office/drawing/2014/main" val="3414173381"/>
                    </a:ext>
                  </a:extLst>
                </a:gridCol>
                <a:gridCol w="288000">
                  <a:extLst>
                    <a:ext uri="{9D8B030D-6E8A-4147-A177-3AD203B41FA5}">
                      <a16:colId xmlns:a16="http://schemas.microsoft.com/office/drawing/2014/main" val="2417914024"/>
                    </a:ext>
                  </a:extLst>
                </a:gridCol>
                <a:gridCol w="288000">
                  <a:extLst>
                    <a:ext uri="{9D8B030D-6E8A-4147-A177-3AD203B41FA5}">
                      <a16:colId xmlns:a16="http://schemas.microsoft.com/office/drawing/2014/main" val="3839747687"/>
                    </a:ext>
                  </a:extLst>
                </a:gridCol>
                <a:gridCol w="288000">
                  <a:extLst>
                    <a:ext uri="{9D8B030D-6E8A-4147-A177-3AD203B41FA5}">
                      <a16:colId xmlns:a16="http://schemas.microsoft.com/office/drawing/2014/main" val="4123768029"/>
                    </a:ext>
                  </a:extLst>
                </a:gridCol>
                <a:gridCol w="288000">
                  <a:extLst>
                    <a:ext uri="{9D8B030D-6E8A-4147-A177-3AD203B41FA5}">
                      <a16:colId xmlns:a16="http://schemas.microsoft.com/office/drawing/2014/main" val="3782519093"/>
                    </a:ext>
                  </a:extLst>
                </a:gridCol>
                <a:gridCol w="288000">
                  <a:extLst>
                    <a:ext uri="{9D8B030D-6E8A-4147-A177-3AD203B41FA5}">
                      <a16:colId xmlns:a16="http://schemas.microsoft.com/office/drawing/2014/main" val="300132233"/>
                    </a:ext>
                  </a:extLst>
                </a:gridCol>
                <a:gridCol w="288000">
                  <a:extLst>
                    <a:ext uri="{9D8B030D-6E8A-4147-A177-3AD203B41FA5}">
                      <a16:colId xmlns:a16="http://schemas.microsoft.com/office/drawing/2014/main" val="4100063065"/>
                    </a:ext>
                  </a:extLst>
                </a:gridCol>
              </a:tblGrid>
              <a:tr h="288000">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4107618665"/>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2794326024"/>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262094680"/>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3967146827"/>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rgbClr val="FFFF00">
                        <a:alpha val="85098"/>
                      </a:srgb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02820665"/>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826984111"/>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625301228"/>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1863744048"/>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3331424181"/>
                  </a:ext>
                </a:extLst>
              </a:tr>
              <a:tr h="288000">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tc>
                  <a:txBody>
                    <a:bodyPr/>
                    <a:lstStyle/>
                    <a:p>
                      <a:pPr algn="ctr"/>
                      <a:endParaRPr lang="zh-TW" altLang="en-US" dirty="0"/>
                    </a:p>
                  </a:txBody>
                  <a:tcPr marL="0" marR="0" marT="0" marB="0" anchor="ctr">
                    <a:lnL w="9525" cap="flat" cmpd="sng" algn="ctr">
                      <a:solidFill>
                        <a:schemeClr val="accent1">
                          <a:lumMod val="25000"/>
                        </a:schemeClr>
                      </a:solidFill>
                      <a:prstDash val="solid"/>
                      <a:round/>
                      <a:headEnd type="none" w="med" len="med"/>
                      <a:tailEnd type="none" w="med" len="med"/>
                    </a:lnL>
                    <a:lnR w="9525" cap="flat" cmpd="sng" algn="ctr">
                      <a:solidFill>
                        <a:schemeClr val="accent1">
                          <a:lumMod val="25000"/>
                        </a:schemeClr>
                      </a:solidFill>
                      <a:prstDash val="solid"/>
                      <a:round/>
                      <a:headEnd type="none" w="med" len="med"/>
                      <a:tailEnd type="none" w="med" len="med"/>
                    </a:lnR>
                    <a:lnT w="9525" cap="flat" cmpd="sng" algn="ctr">
                      <a:solidFill>
                        <a:schemeClr val="accent1">
                          <a:lumMod val="25000"/>
                        </a:schemeClr>
                      </a:solidFill>
                      <a:prstDash val="solid"/>
                      <a:round/>
                      <a:headEnd type="none" w="med" len="med"/>
                      <a:tailEnd type="none" w="med" len="med"/>
                    </a:lnT>
                    <a:lnB w="9525" cap="flat" cmpd="sng" algn="ctr">
                      <a:solidFill>
                        <a:schemeClr val="accent1">
                          <a:lumMod val="25000"/>
                        </a:schemeClr>
                      </a:solidFill>
                      <a:prstDash val="solid"/>
                      <a:round/>
                      <a:headEnd type="none" w="med" len="med"/>
                      <a:tailEnd type="none" w="med" len="med"/>
                    </a:lnB>
                    <a:solidFill>
                      <a:schemeClr val="accent1">
                        <a:alpha val="85098"/>
                      </a:schemeClr>
                    </a:solidFill>
                  </a:tcPr>
                </a:tc>
                <a:extLst>
                  <a:ext uri="{0D108BD9-81ED-4DB2-BD59-A6C34878D82A}">
                    <a16:rowId xmlns:a16="http://schemas.microsoft.com/office/drawing/2014/main" val="3196286345"/>
                  </a:ext>
                </a:extLst>
              </a:tr>
            </a:tbl>
          </a:graphicData>
        </a:graphic>
      </p:graphicFrame>
    </p:spTree>
    <p:extLst>
      <p:ext uri="{BB962C8B-B14F-4D97-AF65-F5344CB8AC3E}">
        <p14:creationId xmlns:p14="http://schemas.microsoft.com/office/powerpoint/2010/main" val="6119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36934" y="906576"/>
            <a:ext cx="7349123" cy="6037422"/>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Brief background introduction</a:t>
            </a:r>
          </a:p>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HLS</a:t>
            </a:r>
            <a:r>
              <a:rPr lang="zh-TW" altLang="en-US" sz="2000" b="1" dirty="0">
                <a:solidFill>
                  <a:srgbClr val="EDECDF">
                    <a:lumMod val="10000"/>
                  </a:srgbClr>
                </a:solidFill>
                <a:latin typeface="芫荽 0.92" pitchFamily="2" charset="-120"/>
                <a:ea typeface="芫荽 0.92" pitchFamily="2" charset="-120"/>
                <a:cs typeface="芫荽 0.92" pitchFamily="2" charset="-120"/>
              </a:rPr>
              <a:t> </a:t>
            </a:r>
            <a:r>
              <a:rPr lang="en-US" altLang="zh-TW" sz="2000" b="1" dirty="0">
                <a:solidFill>
                  <a:srgbClr val="EDECDF">
                    <a:lumMod val="10000"/>
                  </a:srgbClr>
                </a:solidFill>
                <a:latin typeface="芫荽 0.92" pitchFamily="2" charset="-120"/>
                <a:ea typeface="芫荽 0.92" pitchFamily="2" charset="-120"/>
                <a:cs typeface="芫荽 0.92" pitchFamily="2" charset="-120"/>
              </a:rPr>
              <a:t>implementation </a:t>
            </a:r>
            <a:r>
              <a:rPr lang="en-US" altLang="zh-TW" sz="1200" b="1" dirty="0">
                <a:solidFill>
                  <a:srgbClr val="EDECDF">
                    <a:lumMod val="10000"/>
                  </a:srgbClr>
                </a:solidFill>
                <a:latin typeface="芫荽 0.92" pitchFamily="2" charset="-120"/>
                <a:ea typeface="芫荽 0.92" pitchFamily="2" charset="-120"/>
                <a:cs typeface="芫荽 0.92" pitchFamily="2" charset="-120"/>
              </a:rPr>
              <a:t>(lab2)</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HLS code</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algorithm C </a:t>
            </a:r>
            <a:r>
              <a:rPr lang="en-US" altLang="zh-TW" sz="2000" b="1" dirty="0" err="1">
                <a:solidFill>
                  <a:srgbClr val="EDECDF">
                    <a:lumMod val="10000"/>
                  </a:srgbClr>
                </a:solidFill>
                <a:latin typeface="芫荽 0.92" pitchFamily="2" charset="-120"/>
                <a:ea typeface="芫荽 0.92" pitchFamily="2" charset="-120"/>
                <a:cs typeface="芫荽 0.92" pitchFamily="2" charset="-120"/>
              </a:rPr>
              <a:t>v.s</a:t>
            </a:r>
            <a:r>
              <a:rPr lang="en-US" altLang="zh-TW" sz="2000" b="1" dirty="0">
                <a:solidFill>
                  <a:srgbClr val="EDECDF">
                    <a:lumMod val="10000"/>
                  </a:srgbClr>
                </a:solidFill>
                <a:latin typeface="芫荽 0.92" pitchFamily="2" charset="-120"/>
                <a:ea typeface="芫荽 0.92" pitchFamily="2" charset="-120"/>
                <a:cs typeface="芫荽 0.92" pitchFamily="2" charset="-120"/>
              </a:rPr>
              <a:t>. HLS simulation</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HLS synthesis</a:t>
            </a:r>
          </a:p>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FSIC simulation </a:t>
            </a:r>
            <a:r>
              <a:rPr lang="en-US" altLang="zh-TW" sz="1200" b="1" dirty="0">
                <a:solidFill>
                  <a:srgbClr val="EDECDF">
                    <a:lumMod val="10000"/>
                  </a:srgbClr>
                </a:solidFill>
                <a:latin typeface="芫荽 0.92" pitchFamily="2" charset="-120"/>
                <a:ea typeface="芫荽 0.92" pitchFamily="2" charset="-120"/>
                <a:cs typeface="芫荽 0.92" pitchFamily="2" charset="-120"/>
              </a:rPr>
              <a:t>(lab1)</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Integrate into FSIC</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FSIC</a:t>
            </a:r>
            <a:r>
              <a:rPr lang="zh-TW" altLang="en-US" sz="2000" b="1" dirty="0">
                <a:solidFill>
                  <a:srgbClr val="EDECDF">
                    <a:lumMod val="10000"/>
                  </a:srgbClr>
                </a:solidFill>
                <a:latin typeface="芫荽 0.92" pitchFamily="2" charset="-120"/>
                <a:ea typeface="芫荽 0.92" pitchFamily="2" charset="-120"/>
                <a:cs typeface="芫荽 0.92" pitchFamily="2" charset="-120"/>
              </a:rPr>
              <a:t> </a:t>
            </a:r>
            <a:r>
              <a:rPr lang="en-US" altLang="zh-TW" sz="2000" b="1" dirty="0">
                <a:solidFill>
                  <a:srgbClr val="EDECDF">
                    <a:lumMod val="10000"/>
                  </a:srgbClr>
                </a:solidFill>
                <a:latin typeface="芫荽 0.92" pitchFamily="2" charset="-120"/>
                <a:ea typeface="芫荽 0.92" pitchFamily="2" charset="-120"/>
                <a:cs typeface="芫荽 0.92" pitchFamily="2" charset="-120"/>
              </a:rPr>
              <a:t>simulation</a:t>
            </a:r>
          </a:p>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FSIC-FPGA </a:t>
            </a:r>
            <a:r>
              <a:rPr lang="en-US" altLang="zh-TW" sz="1200" b="1" dirty="0">
                <a:solidFill>
                  <a:srgbClr val="EDECDF">
                    <a:lumMod val="10000"/>
                  </a:srgbClr>
                </a:solidFill>
                <a:latin typeface="芫荽 0.92" pitchFamily="2" charset="-120"/>
                <a:ea typeface="芫荽 0.92" pitchFamily="2" charset="-120"/>
                <a:cs typeface="芫荽 0.92" pitchFamily="2" charset="-120"/>
              </a:rPr>
              <a:t>(lab4)</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FSIC-FPGA simulation</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FSIC-FPGA validation (</a:t>
            </a:r>
            <a:r>
              <a:rPr lang="en-US" altLang="zh-TW" sz="2000" b="1" dirty="0" err="1">
                <a:solidFill>
                  <a:srgbClr val="EDECDF">
                    <a:lumMod val="10000"/>
                  </a:srgbClr>
                </a:solidFill>
                <a:latin typeface="芫荽 0.92" pitchFamily="2" charset="-120"/>
                <a:ea typeface="芫荽 0.92" pitchFamily="2" charset="-120"/>
                <a:cs typeface="芫荽 0.92" pitchFamily="2" charset="-120"/>
              </a:rPr>
              <a:t>onlineFPGA</a:t>
            </a:r>
            <a:r>
              <a:rPr lang="en-US" altLang="zh-TW" sz="2000" b="1" dirty="0">
                <a:solidFill>
                  <a:srgbClr val="EDECDF">
                    <a:lumMod val="10000"/>
                  </a:srgbClr>
                </a:solidFill>
                <a:latin typeface="芫荽 0.92" pitchFamily="2" charset="-120"/>
                <a:ea typeface="芫荽 0.92" pitchFamily="2" charset="-120"/>
                <a:cs typeface="芫荽 0.92" pitchFamily="2" charset="-120"/>
              </a:rPr>
              <a:t>)</a:t>
            </a:r>
          </a:p>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Performance comparison</a:t>
            </a:r>
          </a:p>
          <a:p>
            <a:pPr marL="800100" lvl="1" indent="-342900">
              <a:lnSpc>
                <a:spcPct val="150000"/>
              </a:lnSpc>
              <a:buFont typeface="Wingdings" panose="05000000000000000000" pitchFamily="2" charset="2"/>
              <a:buChar char="Ø"/>
            </a:pPr>
            <a:endParaRPr lang="en-US" altLang="zh-TW" sz="2000" b="1" dirty="0">
              <a:solidFill>
                <a:srgbClr val="EDECDF">
                  <a:lumMod val="10000"/>
                </a:srgbClr>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2400"/>
              <a:buFont typeface="Hammersmith One"/>
              <a:buNone/>
              <a:tabLst/>
              <a:defRPr/>
            </a:pPr>
            <a:r>
              <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rPr>
              <a:t>Outline</a:t>
            </a:r>
            <a:endParaRPr kumimoji="0" lang="en-US"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Tree>
    <p:extLst>
      <p:ext uri="{BB962C8B-B14F-4D97-AF65-F5344CB8AC3E}">
        <p14:creationId xmlns:p14="http://schemas.microsoft.com/office/powerpoint/2010/main" val="2378163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outer_product</a:t>
            </a:r>
            <a:endParaRPr lang="zh-TW" altLang="en-US" b="1" dirty="0">
              <a:solidFill>
                <a:srgbClr val="FF0000"/>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66553"/>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161670" y="586028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5541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5.</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outer_product</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pic>
        <p:nvPicPr>
          <p:cNvPr id="2" name="圖片 1">
            <a:extLst>
              <a:ext uri="{FF2B5EF4-FFF2-40B4-BE49-F238E27FC236}">
                <a16:creationId xmlns:a16="http://schemas.microsoft.com/office/drawing/2014/main" id="{58F17DF0-1224-47B5-887D-4358679F0793}"/>
              </a:ext>
            </a:extLst>
          </p:cNvPr>
          <p:cNvPicPr>
            <a:picLocks noChangeAspect="1"/>
          </p:cNvPicPr>
          <p:nvPr/>
        </p:nvPicPr>
        <p:blipFill>
          <a:blip r:embed="rId3"/>
          <a:stretch>
            <a:fillRect/>
          </a:stretch>
        </p:blipFill>
        <p:spPr>
          <a:xfrm>
            <a:off x="532761" y="1985554"/>
            <a:ext cx="4689414" cy="1858208"/>
          </a:xfrm>
          <a:prstGeom prst="rect">
            <a:avLst/>
          </a:prstGeom>
        </p:spPr>
      </p:pic>
      <p:cxnSp>
        <p:nvCxnSpPr>
          <p:cNvPr id="37" name="直線接點 36">
            <a:extLst>
              <a:ext uri="{FF2B5EF4-FFF2-40B4-BE49-F238E27FC236}">
                <a16:creationId xmlns:a16="http://schemas.microsoft.com/office/drawing/2014/main" id="{88C7733B-2B59-41AD-802D-044E56A25154}"/>
              </a:ext>
            </a:extLst>
          </p:cNvPr>
          <p:cNvCxnSpPr>
            <a:cxnSpLocks/>
          </p:cNvCxnSpPr>
          <p:nvPr/>
        </p:nvCxnSpPr>
        <p:spPr>
          <a:xfrm flipV="1">
            <a:off x="3848593" y="3302925"/>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pic>
        <p:nvPicPr>
          <p:cNvPr id="38" name="!!main frame">
            <a:extLst>
              <a:ext uri="{FF2B5EF4-FFF2-40B4-BE49-F238E27FC236}">
                <a16:creationId xmlns:a16="http://schemas.microsoft.com/office/drawing/2014/main" id="{04AF4604-BABA-44E8-B7CF-5EA704F77A33}"/>
              </a:ext>
            </a:extLst>
          </p:cNvPr>
          <p:cNvPicPr>
            <a:picLocks noChangeAspect="1"/>
          </p:cNvPicPr>
          <p:nvPr/>
        </p:nvPicPr>
        <p:blipFill>
          <a:blip r:embed="rId4"/>
          <a:stretch>
            <a:fillRect/>
          </a:stretch>
        </p:blipFill>
        <p:spPr>
          <a:xfrm>
            <a:off x="4009761" y="4357028"/>
            <a:ext cx="2901948" cy="2901948"/>
          </a:xfrm>
          <a:prstGeom prst="rect">
            <a:avLst/>
          </a:prstGeom>
          <a:scene3d>
            <a:camera prst="orthographicFront">
              <a:rot lat="3822634" lon="1291790" rev="962280"/>
            </a:camera>
            <a:lightRig rig="threePt" dir="t"/>
          </a:scene3d>
        </p:spPr>
      </p:pic>
      <p:pic>
        <p:nvPicPr>
          <p:cNvPr id="39" name="圖片 38">
            <a:extLst>
              <a:ext uri="{FF2B5EF4-FFF2-40B4-BE49-F238E27FC236}">
                <a16:creationId xmlns:a16="http://schemas.microsoft.com/office/drawing/2014/main" id="{87A2776C-E915-4C23-B104-B7A178C86D4D}"/>
              </a:ext>
            </a:extLst>
          </p:cNvPr>
          <p:cNvPicPr>
            <a:picLocks noChangeAspect="1"/>
          </p:cNvPicPr>
          <p:nvPr/>
        </p:nvPicPr>
        <p:blipFill>
          <a:blip r:embed="rId5"/>
          <a:stretch>
            <a:fillRect/>
          </a:stretch>
        </p:blipFill>
        <p:spPr>
          <a:xfrm>
            <a:off x="4041762" y="4252207"/>
            <a:ext cx="2901948" cy="2901948"/>
          </a:xfrm>
          <a:prstGeom prst="rect">
            <a:avLst/>
          </a:prstGeom>
          <a:scene3d>
            <a:camera prst="orthographicFront">
              <a:rot lat="3822634" lon="1291790" rev="962280"/>
            </a:camera>
            <a:lightRig rig="threePt" dir="t"/>
          </a:scene3d>
        </p:spPr>
      </p:pic>
      <p:pic>
        <p:nvPicPr>
          <p:cNvPr id="40" name="圖片 39">
            <a:extLst>
              <a:ext uri="{FF2B5EF4-FFF2-40B4-BE49-F238E27FC236}">
                <a16:creationId xmlns:a16="http://schemas.microsoft.com/office/drawing/2014/main" id="{6AC62FEB-E05B-4C32-9E02-FD2E71BD5069}"/>
              </a:ext>
            </a:extLst>
          </p:cNvPr>
          <p:cNvPicPr>
            <a:picLocks noChangeAspect="1"/>
          </p:cNvPicPr>
          <p:nvPr/>
        </p:nvPicPr>
        <p:blipFill>
          <a:blip r:embed="rId6"/>
          <a:stretch>
            <a:fillRect/>
          </a:stretch>
        </p:blipFill>
        <p:spPr>
          <a:xfrm>
            <a:off x="4084514" y="4163032"/>
            <a:ext cx="2901948" cy="2895851"/>
          </a:xfrm>
          <a:prstGeom prst="rect">
            <a:avLst/>
          </a:prstGeom>
          <a:scene3d>
            <a:camera prst="orthographicFront">
              <a:rot lat="3822634" lon="1291790" rev="962280"/>
            </a:camera>
            <a:lightRig rig="threePt" dir="t"/>
          </a:scene3d>
        </p:spPr>
      </p:pic>
      <p:pic>
        <p:nvPicPr>
          <p:cNvPr id="41" name="圖片 40">
            <a:extLst>
              <a:ext uri="{FF2B5EF4-FFF2-40B4-BE49-F238E27FC236}">
                <a16:creationId xmlns:a16="http://schemas.microsoft.com/office/drawing/2014/main" id="{0210F99E-F031-4C73-8302-458718024F7A}"/>
              </a:ext>
            </a:extLst>
          </p:cNvPr>
          <p:cNvPicPr>
            <a:picLocks noChangeAspect="1"/>
          </p:cNvPicPr>
          <p:nvPr/>
        </p:nvPicPr>
        <p:blipFill>
          <a:blip r:embed="rId7"/>
          <a:stretch>
            <a:fillRect/>
          </a:stretch>
        </p:blipFill>
        <p:spPr>
          <a:xfrm>
            <a:off x="4598392" y="2939200"/>
            <a:ext cx="2895851" cy="2901948"/>
          </a:xfrm>
          <a:prstGeom prst="rect">
            <a:avLst/>
          </a:prstGeom>
          <a:scene3d>
            <a:camera prst="orthographicFront">
              <a:rot lat="3822634" lon="1291790" rev="962280"/>
            </a:camera>
            <a:lightRig rig="threePt" dir="t"/>
          </a:scene3d>
        </p:spPr>
      </p:pic>
      <p:pic>
        <p:nvPicPr>
          <p:cNvPr id="42" name="圖片 41">
            <a:extLst>
              <a:ext uri="{FF2B5EF4-FFF2-40B4-BE49-F238E27FC236}">
                <a16:creationId xmlns:a16="http://schemas.microsoft.com/office/drawing/2014/main" id="{CE9A39A0-53DB-48E5-A770-97225AC86176}"/>
              </a:ext>
            </a:extLst>
          </p:cNvPr>
          <p:cNvPicPr>
            <a:picLocks noChangeAspect="1"/>
          </p:cNvPicPr>
          <p:nvPr/>
        </p:nvPicPr>
        <p:blipFill>
          <a:blip r:embed="rId8"/>
          <a:stretch>
            <a:fillRect/>
          </a:stretch>
        </p:blipFill>
        <p:spPr>
          <a:xfrm>
            <a:off x="4619508" y="2881750"/>
            <a:ext cx="2901948" cy="2901948"/>
          </a:xfrm>
          <a:prstGeom prst="rect">
            <a:avLst/>
          </a:prstGeom>
          <a:scene3d>
            <a:camera prst="orthographicFront">
              <a:rot lat="3822634" lon="1291790" rev="962280"/>
            </a:camera>
            <a:lightRig rig="threePt" dir="t"/>
          </a:scene3d>
        </p:spPr>
      </p:pic>
      <p:pic>
        <p:nvPicPr>
          <p:cNvPr id="43" name="圖片 42">
            <a:extLst>
              <a:ext uri="{FF2B5EF4-FFF2-40B4-BE49-F238E27FC236}">
                <a16:creationId xmlns:a16="http://schemas.microsoft.com/office/drawing/2014/main" id="{0BA715BF-1B09-434B-A784-6E5BEDCF2C9D}"/>
              </a:ext>
            </a:extLst>
          </p:cNvPr>
          <p:cNvPicPr>
            <a:picLocks noChangeAspect="1"/>
          </p:cNvPicPr>
          <p:nvPr/>
        </p:nvPicPr>
        <p:blipFill>
          <a:blip r:embed="rId6"/>
          <a:stretch>
            <a:fillRect/>
          </a:stretch>
        </p:blipFill>
        <p:spPr>
          <a:xfrm>
            <a:off x="4648579" y="2824300"/>
            <a:ext cx="2901948" cy="2895851"/>
          </a:xfrm>
          <a:prstGeom prst="rect">
            <a:avLst/>
          </a:prstGeom>
          <a:scene3d>
            <a:camera prst="orthographicFront">
              <a:rot lat="3822634" lon="1291790" rev="962280"/>
            </a:camera>
            <a:lightRig rig="threePt" dir="t"/>
          </a:scene3d>
        </p:spPr>
      </p:pic>
      <p:pic>
        <p:nvPicPr>
          <p:cNvPr id="44" name="圖片 43">
            <a:extLst>
              <a:ext uri="{FF2B5EF4-FFF2-40B4-BE49-F238E27FC236}">
                <a16:creationId xmlns:a16="http://schemas.microsoft.com/office/drawing/2014/main" id="{93E57862-D9EE-4B4A-9803-A94346ACD09C}"/>
              </a:ext>
            </a:extLst>
          </p:cNvPr>
          <p:cNvPicPr>
            <a:picLocks noChangeAspect="1"/>
          </p:cNvPicPr>
          <p:nvPr/>
        </p:nvPicPr>
        <p:blipFill>
          <a:blip r:embed="rId5"/>
          <a:stretch>
            <a:fillRect/>
          </a:stretch>
        </p:blipFill>
        <p:spPr>
          <a:xfrm>
            <a:off x="4677650" y="2748823"/>
            <a:ext cx="2901948" cy="2901948"/>
          </a:xfrm>
          <a:prstGeom prst="rect">
            <a:avLst/>
          </a:prstGeom>
          <a:scene3d>
            <a:camera prst="orthographicFront">
              <a:rot lat="3822634" lon="1291790" rev="962280"/>
            </a:camera>
            <a:lightRig rig="threePt" dir="t"/>
          </a:scene3d>
        </p:spPr>
      </p:pic>
      <p:pic>
        <p:nvPicPr>
          <p:cNvPr id="45" name="圖片 44">
            <a:extLst>
              <a:ext uri="{FF2B5EF4-FFF2-40B4-BE49-F238E27FC236}">
                <a16:creationId xmlns:a16="http://schemas.microsoft.com/office/drawing/2014/main" id="{99D15947-3F36-4F5F-8CC5-97FDDE3B2620}"/>
              </a:ext>
            </a:extLst>
          </p:cNvPr>
          <p:cNvPicPr>
            <a:picLocks noChangeAspect="1"/>
          </p:cNvPicPr>
          <p:nvPr/>
        </p:nvPicPr>
        <p:blipFill>
          <a:blip r:embed="rId9"/>
          <a:stretch>
            <a:fillRect/>
          </a:stretch>
        </p:blipFill>
        <p:spPr>
          <a:xfrm>
            <a:off x="4710759" y="2672295"/>
            <a:ext cx="2901948" cy="2895851"/>
          </a:xfrm>
          <a:prstGeom prst="rect">
            <a:avLst/>
          </a:prstGeom>
          <a:scene3d>
            <a:camera prst="orthographicFront">
              <a:rot lat="3822634" lon="1291790" rev="962280"/>
            </a:camera>
            <a:lightRig rig="threePt" dir="t"/>
          </a:scene3d>
        </p:spPr>
      </p:pic>
      <p:cxnSp>
        <p:nvCxnSpPr>
          <p:cNvPr id="47" name="直線接點 46">
            <a:extLst>
              <a:ext uri="{FF2B5EF4-FFF2-40B4-BE49-F238E27FC236}">
                <a16:creationId xmlns:a16="http://schemas.microsoft.com/office/drawing/2014/main" id="{A3B5F6CE-F0AD-46EE-8388-52AD4BC352CA}"/>
              </a:ext>
            </a:extLst>
          </p:cNvPr>
          <p:cNvCxnSpPr>
            <a:cxnSpLocks/>
          </p:cNvCxnSpPr>
          <p:nvPr/>
        </p:nvCxnSpPr>
        <p:spPr>
          <a:xfrm flipV="1">
            <a:off x="4134351" y="3331650"/>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B573DC6B-5D5A-4D11-BD6B-E681BF4633F4}"/>
              </a:ext>
            </a:extLst>
          </p:cNvPr>
          <p:cNvCxnSpPr>
            <a:cxnSpLocks/>
          </p:cNvCxnSpPr>
          <p:nvPr/>
        </p:nvCxnSpPr>
        <p:spPr>
          <a:xfrm flipV="1">
            <a:off x="3890661" y="3455084"/>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sp>
        <p:nvSpPr>
          <p:cNvPr id="49" name="23">
            <a:extLst>
              <a:ext uri="{FF2B5EF4-FFF2-40B4-BE49-F238E27FC236}">
                <a16:creationId xmlns:a16="http://schemas.microsoft.com/office/drawing/2014/main" id="{A4F6286D-F0FB-42D5-84E9-D8B5EDA65E8E}"/>
              </a:ext>
            </a:extLst>
          </p:cNvPr>
          <p:cNvSpPr txBox="1"/>
          <p:nvPr/>
        </p:nvSpPr>
        <p:spPr>
          <a:xfrm>
            <a:off x="5398600" y="6457945"/>
            <a:ext cx="2249334" cy="369332"/>
          </a:xfrm>
          <a:prstGeom prst="rect">
            <a:avLst/>
          </a:prstGeom>
          <a:noFill/>
        </p:spPr>
        <p:txBody>
          <a:bodyPr wrap="none" rtlCol="0">
            <a:spAutoFit/>
          </a:bodyPr>
          <a:lstStyle/>
          <a:p>
            <a:pPr algn="ctr"/>
            <a:r>
              <a:rPr lang="en-US" altLang="zh-TW" b="1" dirty="0" err="1">
                <a:solidFill>
                  <a:srgbClr val="7030A0"/>
                </a:solidFill>
              </a:rPr>
              <a:t>filtered_gradient.x</a:t>
            </a:r>
            <a:endParaRPr lang="en-US" altLang="zh-TW" b="1" dirty="0">
              <a:solidFill>
                <a:srgbClr val="7030A0"/>
              </a:solidFill>
            </a:endParaRPr>
          </a:p>
        </p:txBody>
      </p:sp>
      <p:sp>
        <p:nvSpPr>
          <p:cNvPr id="50" name="1">
            <a:extLst>
              <a:ext uri="{FF2B5EF4-FFF2-40B4-BE49-F238E27FC236}">
                <a16:creationId xmlns:a16="http://schemas.microsoft.com/office/drawing/2014/main" id="{F3C5F30B-0BA3-4135-BE20-F27B25C08A4A}"/>
              </a:ext>
            </a:extLst>
          </p:cNvPr>
          <p:cNvSpPr txBox="1"/>
          <p:nvPr/>
        </p:nvSpPr>
        <p:spPr>
          <a:xfrm>
            <a:off x="5893855" y="6224804"/>
            <a:ext cx="2185214" cy="369332"/>
          </a:xfrm>
          <a:prstGeom prst="rect">
            <a:avLst/>
          </a:prstGeom>
          <a:noFill/>
        </p:spPr>
        <p:txBody>
          <a:bodyPr wrap="none" rtlCol="0">
            <a:spAutoFit/>
          </a:bodyPr>
          <a:lstStyle/>
          <a:p>
            <a:pPr algn="ctr"/>
            <a:r>
              <a:rPr lang="en-US" altLang="zh-TW" b="1" dirty="0" err="1">
                <a:solidFill>
                  <a:srgbClr val="00B050"/>
                </a:solidFill>
              </a:rPr>
              <a:t>filtered_gradient.y</a:t>
            </a:r>
            <a:endParaRPr lang="en-US" altLang="zh-TW" b="1" dirty="0">
              <a:solidFill>
                <a:srgbClr val="00B050"/>
              </a:solidFill>
            </a:endParaRPr>
          </a:p>
        </p:txBody>
      </p:sp>
      <p:sp>
        <p:nvSpPr>
          <p:cNvPr id="51" name="2">
            <a:extLst>
              <a:ext uri="{FF2B5EF4-FFF2-40B4-BE49-F238E27FC236}">
                <a16:creationId xmlns:a16="http://schemas.microsoft.com/office/drawing/2014/main" id="{E1221679-6639-4DEA-8432-72B361EB7256}"/>
              </a:ext>
            </a:extLst>
          </p:cNvPr>
          <p:cNvSpPr txBox="1"/>
          <p:nvPr/>
        </p:nvSpPr>
        <p:spPr>
          <a:xfrm>
            <a:off x="6096130" y="5976591"/>
            <a:ext cx="2133918" cy="369332"/>
          </a:xfrm>
          <a:prstGeom prst="rect">
            <a:avLst/>
          </a:prstGeom>
          <a:noFill/>
        </p:spPr>
        <p:txBody>
          <a:bodyPr wrap="none" rtlCol="0">
            <a:spAutoFit/>
          </a:bodyPr>
          <a:lstStyle/>
          <a:p>
            <a:pPr algn="ctr"/>
            <a:r>
              <a:rPr lang="en-US" altLang="zh-TW" b="1" dirty="0">
                <a:solidFill>
                  <a:srgbClr val="F79646"/>
                </a:solidFill>
              </a:rPr>
              <a:t>filtered_gradient.t</a:t>
            </a:r>
          </a:p>
        </p:txBody>
      </p:sp>
      <p:sp>
        <p:nvSpPr>
          <p:cNvPr id="52" name="3">
            <a:extLst>
              <a:ext uri="{FF2B5EF4-FFF2-40B4-BE49-F238E27FC236}">
                <a16:creationId xmlns:a16="http://schemas.microsoft.com/office/drawing/2014/main" id="{DCF986FF-E93B-4234-8F92-EBD80AE403E4}"/>
              </a:ext>
            </a:extLst>
          </p:cNvPr>
          <p:cNvSpPr txBox="1"/>
          <p:nvPr/>
        </p:nvSpPr>
        <p:spPr>
          <a:xfrm>
            <a:off x="6906820" y="5093040"/>
            <a:ext cx="1271503" cy="276999"/>
          </a:xfrm>
          <a:prstGeom prst="rect">
            <a:avLst/>
          </a:prstGeom>
          <a:noFill/>
        </p:spPr>
        <p:txBody>
          <a:bodyPr wrap="none" rtlCol="0">
            <a:spAutoFit/>
          </a:bodyPr>
          <a:lstStyle/>
          <a:p>
            <a:pPr algn="ctr"/>
            <a:r>
              <a:rPr lang="en-US" altLang="zh-TW" sz="1200" b="1" dirty="0" err="1">
                <a:solidFill>
                  <a:schemeClr val="accent1">
                    <a:lumMod val="25000"/>
                  </a:schemeClr>
                </a:solidFill>
              </a:rPr>
              <a:t>out_product</a:t>
            </a:r>
            <a:r>
              <a:rPr lang="en-US" altLang="zh-TW" sz="1200" b="1" dirty="0">
                <a:solidFill>
                  <a:schemeClr val="accent1">
                    <a:lumMod val="25000"/>
                  </a:schemeClr>
                </a:solidFill>
              </a:rPr>
              <a:t>[0]</a:t>
            </a:r>
          </a:p>
        </p:txBody>
      </p:sp>
      <p:sp>
        <p:nvSpPr>
          <p:cNvPr id="53" name="4">
            <a:extLst>
              <a:ext uri="{FF2B5EF4-FFF2-40B4-BE49-F238E27FC236}">
                <a16:creationId xmlns:a16="http://schemas.microsoft.com/office/drawing/2014/main" id="{5A3D6923-49E9-4CF9-B722-EFF0CA690CCC}"/>
              </a:ext>
            </a:extLst>
          </p:cNvPr>
          <p:cNvSpPr txBox="1"/>
          <p:nvPr/>
        </p:nvSpPr>
        <p:spPr>
          <a:xfrm>
            <a:off x="7022762" y="4967358"/>
            <a:ext cx="1271503" cy="276999"/>
          </a:xfrm>
          <a:prstGeom prst="rect">
            <a:avLst/>
          </a:prstGeom>
          <a:noFill/>
        </p:spPr>
        <p:txBody>
          <a:bodyPr wrap="none" rtlCol="0">
            <a:spAutoFit/>
          </a:bodyPr>
          <a:lstStyle/>
          <a:p>
            <a:pPr algn="ctr"/>
            <a:r>
              <a:rPr lang="en-US" altLang="zh-TW" sz="1200" b="1" dirty="0" err="1">
                <a:solidFill>
                  <a:srgbClr val="EE5496"/>
                </a:solidFill>
              </a:rPr>
              <a:t>out_product</a:t>
            </a:r>
            <a:r>
              <a:rPr lang="en-US" altLang="zh-TW" sz="1200" b="1" dirty="0">
                <a:solidFill>
                  <a:srgbClr val="EE5496"/>
                </a:solidFill>
              </a:rPr>
              <a:t>[1]</a:t>
            </a:r>
          </a:p>
        </p:txBody>
      </p:sp>
      <p:sp>
        <p:nvSpPr>
          <p:cNvPr id="54" name="5">
            <a:extLst>
              <a:ext uri="{FF2B5EF4-FFF2-40B4-BE49-F238E27FC236}">
                <a16:creationId xmlns:a16="http://schemas.microsoft.com/office/drawing/2014/main" id="{94C2C8D6-A3C6-4BDB-BD1C-DB5908BC1AEC}"/>
              </a:ext>
            </a:extLst>
          </p:cNvPr>
          <p:cNvSpPr txBox="1"/>
          <p:nvPr/>
        </p:nvSpPr>
        <p:spPr>
          <a:xfrm>
            <a:off x="7178819" y="4845305"/>
            <a:ext cx="1271503" cy="276999"/>
          </a:xfrm>
          <a:prstGeom prst="rect">
            <a:avLst/>
          </a:prstGeom>
          <a:noFill/>
        </p:spPr>
        <p:txBody>
          <a:bodyPr wrap="none" rtlCol="0">
            <a:spAutoFit/>
          </a:bodyPr>
          <a:lstStyle/>
          <a:p>
            <a:pPr algn="ctr"/>
            <a:r>
              <a:rPr lang="en-US" altLang="zh-TW" sz="1200" b="1" dirty="0" err="1">
                <a:solidFill>
                  <a:srgbClr val="F79646"/>
                </a:solidFill>
              </a:rPr>
              <a:t>out_product</a:t>
            </a:r>
            <a:r>
              <a:rPr lang="en-US" altLang="zh-TW" sz="1200" b="1" dirty="0">
                <a:solidFill>
                  <a:srgbClr val="F79646"/>
                </a:solidFill>
              </a:rPr>
              <a:t>[2]</a:t>
            </a:r>
          </a:p>
        </p:txBody>
      </p:sp>
      <p:sp>
        <p:nvSpPr>
          <p:cNvPr id="55" name="6">
            <a:extLst>
              <a:ext uri="{FF2B5EF4-FFF2-40B4-BE49-F238E27FC236}">
                <a16:creationId xmlns:a16="http://schemas.microsoft.com/office/drawing/2014/main" id="{98628AE6-A98F-4D84-873F-FD0B3669533B}"/>
              </a:ext>
            </a:extLst>
          </p:cNvPr>
          <p:cNvSpPr txBox="1"/>
          <p:nvPr/>
        </p:nvSpPr>
        <p:spPr>
          <a:xfrm>
            <a:off x="7289679" y="4731199"/>
            <a:ext cx="1271502" cy="276999"/>
          </a:xfrm>
          <a:prstGeom prst="rect">
            <a:avLst/>
          </a:prstGeom>
          <a:noFill/>
        </p:spPr>
        <p:txBody>
          <a:bodyPr wrap="none" rtlCol="0">
            <a:spAutoFit/>
          </a:bodyPr>
          <a:lstStyle/>
          <a:p>
            <a:pPr algn="ctr"/>
            <a:r>
              <a:rPr lang="en-US" altLang="zh-TW" sz="1200" b="1" dirty="0" err="1">
                <a:solidFill>
                  <a:srgbClr val="00B050"/>
                </a:solidFill>
              </a:rPr>
              <a:t>out_product</a:t>
            </a:r>
            <a:r>
              <a:rPr lang="en-US" altLang="zh-TW" sz="1200" b="1" dirty="0">
                <a:solidFill>
                  <a:srgbClr val="00B050"/>
                </a:solidFill>
              </a:rPr>
              <a:t>[3]</a:t>
            </a:r>
          </a:p>
        </p:txBody>
      </p:sp>
      <p:pic>
        <p:nvPicPr>
          <p:cNvPr id="58" name="圖片 57">
            <a:extLst>
              <a:ext uri="{FF2B5EF4-FFF2-40B4-BE49-F238E27FC236}">
                <a16:creationId xmlns:a16="http://schemas.microsoft.com/office/drawing/2014/main" id="{14E1ACAD-4E73-4C20-9584-CA2C36EC25EF}"/>
              </a:ext>
            </a:extLst>
          </p:cNvPr>
          <p:cNvPicPr>
            <a:picLocks noChangeAspect="1"/>
          </p:cNvPicPr>
          <p:nvPr/>
        </p:nvPicPr>
        <p:blipFill>
          <a:blip r:embed="rId10"/>
          <a:stretch>
            <a:fillRect/>
          </a:stretch>
        </p:blipFill>
        <p:spPr>
          <a:xfrm>
            <a:off x="4749458" y="2591339"/>
            <a:ext cx="2901948" cy="2895851"/>
          </a:xfrm>
          <a:prstGeom prst="rect">
            <a:avLst/>
          </a:prstGeom>
          <a:scene3d>
            <a:camera prst="orthographicFront">
              <a:rot lat="3822634" lon="1291790" rev="962280"/>
            </a:camera>
            <a:lightRig rig="threePt" dir="t"/>
          </a:scene3d>
        </p:spPr>
      </p:pic>
      <p:sp>
        <p:nvSpPr>
          <p:cNvPr id="56" name="7">
            <a:extLst>
              <a:ext uri="{FF2B5EF4-FFF2-40B4-BE49-F238E27FC236}">
                <a16:creationId xmlns:a16="http://schemas.microsoft.com/office/drawing/2014/main" id="{71D718BB-DA5D-49BF-9B1D-BC08940A2262}"/>
              </a:ext>
            </a:extLst>
          </p:cNvPr>
          <p:cNvSpPr txBox="1"/>
          <p:nvPr/>
        </p:nvSpPr>
        <p:spPr>
          <a:xfrm>
            <a:off x="7388023" y="4617093"/>
            <a:ext cx="1271503" cy="276999"/>
          </a:xfrm>
          <a:prstGeom prst="rect">
            <a:avLst/>
          </a:prstGeom>
          <a:noFill/>
        </p:spPr>
        <p:txBody>
          <a:bodyPr wrap="none" rtlCol="0">
            <a:spAutoFit/>
          </a:bodyPr>
          <a:lstStyle/>
          <a:p>
            <a:pPr algn="ctr"/>
            <a:r>
              <a:rPr lang="en-US" altLang="zh-TW" sz="1200" b="1" dirty="0" err="1">
                <a:solidFill>
                  <a:srgbClr val="0070C0"/>
                </a:solidFill>
              </a:rPr>
              <a:t>out_product</a:t>
            </a:r>
            <a:r>
              <a:rPr lang="en-US" altLang="zh-TW" sz="1200" b="1" dirty="0">
                <a:solidFill>
                  <a:srgbClr val="0070C0"/>
                </a:solidFill>
              </a:rPr>
              <a:t>[4]</a:t>
            </a:r>
          </a:p>
        </p:txBody>
      </p:sp>
      <p:sp>
        <p:nvSpPr>
          <p:cNvPr id="74" name="矩形 73">
            <a:extLst>
              <a:ext uri="{FF2B5EF4-FFF2-40B4-BE49-F238E27FC236}">
                <a16:creationId xmlns:a16="http://schemas.microsoft.com/office/drawing/2014/main" id="{CB6713C3-8710-4B9E-BCDE-C3DFB89FDEFA}"/>
              </a:ext>
            </a:extLst>
          </p:cNvPr>
          <p:cNvSpPr/>
          <p:nvPr/>
        </p:nvSpPr>
        <p:spPr>
          <a:xfrm>
            <a:off x="147781" y="5357679"/>
            <a:ext cx="1539060" cy="646331"/>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1577633" y="5357679"/>
            <a:ext cx="5811206" cy="646331"/>
          </a:xfrm>
          <a:prstGeom prst="rect">
            <a:avLst/>
          </a:prstGeom>
          <a:noFill/>
        </p:spPr>
        <p:txBody>
          <a:bodyPr wrap="none">
            <a:spAutoFit/>
          </a:bodyPr>
          <a:lstStyle/>
          <a:p>
            <a:r>
              <a:rPr lang="en-US" altLang="zh-TW" b="1" dirty="0" err="1">
                <a:solidFill>
                  <a:srgbClr val="EE5496"/>
                </a:solidFill>
                <a:effectLst>
                  <a:glow rad="127000">
                    <a:schemeClr val="bg1"/>
                  </a:glow>
                </a:effectLst>
              </a:rPr>
              <a:t>pixel_t</a:t>
            </a:r>
            <a:r>
              <a:rPr lang="en-US" altLang="zh-TW" b="1" dirty="0">
                <a:solidFill>
                  <a:srgbClr val="EE5496"/>
                </a:solidFill>
                <a:effectLst>
                  <a:glow rad="127000">
                    <a:schemeClr val="bg1"/>
                  </a:glow>
                </a:effectLst>
              </a:rPr>
              <a:t>[3] (</a:t>
            </a:r>
            <a:r>
              <a:rPr lang="en-US" altLang="zh-TW" b="1" dirty="0" err="1">
                <a:solidFill>
                  <a:srgbClr val="EE5496"/>
                </a:solidFill>
                <a:effectLst>
                  <a:glow rad="127000">
                    <a:schemeClr val="bg1"/>
                  </a:glow>
                </a:effectLst>
              </a:rPr>
              <a:t>ac_fixed</a:t>
            </a:r>
            <a:r>
              <a:rPr lang="de-DE" altLang="zh-TW" b="1" dirty="0">
                <a:solidFill>
                  <a:srgbClr val="EE5496"/>
                </a:solidFill>
                <a:effectLst>
                  <a:glow rad="127000">
                    <a:schemeClr val="bg1"/>
                  </a:glow>
                </a:effectLst>
              </a:rPr>
              <a:t>&lt;32,13</a:t>
            </a:r>
            <a:r>
              <a:rPr lang="de-DE"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&gt;[3])</a:t>
            </a:r>
          </a:p>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p:txBody>
      </p:sp>
      <p:sp>
        <p:nvSpPr>
          <p:cNvPr id="57" name="7">
            <a:extLst>
              <a:ext uri="{FF2B5EF4-FFF2-40B4-BE49-F238E27FC236}">
                <a16:creationId xmlns:a16="http://schemas.microsoft.com/office/drawing/2014/main" id="{E4A5134D-EDB3-4702-826F-DB8A77CF53EB}"/>
              </a:ext>
            </a:extLst>
          </p:cNvPr>
          <p:cNvSpPr txBox="1"/>
          <p:nvPr/>
        </p:nvSpPr>
        <p:spPr>
          <a:xfrm>
            <a:off x="7443975" y="4455299"/>
            <a:ext cx="1271503" cy="276999"/>
          </a:xfrm>
          <a:prstGeom prst="rect">
            <a:avLst/>
          </a:prstGeom>
          <a:noFill/>
        </p:spPr>
        <p:txBody>
          <a:bodyPr wrap="none" rtlCol="0">
            <a:spAutoFit/>
          </a:bodyPr>
          <a:lstStyle/>
          <a:p>
            <a:pPr algn="ctr"/>
            <a:r>
              <a:rPr lang="en-US" altLang="zh-TW" sz="1200" b="1" dirty="0" err="1">
                <a:solidFill>
                  <a:srgbClr val="7030A0"/>
                </a:solidFill>
              </a:rPr>
              <a:t>out_product</a:t>
            </a:r>
            <a:r>
              <a:rPr lang="en-US" altLang="zh-TW" sz="1200" b="1" dirty="0">
                <a:solidFill>
                  <a:srgbClr val="7030A0"/>
                </a:solidFill>
              </a:rPr>
              <a:t>[5]</a:t>
            </a:r>
          </a:p>
        </p:txBody>
      </p:sp>
    </p:spTree>
    <p:extLst>
      <p:ext uri="{BB962C8B-B14F-4D97-AF65-F5344CB8AC3E}">
        <p14:creationId xmlns:p14="http://schemas.microsoft.com/office/powerpoint/2010/main" val="143098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tensor_weight_y</a:t>
            </a:r>
            <a:endParaRPr lang="zh-TW" altLang="en-US" b="1" dirty="0">
              <a:solidFill>
                <a:srgbClr val="FF0000"/>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161670"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6.</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tensor_weight_y</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653642" y="5822758"/>
            <a:ext cx="1539060" cy="923330"/>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a:p>
            <a:pPr algn="r"/>
            <a:r>
              <a:rPr lang="en-US" altLang="zh-TW" b="1" dirty="0">
                <a:solidFill>
                  <a:srgbClr val="EE5496"/>
                </a:solidFill>
                <a:effectLst>
                  <a:glow rad="127000">
                    <a:schemeClr val="bg1"/>
                  </a:glow>
                </a:effectLst>
              </a:rPr>
              <a:t>Buffer type:</a:t>
            </a:r>
          </a:p>
        </p:txBody>
      </p:sp>
      <p:sp>
        <p:nvSpPr>
          <p:cNvPr id="75" name="矩形 74">
            <a:extLst>
              <a:ext uri="{FF2B5EF4-FFF2-40B4-BE49-F238E27FC236}">
                <a16:creationId xmlns:a16="http://schemas.microsoft.com/office/drawing/2014/main" id="{B9CF6C3B-679E-4FD7-9ED4-25F7AA219007}"/>
              </a:ext>
            </a:extLst>
          </p:cNvPr>
          <p:cNvSpPr/>
          <p:nvPr/>
        </p:nvSpPr>
        <p:spPr>
          <a:xfrm>
            <a:off x="2083494" y="5822758"/>
            <a:ext cx="5811206" cy="923330"/>
          </a:xfrm>
          <a:prstGeom prst="rect">
            <a:avLst/>
          </a:prstGeom>
          <a:noFill/>
        </p:spPr>
        <p:txBody>
          <a:bodyPr wrap="none">
            <a:spAutoFit/>
          </a:bodyPr>
          <a:lstStyle/>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a:p>
            <a:r>
              <a:rPr lang="en-US" altLang="zh-TW" b="1" dirty="0">
                <a:solidFill>
                  <a:srgbClr val="EE5496"/>
                </a:solidFill>
                <a:effectLst>
                  <a:glow rad="127000">
                    <a:schemeClr val="bg1"/>
                  </a:glow>
                </a:effectLst>
              </a:rPr>
              <a:t>outer2x_t (</a:t>
            </a:r>
            <a:r>
              <a:rPr lang="en-US" altLang="zh-TW" b="1" dirty="0" err="1">
                <a:solidFill>
                  <a:srgbClr val="EE5496"/>
                </a:solidFill>
                <a:effectLst>
                  <a:glow rad="127000">
                    <a:schemeClr val="bg1"/>
                  </a:glow>
                </a:effectLst>
              </a:rPr>
              <a:t>ac_int</a:t>
            </a:r>
            <a:r>
              <a:rPr lang="de-DE" altLang="zh-TW" b="1" dirty="0">
                <a:solidFill>
                  <a:srgbClr val="EE5496"/>
                </a:solidFill>
                <a:effectLst>
                  <a:glow rad="127000">
                    <a:schemeClr val="bg1"/>
                  </a:glow>
                </a:effectLst>
              </a:rPr>
              <a:t>&lt;64*12</a:t>
            </a:r>
            <a:r>
              <a:rPr lang="en-US" altLang="zh-TW" b="1" dirty="0">
                <a:solidFill>
                  <a:srgbClr val="EE5496"/>
                </a:solidFill>
                <a:effectLst>
                  <a:glow rad="127000">
                    <a:schemeClr val="bg1"/>
                  </a:glow>
                </a:effectLst>
              </a:rPr>
              <a:t>&gt;)</a:t>
            </a:r>
          </a:p>
        </p:txBody>
      </p:sp>
      <p:cxnSp>
        <p:nvCxnSpPr>
          <p:cNvPr id="131" name="直線接點 130">
            <a:extLst>
              <a:ext uri="{FF2B5EF4-FFF2-40B4-BE49-F238E27FC236}">
                <a16:creationId xmlns:a16="http://schemas.microsoft.com/office/drawing/2014/main" id="{846E2AA4-E9E8-44E4-B9A5-D684FF4DBFB0}"/>
              </a:ext>
            </a:extLst>
          </p:cNvPr>
          <p:cNvCxnSpPr>
            <a:cxnSpLocks/>
          </p:cNvCxnSpPr>
          <p:nvPr/>
        </p:nvCxnSpPr>
        <p:spPr>
          <a:xfrm flipV="1">
            <a:off x="2004751" y="2419319"/>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pic>
        <p:nvPicPr>
          <p:cNvPr id="132" name="!!main frame">
            <a:extLst>
              <a:ext uri="{FF2B5EF4-FFF2-40B4-BE49-F238E27FC236}">
                <a16:creationId xmlns:a16="http://schemas.microsoft.com/office/drawing/2014/main" id="{ECF8C14F-4FF2-4801-8E04-A1ACDA4F3816}"/>
              </a:ext>
            </a:extLst>
          </p:cNvPr>
          <p:cNvPicPr>
            <a:picLocks noChangeAspect="1"/>
          </p:cNvPicPr>
          <p:nvPr/>
        </p:nvPicPr>
        <p:blipFill>
          <a:blip r:embed="rId3"/>
          <a:stretch>
            <a:fillRect/>
          </a:stretch>
        </p:blipFill>
        <p:spPr>
          <a:xfrm>
            <a:off x="2160701" y="3452074"/>
            <a:ext cx="2901948" cy="2901948"/>
          </a:xfrm>
          <a:prstGeom prst="rect">
            <a:avLst/>
          </a:prstGeom>
          <a:scene3d>
            <a:camera prst="orthographicFront">
              <a:rot lat="3822634" lon="1291790" rev="962280"/>
            </a:camera>
            <a:lightRig rig="threePt" dir="t"/>
          </a:scene3d>
        </p:spPr>
      </p:pic>
      <p:pic>
        <p:nvPicPr>
          <p:cNvPr id="133" name="圖片 132">
            <a:extLst>
              <a:ext uri="{FF2B5EF4-FFF2-40B4-BE49-F238E27FC236}">
                <a16:creationId xmlns:a16="http://schemas.microsoft.com/office/drawing/2014/main" id="{D06642D9-DF77-4DAE-9A3C-F304F5CDE53E}"/>
              </a:ext>
            </a:extLst>
          </p:cNvPr>
          <p:cNvPicPr>
            <a:picLocks noChangeAspect="1"/>
          </p:cNvPicPr>
          <p:nvPr/>
        </p:nvPicPr>
        <p:blipFill>
          <a:blip r:embed="rId4"/>
          <a:stretch>
            <a:fillRect/>
          </a:stretch>
        </p:blipFill>
        <p:spPr>
          <a:xfrm>
            <a:off x="2192702" y="3347253"/>
            <a:ext cx="2901948" cy="2901948"/>
          </a:xfrm>
          <a:prstGeom prst="rect">
            <a:avLst/>
          </a:prstGeom>
          <a:scene3d>
            <a:camera prst="orthographicFront">
              <a:rot lat="3822634" lon="1291790" rev="962280"/>
            </a:camera>
            <a:lightRig rig="threePt" dir="t"/>
          </a:scene3d>
        </p:spPr>
      </p:pic>
      <p:pic>
        <p:nvPicPr>
          <p:cNvPr id="134" name="圖片 133">
            <a:extLst>
              <a:ext uri="{FF2B5EF4-FFF2-40B4-BE49-F238E27FC236}">
                <a16:creationId xmlns:a16="http://schemas.microsoft.com/office/drawing/2014/main" id="{FA21283E-2865-4D04-9164-2D55047D2873}"/>
              </a:ext>
            </a:extLst>
          </p:cNvPr>
          <p:cNvPicPr>
            <a:picLocks noChangeAspect="1"/>
          </p:cNvPicPr>
          <p:nvPr/>
        </p:nvPicPr>
        <p:blipFill>
          <a:blip r:embed="rId5"/>
          <a:stretch>
            <a:fillRect/>
          </a:stretch>
        </p:blipFill>
        <p:spPr>
          <a:xfrm>
            <a:off x="2235454" y="3258078"/>
            <a:ext cx="2901948" cy="2895851"/>
          </a:xfrm>
          <a:prstGeom prst="rect">
            <a:avLst/>
          </a:prstGeom>
          <a:scene3d>
            <a:camera prst="orthographicFront">
              <a:rot lat="3822634" lon="1291790" rev="962280"/>
            </a:camera>
            <a:lightRig rig="threePt" dir="t"/>
          </a:scene3d>
        </p:spPr>
      </p:pic>
      <p:pic>
        <p:nvPicPr>
          <p:cNvPr id="135" name="圖片 134">
            <a:extLst>
              <a:ext uri="{FF2B5EF4-FFF2-40B4-BE49-F238E27FC236}">
                <a16:creationId xmlns:a16="http://schemas.microsoft.com/office/drawing/2014/main" id="{0F40075B-366D-4259-B8DD-CF67B92DB7BC}"/>
              </a:ext>
            </a:extLst>
          </p:cNvPr>
          <p:cNvPicPr>
            <a:picLocks noChangeAspect="1"/>
          </p:cNvPicPr>
          <p:nvPr/>
        </p:nvPicPr>
        <p:blipFill>
          <a:blip r:embed="rId6"/>
          <a:stretch>
            <a:fillRect/>
          </a:stretch>
        </p:blipFill>
        <p:spPr>
          <a:xfrm>
            <a:off x="2749332" y="1932650"/>
            <a:ext cx="2895851" cy="2901948"/>
          </a:xfrm>
          <a:prstGeom prst="rect">
            <a:avLst/>
          </a:prstGeom>
          <a:scene3d>
            <a:camera prst="orthographicFront">
              <a:rot lat="3822634" lon="1291790" rev="962280"/>
            </a:camera>
            <a:lightRig rig="threePt" dir="t"/>
          </a:scene3d>
        </p:spPr>
      </p:pic>
      <p:pic>
        <p:nvPicPr>
          <p:cNvPr id="136" name="圖片 135">
            <a:extLst>
              <a:ext uri="{FF2B5EF4-FFF2-40B4-BE49-F238E27FC236}">
                <a16:creationId xmlns:a16="http://schemas.microsoft.com/office/drawing/2014/main" id="{071FCBFD-716C-4A36-BB4D-D32716D34C21}"/>
              </a:ext>
            </a:extLst>
          </p:cNvPr>
          <p:cNvPicPr>
            <a:picLocks noChangeAspect="1"/>
          </p:cNvPicPr>
          <p:nvPr/>
        </p:nvPicPr>
        <p:blipFill>
          <a:blip r:embed="rId7"/>
          <a:stretch>
            <a:fillRect/>
          </a:stretch>
        </p:blipFill>
        <p:spPr>
          <a:xfrm>
            <a:off x="2770448" y="1875200"/>
            <a:ext cx="2901948" cy="2901948"/>
          </a:xfrm>
          <a:prstGeom prst="rect">
            <a:avLst/>
          </a:prstGeom>
          <a:scene3d>
            <a:camera prst="orthographicFront">
              <a:rot lat="3822634" lon="1291790" rev="962280"/>
            </a:camera>
            <a:lightRig rig="threePt" dir="t"/>
          </a:scene3d>
        </p:spPr>
      </p:pic>
      <p:pic>
        <p:nvPicPr>
          <p:cNvPr id="137" name="圖片 136">
            <a:extLst>
              <a:ext uri="{FF2B5EF4-FFF2-40B4-BE49-F238E27FC236}">
                <a16:creationId xmlns:a16="http://schemas.microsoft.com/office/drawing/2014/main" id="{700FF2C8-A8F5-46CB-9FB1-AD17164F5168}"/>
              </a:ext>
            </a:extLst>
          </p:cNvPr>
          <p:cNvPicPr>
            <a:picLocks noChangeAspect="1"/>
          </p:cNvPicPr>
          <p:nvPr/>
        </p:nvPicPr>
        <p:blipFill>
          <a:blip r:embed="rId5"/>
          <a:stretch>
            <a:fillRect/>
          </a:stretch>
        </p:blipFill>
        <p:spPr>
          <a:xfrm>
            <a:off x="2799519" y="1817750"/>
            <a:ext cx="2901948" cy="2895851"/>
          </a:xfrm>
          <a:prstGeom prst="rect">
            <a:avLst/>
          </a:prstGeom>
          <a:scene3d>
            <a:camera prst="orthographicFront">
              <a:rot lat="3822634" lon="1291790" rev="962280"/>
            </a:camera>
            <a:lightRig rig="threePt" dir="t"/>
          </a:scene3d>
        </p:spPr>
      </p:pic>
      <p:pic>
        <p:nvPicPr>
          <p:cNvPr id="138" name="圖片 137">
            <a:extLst>
              <a:ext uri="{FF2B5EF4-FFF2-40B4-BE49-F238E27FC236}">
                <a16:creationId xmlns:a16="http://schemas.microsoft.com/office/drawing/2014/main" id="{D18D3203-043F-4DEE-B573-0C83060E29EA}"/>
              </a:ext>
            </a:extLst>
          </p:cNvPr>
          <p:cNvPicPr>
            <a:picLocks noChangeAspect="1"/>
          </p:cNvPicPr>
          <p:nvPr/>
        </p:nvPicPr>
        <p:blipFill>
          <a:blip r:embed="rId4"/>
          <a:stretch>
            <a:fillRect/>
          </a:stretch>
        </p:blipFill>
        <p:spPr>
          <a:xfrm>
            <a:off x="2828590" y="1742273"/>
            <a:ext cx="2901948" cy="2901948"/>
          </a:xfrm>
          <a:prstGeom prst="rect">
            <a:avLst/>
          </a:prstGeom>
          <a:scene3d>
            <a:camera prst="orthographicFront">
              <a:rot lat="3822634" lon="1291790" rev="962280"/>
            </a:camera>
            <a:lightRig rig="threePt" dir="t"/>
          </a:scene3d>
        </p:spPr>
      </p:pic>
      <p:pic>
        <p:nvPicPr>
          <p:cNvPr id="139" name="圖片 138">
            <a:extLst>
              <a:ext uri="{FF2B5EF4-FFF2-40B4-BE49-F238E27FC236}">
                <a16:creationId xmlns:a16="http://schemas.microsoft.com/office/drawing/2014/main" id="{961A5CDE-9379-4863-A0F5-46254045B755}"/>
              </a:ext>
            </a:extLst>
          </p:cNvPr>
          <p:cNvPicPr>
            <a:picLocks noChangeAspect="1"/>
          </p:cNvPicPr>
          <p:nvPr/>
        </p:nvPicPr>
        <p:blipFill>
          <a:blip r:embed="rId8"/>
          <a:stretch>
            <a:fillRect/>
          </a:stretch>
        </p:blipFill>
        <p:spPr>
          <a:xfrm>
            <a:off x="2861699" y="1767341"/>
            <a:ext cx="2901948" cy="2895851"/>
          </a:xfrm>
          <a:prstGeom prst="rect">
            <a:avLst/>
          </a:prstGeom>
          <a:scene3d>
            <a:camera prst="orthographicFront">
              <a:rot lat="3822634" lon="1291790" rev="962280"/>
            </a:camera>
            <a:lightRig rig="threePt" dir="t"/>
          </a:scene3d>
        </p:spPr>
      </p:pic>
      <p:cxnSp>
        <p:nvCxnSpPr>
          <p:cNvPr id="141" name="直線接點 140">
            <a:extLst>
              <a:ext uri="{FF2B5EF4-FFF2-40B4-BE49-F238E27FC236}">
                <a16:creationId xmlns:a16="http://schemas.microsoft.com/office/drawing/2014/main" id="{06D332BA-6FED-4171-862A-7AE52B0C9C57}"/>
              </a:ext>
            </a:extLst>
          </p:cNvPr>
          <p:cNvCxnSpPr>
            <a:cxnSpLocks/>
          </p:cNvCxnSpPr>
          <p:nvPr/>
        </p:nvCxnSpPr>
        <p:spPr>
          <a:xfrm flipV="1">
            <a:off x="2387600" y="2448045"/>
            <a:ext cx="658635" cy="156736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7E3038BA-30A8-42AE-BCAA-7FA639C58E74}"/>
              </a:ext>
            </a:extLst>
          </p:cNvPr>
          <p:cNvCxnSpPr>
            <a:cxnSpLocks/>
          </p:cNvCxnSpPr>
          <p:nvPr/>
        </p:nvCxnSpPr>
        <p:spPr>
          <a:xfrm flipV="1">
            <a:off x="2046819" y="2571478"/>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sp>
        <p:nvSpPr>
          <p:cNvPr id="143" name="23">
            <a:extLst>
              <a:ext uri="{FF2B5EF4-FFF2-40B4-BE49-F238E27FC236}">
                <a16:creationId xmlns:a16="http://schemas.microsoft.com/office/drawing/2014/main" id="{99345A4F-65CD-4237-899B-A813042211F3}"/>
              </a:ext>
            </a:extLst>
          </p:cNvPr>
          <p:cNvSpPr txBox="1"/>
          <p:nvPr/>
        </p:nvSpPr>
        <p:spPr>
          <a:xfrm>
            <a:off x="3549540" y="5451395"/>
            <a:ext cx="2249334" cy="369332"/>
          </a:xfrm>
          <a:prstGeom prst="rect">
            <a:avLst/>
          </a:prstGeom>
          <a:noFill/>
        </p:spPr>
        <p:txBody>
          <a:bodyPr wrap="none" rtlCol="0">
            <a:spAutoFit/>
          </a:bodyPr>
          <a:lstStyle/>
          <a:p>
            <a:pPr algn="ctr"/>
            <a:r>
              <a:rPr lang="en-US" altLang="zh-TW" b="1" dirty="0" err="1">
                <a:solidFill>
                  <a:srgbClr val="7030A0"/>
                </a:solidFill>
              </a:rPr>
              <a:t>filtered_gradient.x</a:t>
            </a:r>
            <a:endParaRPr lang="en-US" altLang="zh-TW" b="1" dirty="0">
              <a:solidFill>
                <a:srgbClr val="7030A0"/>
              </a:solidFill>
            </a:endParaRPr>
          </a:p>
        </p:txBody>
      </p:sp>
      <p:sp>
        <p:nvSpPr>
          <p:cNvPr id="144" name="1">
            <a:extLst>
              <a:ext uri="{FF2B5EF4-FFF2-40B4-BE49-F238E27FC236}">
                <a16:creationId xmlns:a16="http://schemas.microsoft.com/office/drawing/2014/main" id="{562EC3E4-15A8-4A4F-A7AA-F7AF3E5CD990}"/>
              </a:ext>
            </a:extLst>
          </p:cNvPr>
          <p:cNvSpPr txBox="1"/>
          <p:nvPr/>
        </p:nvSpPr>
        <p:spPr>
          <a:xfrm>
            <a:off x="4044795" y="5218254"/>
            <a:ext cx="2185214" cy="369332"/>
          </a:xfrm>
          <a:prstGeom prst="rect">
            <a:avLst/>
          </a:prstGeom>
          <a:noFill/>
        </p:spPr>
        <p:txBody>
          <a:bodyPr wrap="none" rtlCol="0">
            <a:spAutoFit/>
          </a:bodyPr>
          <a:lstStyle/>
          <a:p>
            <a:pPr algn="ctr"/>
            <a:r>
              <a:rPr lang="en-US" altLang="zh-TW" b="1" dirty="0" err="1">
                <a:solidFill>
                  <a:srgbClr val="00B050"/>
                </a:solidFill>
              </a:rPr>
              <a:t>filtered_gradient.y</a:t>
            </a:r>
            <a:endParaRPr lang="en-US" altLang="zh-TW" b="1" dirty="0">
              <a:solidFill>
                <a:srgbClr val="00B050"/>
              </a:solidFill>
            </a:endParaRPr>
          </a:p>
        </p:txBody>
      </p:sp>
      <p:sp>
        <p:nvSpPr>
          <p:cNvPr id="145" name="2">
            <a:extLst>
              <a:ext uri="{FF2B5EF4-FFF2-40B4-BE49-F238E27FC236}">
                <a16:creationId xmlns:a16="http://schemas.microsoft.com/office/drawing/2014/main" id="{93094499-6673-49C4-BCB1-9A3C7C14C39A}"/>
              </a:ext>
            </a:extLst>
          </p:cNvPr>
          <p:cNvSpPr txBox="1"/>
          <p:nvPr/>
        </p:nvSpPr>
        <p:spPr>
          <a:xfrm>
            <a:off x="4227834" y="4970041"/>
            <a:ext cx="2172390" cy="369332"/>
          </a:xfrm>
          <a:prstGeom prst="rect">
            <a:avLst/>
          </a:prstGeom>
          <a:noFill/>
        </p:spPr>
        <p:txBody>
          <a:bodyPr wrap="none" rtlCol="0">
            <a:spAutoFit/>
          </a:bodyPr>
          <a:lstStyle/>
          <a:p>
            <a:pPr algn="ctr"/>
            <a:r>
              <a:rPr lang="en-US" altLang="zh-TW" b="1" dirty="0" err="1">
                <a:solidFill>
                  <a:srgbClr val="F79646"/>
                </a:solidFill>
              </a:rPr>
              <a:t>filtered_gradient.z</a:t>
            </a:r>
            <a:endParaRPr lang="en-US" altLang="zh-TW" b="1" dirty="0">
              <a:solidFill>
                <a:srgbClr val="F79646"/>
              </a:solidFill>
            </a:endParaRPr>
          </a:p>
        </p:txBody>
      </p:sp>
      <p:pic>
        <p:nvPicPr>
          <p:cNvPr id="10" name="圖片 9">
            <a:extLst>
              <a:ext uri="{FF2B5EF4-FFF2-40B4-BE49-F238E27FC236}">
                <a16:creationId xmlns:a16="http://schemas.microsoft.com/office/drawing/2014/main" id="{FA126C4F-3B27-4063-989A-40D1B4F9E33E}"/>
              </a:ext>
            </a:extLst>
          </p:cNvPr>
          <p:cNvPicPr>
            <a:picLocks noChangeAspect="1"/>
          </p:cNvPicPr>
          <p:nvPr/>
        </p:nvPicPr>
        <p:blipFill>
          <a:blip r:embed="rId9"/>
          <a:stretch>
            <a:fillRect/>
          </a:stretch>
        </p:blipFill>
        <p:spPr>
          <a:xfrm>
            <a:off x="2895671" y="1684716"/>
            <a:ext cx="2901948" cy="2895851"/>
          </a:xfrm>
          <a:prstGeom prst="rect">
            <a:avLst/>
          </a:prstGeom>
          <a:scene3d>
            <a:camera prst="orthographicFront">
              <a:rot lat="3822634" lon="1291790" rev="962280"/>
            </a:camera>
            <a:lightRig rig="threePt" dir="t"/>
          </a:scene3d>
        </p:spPr>
      </p:pic>
      <p:pic>
        <p:nvPicPr>
          <p:cNvPr id="146" name="圖片 145">
            <a:extLst>
              <a:ext uri="{FF2B5EF4-FFF2-40B4-BE49-F238E27FC236}">
                <a16:creationId xmlns:a16="http://schemas.microsoft.com/office/drawing/2014/main" id="{056898F0-BBC1-4165-B335-5909AB9CF493}"/>
              </a:ext>
            </a:extLst>
          </p:cNvPr>
          <p:cNvPicPr>
            <a:picLocks noChangeAspect="1"/>
          </p:cNvPicPr>
          <p:nvPr/>
        </p:nvPicPr>
        <p:blipFill>
          <a:blip r:embed="rId10"/>
          <a:stretch>
            <a:fillRect/>
          </a:stretch>
        </p:blipFill>
        <p:spPr>
          <a:xfrm>
            <a:off x="3743311" y="2488526"/>
            <a:ext cx="335309" cy="914479"/>
          </a:xfrm>
          <a:prstGeom prst="rect">
            <a:avLst/>
          </a:prstGeom>
          <a:scene3d>
            <a:camera prst="orthographicFront">
              <a:rot lat="3822634" lon="1291790" rev="962280"/>
            </a:camera>
            <a:lightRig rig="threePt" dir="t"/>
          </a:scene3d>
        </p:spPr>
      </p:pic>
      <p:sp>
        <p:nvSpPr>
          <p:cNvPr id="148" name="3">
            <a:extLst>
              <a:ext uri="{FF2B5EF4-FFF2-40B4-BE49-F238E27FC236}">
                <a16:creationId xmlns:a16="http://schemas.microsoft.com/office/drawing/2014/main" id="{34C60A7F-FFD6-4F03-8730-A8D5A1C42FDA}"/>
              </a:ext>
            </a:extLst>
          </p:cNvPr>
          <p:cNvSpPr txBox="1"/>
          <p:nvPr/>
        </p:nvSpPr>
        <p:spPr>
          <a:xfrm>
            <a:off x="5057760" y="4086490"/>
            <a:ext cx="1271503" cy="276999"/>
          </a:xfrm>
          <a:prstGeom prst="rect">
            <a:avLst/>
          </a:prstGeom>
          <a:noFill/>
        </p:spPr>
        <p:txBody>
          <a:bodyPr wrap="none" rtlCol="0">
            <a:spAutoFit/>
          </a:bodyPr>
          <a:lstStyle/>
          <a:p>
            <a:pPr algn="ctr"/>
            <a:r>
              <a:rPr lang="en-US" altLang="zh-TW" sz="1200" b="1" dirty="0" err="1">
                <a:solidFill>
                  <a:schemeClr val="accent1">
                    <a:lumMod val="25000"/>
                  </a:schemeClr>
                </a:solidFill>
              </a:rPr>
              <a:t>out_product</a:t>
            </a:r>
            <a:r>
              <a:rPr lang="en-US" altLang="zh-TW" sz="1200" b="1" dirty="0">
                <a:solidFill>
                  <a:schemeClr val="accent1">
                    <a:lumMod val="25000"/>
                  </a:schemeClr>
                </a:solidFill>
              </a:rPr>
              <a:t>[0]</a:t>
            </a:r>
          </a:p>
        </p:txBody>
      </p:sp>
      <p:sp>
        <p:nvSpPr>
          <p:cNvPr id="149" name="4">
            <a:extLst>
              <a:ext uri="{FF2B5EF4-FFF2-40B4-BE49-F238E27FC236}">
                <a16:creationId xmlns:a16="http://schemas.microsoft.com/office/drawing/2014/main" id="{20272ABF-ADF6-44C8-B6F2-D909AF78CFF2}"/>
              </a:ext>
            </a:extLst>
          </p:cNvPr>
          <p:cNvSpPr txBox="1"/>
          <p:nvPr/>
        </p:nvSpPr>
        <p:spPr>
          <a:xfrm>
            <a:off x="5173702" y="3960808"/>
            <a:ext cx="1271503" cy="276999"/>
          </a:xfrm>
          <a:prstGeom prst="rect">
            <a:avLst/>
          </a:prstGeom>
          <a:noFill/>
        </p:spPr>
        <p:txBody>
          <a:bodyPr wrap="none" rtlCol="0">
            <a:spAutoFit/>
          </a:bodyPr>
          <a:lstStyle/>
          <a:p>
            <a:pPr algn="ctr"/>
            <a:r>
              <a:rPr lang="en-US" altLang="zh-TW" sz="1200" b="1" dirty="0" err="1">
                <a:solidFill>
                  <a:srgbClr val="EE5496"/>
                </a:solidFill>
              </a:rPr>
              <a:t>out_product</a:t>
            </a:r>
            <a:r>
              <a:rPr lang="en-US" altLang="zh-TW" sz="1200" b="1" dirty="0">
                <a:solidFill>
                  <a:srgbClr val="EE5496"/>
                </a:solidFill>
              </a:rPr>
              <a:t>[1]</a:t>
            </a:r>
          </a:p>
        </p:txBody>
      </p:sp>
      <p:sp>
        <p:nvSpPr>
          <p:cNvPr id="150" name="5">
            <a:extLst>
              <a:ext uri="{FF2B5EF4-FFF2-40B4-BE49-F238E27FC236}">
                <a16:creationId xmlns:a16="http://schemas.microsoft.com/office/drawing/2014/main" id="{AB1C8910-3C36-4259-A6CA-9078BFD81352}"/>
              </a:ext>
            </a:extLst>
          </p:cNvPr>
          <p:cNvSpPr txBox="1"/>
          <p:nvPr/>
        </p:nvSpPr>
        <p:spPr>
          <a:xfrm>
            <a:off x="5329759" y="3838755"/>
            <a:ext cx="1271503" cy="276999"/>
          </a:xfrm>
          <a:prstGeom prst="rect">
            <a:avLst/>
          </a:prstGeom>
          <a:noFill/>
        </p:spPr>
        <p:txBody>
          <a:bodyPr wrap="none" rtlCol="0">
            <a:spAutoFit/>
          </a:bodyPr>
          <a:lstStyle/>
          <a:p>
            <a:pPr algn="ctr"/>
            <a:r>
              <a:rPr lang="en-US" altLang="zh-TW" sz="1200" b="1" dirty="0" err="1">
                <a:solidFill>
                  <a:srgbClr val="F79646"/>
                </a:solidFill>
              </a:rPr>
              <a:t>out_product</a:t>
            </a:r>
            <a:r>
              <a:rPr lang="en-US" altLang="zh-TW" sz="1200" b="1" dirty="0">
                <a:solidFill>
                  <a:srgbClr val="F79646"/>
                </a:solidFill>
              </a:rPr>
              <a:t>[2]</a:t>
            </a:r>
          </a:p>
        </p:txBody>
      </p:sp>
      <p:sp>
        <p:nvSpPr>
          <p:cNvPr id="151" name="6">
            <a:extLst>
              <a:ext uri="{FF2B5EF4-FFF2-40B4-BE49-F238E27FC236}">
                <a16:creationId xmlns:a16="http://schemas.microsoft.com/office/drawing/2014/main" id="{421DA9D7-BCAC-413A-9208-D234C3602317}"/>
              </a:ext>
            </a:extLst>
          </p:cNvPr>
          <p:cNvSpPr txBox="1"/>
          <p:nvPr/>
        </p:nvSpPr>
        <p:spPr>
          <a:xfrm>
            <a:off x="5440619" y="3724649"/>
            <a:ext cx="1271502" cy="276999"/>
          </a:xfrm>
          <a:prstGeom prst="rect">
            <a:avLst/>
          </a:prstGeom>
          <a:noFill/>
        </p:spPr>
        <p:txBody>
          <a:bodyPr wrap="none" rtlCol="0">
            <a:spAutoFit/>
          </a:bodyPr>
          <a:lstStyle/>
          <a:p>
            <a:pPr algn="ctr"/>
            <a:r>
              <a:rPr lang="en-US" altLang="zh-TW" sz="1200" b="1" dirty="0" err="1">
                <a:solidFill>
                  <a:srgbClr val="00B050"/>
                </a:solidFill>
              </a:rPr>
              <a:t>out_product</a:t>
            </a:r>
            <a:r>
              <a:rPr lang="en-US" altLang="zh-TW" sz="1200" b="1" dirty="0">
                <a:solidFill>
                  <a:srgbClr val="00B050"/>
                </a:solidFill>
              </a:rPr>
              <a:t>[3]</a:t>
            </a:r>
          </a:p>
        </p:txBody>
      </p:sp>
      <p:sp>
        <p:nvSpPr>
          <p:cNvPr id="152" name="7">
            <a:extLst>
              <a:ext uri="{FF2B5EF4-FFF2-40B4-BE49-F238E27FC236}">
                <a16:creationId xmlns:a16="http://schemas.microsoft.com/office/drawing/2014/main" id="{BD0AC200-9C91-4A9D-92CC-748C812B6082}"/>
              </a:ext>
            </a:extLst>
          </p:cNvPr>
          <p:cNvSpPr txBox="1"/>
          <p:nvPr/>
        </p:nvSpPr>
        <p:spPr>
          <a:xfrm>
            <a:off x="5538963" y="3610543"/>
            <a:ext cx="1271503" cy="276999"/>
          </a:xfrm>
          <a:prstGeom prst="rect">
            <a:avLst/>
          </a:prstGeom>
          <a:noFill/>
        </p:spPr>
        <p:txBody>
          <a:bodyPr wrap="none" rtlCol="0">
            <a:spAutoFit/>
          </a:bodyPr>
          <a:lstStyle/>
          <a:p>
            <a:pPr algn="ctr"/>
            <a:r>
              <a:rPr lang="en-US" altLang="zh-TW" sz="1200" b="1" dirty="0" err="1">
                <a:solidFill>
                  <a:srgbClr val="0070C0"/>
                </a:solidFill>
              </a:rPr>
              <a:t>out_product</a:t>
            </a:r>
            <a:r>
              <a:rPr lang="en-US" altLang="zh-TW" sz="1200" b="1" dirty="0">
                <a:solidFill>
                  <a:srgbClr val="0070C0"/>
                </a:solidFill>
              </a:rPr>
              <a:t>[4]</a:t>
            </a:r>
          </a:p>
        </p:txBody>
      </p:sp>
      <p:sp>
        <p:nvSpPr>
          <p:cNvPr id="153" name="8">
            <a:extLst>
              <a:ext uri="{FF2B5EF4-FFF2-40B4-BE49-F238E27FC236}">
                <a16:creationId xmlns:a16="http://schemas.microsoft.com/office/drawing/2014/main" id="{C736D745-FD2A-4611-8312-7EE41D3FD1D0}"/>
              </a:ext>
            </a:extLst>
          </p:cNvPr>
          <p:cNvSpPr txBox="1"/>
          <p:nvPr/>
        </p:nvSpPr>
        <p:spPr>
          <a:xfrm>
            <a:off x="5626463" y="3498521"/>
            <a:ext cx="1271503" cy="276999"/>
          </a:xfrm>
          <a:prstGeom prst="rect">
            <a:avLst/>
          </a:prstGeom>
          <a:noFill/>
        </p:spPr>
        <p:txBody>
          <a:bodyPr wrap="none" rtlCol="0">
            <a:spAutoFit/>
          </a:bodyPr>
          <a:lstStyle/>
          <a:p>
            <a:pPr algn="ctr"/>
            <a:r>
              <a:rPr lang="en-US" altLang="zh-TW" sz="1200" b="1" dirty="0" err="1">
                <a:solidFill>
                  <a:srgbClr val="7030A0"/>
                </a:solidFill>
              </a:rPr>
              <a:t>out_product</a:t>
            </a:r>
            <a:r>
              <a:rPr lang="en-US" altLang="zh-TW" sz="1200" b="1" dirty="0">
                <a:solidFill>
                  <a:srgbClr val="7030A0"/>
                </a:solidFill>
              </a:rPr>
              <a:t>[5]</a:t>
            </a:r>
          </a:p>
        </p:txBody>
      </p:sp>
      <p:pic>
        <p:nvPicPr>
          <p:cNvPr id="107" name="圖片 106">
            <a:extLst>
              <a:ext uri="{FF2B5EF4-FFF2-40B4-BE49-F238E27FC236}">
                <a16:creationId xmlns:a16="http://schemas.microsoft.com/office/drawing/2014/main" id="{BDA1C0E4-C5DE-420B-A00B-0F3A3C4B528F}"/>
              </a:ext>
            </a:extLst>
          </p:cNvPr>
          <p:cNvPicPr>
            <a:picLocks noChangeAspect="1"/>
          </p:cNvPicPr>
          <p:nvPr/>
        </p:nvPicPr>
        <p:blipFill>
          <a:blip r:embed="rId11"/>
          <a:stretch>
            <a:fillRect/>
          </a:stretch>
        </p:blipFill>
        <p:spPr>
          <a:xfrm>
            <a:off x="2877847" y="2773365"/>
            <a:ext cx="2901948" cy="402371"/>
          </a:xfrm>
          <a:prstGeom prst="rect">
            <a:avLst/>
          </a:prstGeom>
          <a:scene3d>
            <a:camera prst="orthographicFront">
              <a:rot lat="3822634" lon="1291790" rev="962280"/>
            </a:camera>
            <a:lightRig rig="threePt" dir="t"/>
          </a:scene3d>
        </p:spPr>
      </p:pic>
      <p:pic>
        <p:nvPicPr>
          <p:cNvPr id="108" name="圖片 107">
            <a:extLst>
              <a:ext uri="{FF2B5EF4-FFF2-40B4-BE49-F238E27FC236}">
                <a16:creationId xmlns:a16="http://schemas.microsoft.com/office/drawing/2014/main" id="{79B71AFA-FB13-4F5D-8540-A05221828551}"/>
              </a:ext>
            </a:extLst>
          </p:cNvPr>
          <p:cNvPicPr>
            <a:picLocks noChangeAspect="1"/>
          </p:cNvPicPr>
          <p:nvPr/>
        </p:nvPicPr>
        <p:blipFill>
          <a:blip r:embed="rId12"/>
          <a:stretch>
            <a:fillRect/>
          </a:stretch>
        </p:blipFill>
        <p:spPr>
          <a:xfrm>
            <a:off x="2925129" y="2874368"/>
            <a:ext cx="890093" cy="310923"/>
          </a:xfrm>
          <a:prstGeom prst="rect">
            <a:avLst/>
          </a:prstGeom>
          <a:scene3d>
            <a:camera prst="orthographicFront">
              <a:rot lat="3822634" lon="1291790" rev="962280"/>
            </a:camera>
            <a:lightRig rig="threePt" dir="t"/>
          </a:scene3d>
        </p:spPr>
      </p:pic>
      <p:pic>
        <p:nvPicPr>
          <p:cNvPr id="109" name="圖片 108">
            <a:extLst>
              <a:ext uri="{FF2B5EF4-FFF2-40B4-BE49-F238E27FC236}">
                <a16:creationId xmlns:a16="http://schemas.microsoft.com/office/drawing/2014/main" id="{5CD2B605-8FB8-4FFE-AD36-16C132F1D094}"/>
              </a:ext>
            </a:extLst>
          </p:cNvPr>
          <p:cNvPicPr>
            <a:picLocks noChangeAspect="1"/>
          </p:cNvPicPr>
          <p:nvPr/>
        </p:nvPicPr>
        <p:blipFill>
          <a:blip r:embed="rId13"/>
          <a:stretch>
            <a:fillRect/>
          </a:stretch>
        </p:blipFill>
        <p:spPr>
          <a:xfrm>
            <a:off x="3702137" y="2678736"/>
            <a:ext cx="2036240" cy="402371"/>
          </a:xfrm>
          <a:prstGeom prst="rect">
            <a:avLst/>
          </a:prstGeom>
          <a:scene3d>
            <a:camera prst="orthographicFront">
              <a:rot lat="3822634" lon="1291790" rev="962280"/>
            </a:camera>
            <a:lightRig rig="threePt" dir="t"/>
          </a:scene3d>
        </p:spPr>
      </p:pic>
      <p:sp>
        <p:nvSpPr>
          <p:cNvPr id="147" name="矩形 146">
            <a:extLst>
              <a:ext uri="{FF2B5EF4-FFF2-40B4-BE49-F238E27FC236}">
                <a16:creationId xmlns:a16="http://schemas.microsoft.com/office/drawing/2014/main" id="{83B164D9-1233-4890-866A-4B4AEAC7FEDF}"/>
              </a:ext>
            </a:extLst>
          </p:cNvPr>
          <p:cNvSpPr/>
          <p:nvPr/>
        </p:nvSpPr>
        <p:spPr>
          <a:xfrm rot="191888">
            <a:off x="2674844" y="1978064"/>
            <a:ext cx="1991314" cy="369332"/>
          </a:xfrm>
          <a:prstGeom prst="rect">
            <a:avLst/>
          </a:prstGeom>
        </p:spPr>
        <p:txBody>
          <a:bodyPr wrap="none">
            <a:spAutoFit/>
          </a:bodyPr>
          <a:lstStyle/>
          <a:p>
            <a:r>
              <a:rPr lang="en-US" altLang="zh-TW" b="1" dirty="0" err="1">
                <a:solidFill>
                  <a:srgbClr val="F79646"/>
                </a:solidFill>
                <a:latin typeface="芫荽 0.92" pitchFamily="2" charset="-120"/>
                <a:ea typeface="芫荽 0.92" pitchFamily="2" charset="-120"/>
                <a:cs typeface="芫荽 0.92" pitchFamily="2" charset="-120"/>
              </a:rPr>
              <a:t>tensor_weight_y</a:t>
            </a:r>
            <a:endParaRPr lang="zh-TW" altLang="en-US" b="1" dirty="0">
              <a:solidFill>
                <a:srgbClr val="F79646"/>
              </a:solidFill>
            </a:endParaRPr>
          </a:p>
        </p:txBody>
      </p:sp>
      <p:cxnSp>
        <p:nvCxnSpPr>
          <p:cNvPr id="117" name="直線單箭頭接點 116">
            <a:extLst>
              <a:ext uri="{FF2B5EF4-FFF2-40B4-BE49-F238E27FC236}">
                <a16:creationId xmlns:a16="http://schemas.microsoft.com/office/drawing/2014/main" id="{2BF25F9C-4B25-49AD-9936-09B6A595E4A0}"/>
              </a:ext>
            </a:extLst>
          </p:cNvPr>
          <p:cNvCxnSpPr>
            <a:cxnSpLocks/>
          </p:cNvCxnSpPr>
          <p:nvPr/>
        </p:nvCxnSpPr>
        <p:spPr>
          <a:xfrm>
            <a:off x="3892496" y="2573466"/>
            <a:ext cx="0" cy="339123"/>
          </a:xfrm>
          <a:prstGeom prst="straightConnector1">
            <a:avLst/>
          </a:prstGeom>
          <a:ln w="28575">
            <a:solidFill>
              <a:srgbClr val="0070C0"/>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sp>
        <p:nvSpPr>
          <p:cNvPr id="119" name="文字方塊 118">
            <a:extLst>
              <a:ext uri="{FF2B5EF4-FFF2-40B4-BE49-F238E27FC236}">
                <a16:creationId xmlns:a16="http://schemas.microsoft.com/office/drawing/2014/main" id="{449E92ED-1C68-4EAD-8670-0F9CE8342755}"/>
              </a:ext>
            </a:extLst>
          </p:cNvPr>
          <p:cNvSpPr txBox="1"/>
          <p:nvPr/>
        </p:nvSpPr>
        <p:spPr>
          <a:xfrm>
            <a:off x="3577879" y="2249760"/>
            <a:ext cx="631074" cy="369332"/>
          </a:xfrm>
          <a:prstGeom prst="rect">
            <a:avLst/>
          </a:prstGeom>
          <a:noFill/>
        </p:spPr>
        <p:txBody>
          <a:bodyPr wrap="square" rtlCol="0">
            <a:spAutoFit/>
          </a:bodyPr>
          <a:lstStyle/>
          <a:p>
            <a:pPr algn="ctr"/>
            <a:r>
              <a:rPr lang="en-US" altLang="zh-TW" dirty="0">
                <a:solidFill>
                  <a:srgbClr val="0070C0"/>
                </a:solidFill>
                <a:effectLst>
                  <a:glow rad="76200">
                    <a:schemeClr val="bg1"/>
                  </a:glow>
                </a:effectLst>
              </a:rPr>
              <a:t>out</a:t>
            </a:r>
            <a:endParaRPr lang="zh-TW" altLang="en-US" dirty="0">
              <a:solidFill>
                <a:srgbClr val="0070C0"/>
              </a:solidFill>
              <a:effectLst>
                <a:glow rad="76200">
                  <a:schemeClr val="bg1"/>
                </a:glow>
              </a:effectLst>
            </a:endParaRPr>
          </a:p>
        </p:txBody>
      </p:sp>
      <p:cxnSp>
        <p:nvCxnSpPr>
          <p:cNvPr id="116" name="直線單箭頭接點 115">
            <a:extLst>
              <a:ext uri="{FF2B5EF4-FFF2-40B4-BE49-F238E27FC236}">
                <a16:creationId xmlns:a16="http://schemas.microsoft.com/office/drawing/2014/main" id="{79755438-D0F5-4C3F-9317-AAD8DB3025F7}"/>
              </a:ext>
            </a:extLst>
          </p:cNvPr>
          <p:cNvCxnSpPr>
            <a:cxnSpLocks/>
          </p:cNvCxnSpPr>
          <p:nvPr/>
        </p:nvCxnSpPr>
        <p:spPr>
          <a:xfrm>
            <a:off x="3978181" y="2734395"/>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118" name="文字方塊 117">
            <a:extLst>
              <a:ext uri="{FF2B5EF4-FFF2-40B4-BE49-F238E27FC236}">
                <a16:creationId xmlns:a16="http://schemas.microsoft.com/office/drawing/2014/main" id="{A8DA1248-6541-4D9B-BEF6-DB5BF6F0C00B}"/>
              </a:ext>
            </a:extLst>
          </p:cNvPr>
          <p:cNvSpPr txBox="1"/>
          <p:nvPr/>
        </p:nvSpPr>
        <p:spPr>
          <a:xfrm>
            <a:off x="3768519" y="2448828"/>
            <a:ext cx="489342" cy="369332"/>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in</a:t>
            </a:r>
            <a:endParaRPr lang="zh-TW" altLang="en-US" dirty="0">
              <a:solidFill>
                <a:srgbClr val="FF0000"/>
              </a:solidFill>
              <a:effectLst>
                <a:glow rad="127000">
                  <a:schemeClr val="bg1"/>
                </a:glow>
              </a:effectLst>
            </a:endParaRPr>
          </a:p>
        </p:txBody>
      </p:sp>
    </p:spTree>
    <p:extLst>
      <p:ext uri="{BB962C8B-B14F-4D97-AF65-F5344CB8AC3E}">
        <p14:creationId xmlns:p14="http://schemas.microsoft.com/office/powerpoint/2010/main" val="245781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fade">
                                      <p:cBhvr>
                                        <p:cTn id="2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tensor_weight_y</a:t>
            </a:r>
            <a:endParaRPr lang="zh-TW" altLang="en-US" b="1" dirty="0">
              <a:solidFill>
                <a:srgbClr val="FF0000"/>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161670"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6.</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tensor_weight_y</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pic>
        <p:nvPicPr>
          <p:cNvPr id="5" name="圖片 4">
            <a:extLst>
              <a:ext uri="{FF2B5EF4-FFF2-40B4-BE49-F238E27FC236}">
                <a16:creationId xmlns:a16="http://schemas.microsoft.com/office/drawing/2014/main" id="{5F5145D0-4718-4ACE-BC4C-BD77FEA9B5DD}"/>
              </a:ext>
            </a:extLst>
          </p:cNvPr>
          <p:cNvPicPr>
            <a:picLocks noChangeAspect="1"/>
          </p:cNvPicPr>
          <p:nvPr/>
        </p:nvPicPr>
        <p:blipFill>
          <a:blip r:embed="rId3"/>
          <a:stretch>
            <a:fillRect/>
          </a:stretch>
        </p:blipFill>
        <p:spPr>
          <a:xfrm>
            <a:off x="316364" y="2147531"/>
            <a:ext cx="6687483" cy="181000"/>
          </a:xfrm>
          <a:prstGeom prst="rect">
            <a:avLst/>
          </a:prstGeom>
        </p:spPr>
      </p:pic>
      <p:sp>
        <p:nvSpPr>
          <p:cNvPr id="57" name="矩形: 圓角 56">
            <a:extLst>
              <a:ext uri="{FF2B5EF4-FFF2-40B4-BE49-F238E27FC236}">
                <a16:creationId xmlns:a16="http://schemas.microsoft.com/office/drawing/2014/main" id="{6EC4360D-4683-4BFD-9156-B114536130DA}"/>
              </a:ext>
            </a:extLst>
          </p:cNvPr>
          <p:cNvSpPr/>
          <p:nvPr/>
        </p:nvSpPr>
        <p:spPr>
          <a:xfrm>
            <a:off x="1703337" y="2133600"/>
            <a:ext cx="144672" cy="185270"/>
          </a:xfrm>
          <a:prstGeom prst="roundRect">
            <a:avLst>
              <a:gd name="adj" fmla="val 11873"/>
            </a:avLst>
          </a:prstGeom>
          <a:solidFill>
            <a:srgbClr val="66FFFF">
              <a:alpha val="20000"/>
            </a:srgbClr>
          </a:solidFill>
          <a:ln w="28575">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F3D765DA-1186-471C-9670-E689A37E01EB}"/>
              </a:ext>
            </a:extLst>
          </p:cNvPr>
          <p:cNvSpPr txBox="1"/>
          <p:nvPr/>
        </p:nvSpPr>
        <p:spPr>
          <a:xfrm>
            <a:off x="1219400" y="1818346"/>
            <a:ext cx="2141933" cy="323165"/>
          </a:xfrm>
          <a:prstGeom prst="rect">
            <a:avLst/>
          </a:prstGeom>
          <a:noFill/>
        </p:spPr>
        <p:txBody>
          <a:bodyPr wrap="none" rtlCol="0">
            <a:spAutoFit/>
          </a:bodyPr>
          <a:lstStyle/>
          <a:p>
            <a:r>
              <a:rPr lang="en-US" altLang="zh-TW" sz="1500" dirty="0">
                <a:solidFill>
                  <a:srgbClr val="FF66FF"/>
                </a:solidFill>
                <a:ea typeface="芫荽 0.92" pitchFamily="2" charset="-120"/>
              </a:rPr>
              <a:t>unsigned </a:t>
            </a:r>
            <a:r>
              <a:rPr lang="en-US" altLang="zh-TW" sz="1500" dirty="0">
                <a:solidFill>
                  <a:srgbClr val="FF66FF"/>
                </a:solidFill>
                <a:ea typeface="芫荽 0.92" pitchFamily="2" charset="-120"/>
                <a:sym typeface="Wingdings" panose="05000000000000000000" pitchFamily="2" charset="2"/>
              </a:rPr>
              <a:t> no sign bit</a:t>
            </a:r>
            <a:endParaRPr lang="zh-TW" altLang="en-US" sz="1500" dirty="0">
              <a:solidFill>
                <a:srgbClr val="FF66FF"/>
              </a:solidFill>
              <a:ea typeface="芫荽 0.92" pitchFamily="2" charset="-120"/>
            </a:endParaRPr>
          </a:p>
        </p:txBody>
      </p:sp>
      <p:pic>
        <p:nvPicPr>
          <p:cNvPr id="6" name="圖片 5">
            <a:extLst>
              <a:ext uri="{FF2B5EF4-FFF2-40B4-BE49-F238E27FC236}">
                <a16:creationId xmlns:a16="http://schemas.microsoft.com/office/drawing/2014/main" id="{9220D69B-C9AD-4505-992F-1720317FEE39}"/>
              </a:ext>
            </a:extLst>
          </p:cNvPr>
          <p:cNvPicPr>
            <a:picLocks noChangeAspect="1"/>
          </p:cNvPicPr>
          <p:nvPr/>
        </p:nvPicPr>
        <p:blipFill>
          <a:blip r:embed="rId4"/>
          <a:stretch>
            <a:fillRect/>
          </a:stretch>
        </p:blipFill>
        <p:spPr>
          <a:xfrm>
            <a:off x="284191" y="2482525"/>
            <a:ext cx="6681555" cy="2365631"/>
          </a:xfrm>
          <a:prstGeom prst="rect">
            <a:avLst/>
          </a:prstGeom>
        </p:spPr>
      </p:pic>
      <p:sp>
        <p:nvSpPr>
          <p:cNvPr id="55" name="矩形 54">
            <a:extLst>
              <a:ext uri="{FF2B5EF4-FFF2-40B4-BE49-F238E27FC236}">
                <a16:creationId xmlns:a16="http://schemas.microsoft.com/office/drawing/2014/main" id="{52270445-E68A-404F-A63B-4C7C86E87BED}"/>
              </a:ext>
            </a:extLst>
          </p:cNvPr>
          <p:cNvSpPr/>
          <p:nvPr/>
        </p:nvSpPr>
        <p:spPr>
          <a:xfrm>
            <a:off x="281766" y="4939170"/>
            <a:ext cx="1539060" cy="923330"/>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a:p>
            <a:pPr algn="r"/>
            <a:r>
              <a:rPr lang="en-US" altLang="zh-TW" b="1" dirty="0">
                <a:solidFill>
                  <a:srgbClr val="EE5496"/>
                </a:solidFill>
                <a:effectLst>
                  <a:glow rad="127000">
                    <a:schemeClr val="bg1"/>
                  </a:glow>
                </a:effectLst>
              </a:rPr>
              <a:t>Buffer type:</a:t>
            </a:r>
          </a:p>
        </p:txBody>
      </p:sp>
      <p:sp>
        <p:nvSpPr>
          <p:cNvPr id="56" name="矩形 55">
            <a:extLst>
              <a:ext uri="{FF2B5EF4-FFF2-40B4-BE49-F238E27FC236}">
                <a16:creationId xmlns:a16="http://schemas.microsoft.com/office/drawing/2014/main" id="{FFEBB43F-2AAD-4CAC-811D-F5F15F6D541A}"/>
              </a:ext>
            </a:extLst>
          </p:cNvPr>
          <p:cNvSpPr/>
          <p:nvPr/>
        </p:nvSpPr>
        <p:spPr>
          <a:xfrm>
            <a:off x="1711618" y="4939170"/>
            <a:ext cx="5811206" cy="923330"/>
          </a:xfrm>
          <a:prstGeom prst="rect">
            <a:avLst/>
          </a:prstGeom>
          <a:noFill/>
        </p:spPr>
        <p:txBody>
          <a:bodyPr wrap="none">
            <a:spAutoFit/>
          </a:bodyPr>
          <a:lstStyle/>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a:p>
            <a:r>
              <a:rPr lang="en-US" altLang="zh-TW" b="1" dirty="0">
                <a:solidFill>
                  <a:srgbClr val="EE5496"/>
                </a:solidFill>
                <a:effectLst>
                  <a:glow rad="127000">
                    <a:schemeClr val="bg1"/>
                  </a:glow>
                </a:effectLst>
              </a:rPr>
              <a:t>outer2x_t (</a:t>
            </a:r>
            <a:r>
              <a:rPr lang="en-US" altLang="zh-TW" b="1" dirty="0" err="1">
                <a:solidFill>
                  <a:srgbClr val="EE5496"/>
                </a:solidFill>
                <a:effectLst>
                  <a:glow rad="127000">
                    <a:schemeClr val="bg1"/>
                  </a:glow>
                </a:effectLst>
              </a:rPr>
              <a:t>ac_int</a:t>
            </a:r>
            <a:r>
              <a:rPr lang="de-DE" altLang="zh-TW" b="1" dirty="0">
                <a:solidFill>
                  <a:srgbClr val="EE5496"/>
                </a:solidFill>
                <a:effectLst>
                  <a:glow rad="127000">
                    <a:schemeClr val="bg1"/>
                  </a:glow>
                </a:effectLst>
              </a:rPr>
              <a:t>&lt;64*12</a:t>
            </a:r>
            <a:r>
              <a:rPr lang="en-US" altLang="zh-TW" b="1" dirty="0">
                <a:solidFill>
                  <a:srgbClr val="EE5496"/>
                </a:solidFill>
                <a:effectLst>
                  <a:glow rad="127000">
                    <a:schemeClr val="bg1"/>
                  </a:glow>
                </a:effectLst>
              </a:rPr>
              <a:t>&gt;)</a:t>
            </a:r>
          </a:p>
        </p:txBody>
      </p:sp>
    </p:spTree>
    <p:extLst>
      <p:ext uri="{BB962C8B-B14F-4D97-AF65-F5344CB8AC3E}">
        <p14:creationId xmlns:p14="http://schemas.microsoft.com/office/powerpoint/2010/main" val="1897461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7.</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653642" y="5822758"/>
            <a:ext cx="1539060" cy="646331"/>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2083494" y="5822758"/>
            <a:ext cx="5844870" cy="923330"/>
          </a:xfrm>
          <a:prstGeom prst="rect">
            <a:avLst/>
          </a:prstGeom>
          <a:noFill/>
        </p:spPr>
        <p:txBody>
          <a:bodyPr wrap="none">
            <a:spAutoFit/>
          </a:bodyPr>
          <a:lstStyle/>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a:p>
            <a:r>
              <a:rPr lang="en-US" altLang="zh-TW" b="1" dirty="0" err="1">
                <a:solidFill>
                  <a:srgbClr val="EE5496"/>
                </a:solidFill>
                <a:effectLst>
                  <a:glow rad="127000">
                    <a:schemeClr val="bg1"/>
                  </a:glow>
                </a:effectLst>
              </a:rPr>
              <a:t>tensor_int_pixel_t</a:t>
            </a:r>
            <a:r>
              <a:rPr lang="en-US" altLang="zh-TW" b="1" dirty="0">
                <a:solidFill>
                  <a:srgbClr val="EE5496"/>
                </a:solidFill>
                <a:effectLst>
                  <a:glow rad="127000">
                    <a:schemeClr val="bg1"/>
                  </a:glow>
                </a:effectLst>
              </a:rPr>
              <a:t>[6] (</a:t>
            </a:r>
            <a:r>
              <a:rPr lang="fr-FR" altLang="zh-TW" b="1" dirty="0">
                <a:solidFill>
                  <a:srgbClr val="EE5496"/>
                </a:solidFill>
                <a:effectLst>
                  <a:glow rad="127000">
                    <a:schemeClr val="bg1"/>
                  </a:glow>
                </a:effectLst>
              </a:rPr>
              <a:t>ac_int&lt;32&gt;[</a:t>
            </a:r>
            <a:r>
              <a:rPr lang="en-US" altLang="zh-TW" b="1" dirty="0">
                <a:solidFill>
                  <a:srgbClr val="EE5496"/>
                </a:solidFill>
                <a:effectLst>
                  <a:glow rad="127000">
                    <a:schemeClr val="bg1"/>
                  </a:glow>
                </a:effectLst>
              </a:rPr>
              <a:t>6])</a:t>
            </a:r>
          </a:p>
          <a:p>
            <a:r>
              <a:rPr lang="en-US" altLang="zh-TW" b="1" dirty="0" err="1">
                <a:solidFill>
                  <a:srgbClr val="EE5496"/>
                </a:solidFill>
                <a:effectLst>
                  <a:glow rad="127000">
                    <a:schemeClr val="bg1"/>
                  </a:glow>
                </a:effectLst>
              </a:rPr>
              <a:t>shift_t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&lt;ac::</a:t>
            </a:r>
            <a:r>
              <a:rPr lang="en-US" altLang="zh-TW" b="1" dirty="0" err="1">
                <a:solidFill>
                  <a:srgbClr val="EE5496"/>
                </a:solidFill>
                <a:effectLst>
                  <a:glow rad="127000">
                    <a:schemeClr val="bg1"/>
                  </a:glow>
                </a:effectLst>
              </a:rPr>
              <a:t>nbits</a:t>
            </a:r>
            <a:r>
              <a:rPr lang="en-US" altLang="zh-TW" b="1" dirty="0">
                <a:solidFill>
                  <a:srgbClr val="EE5496"/>
                </a:solidFill>
                <a:effectLst>
                  <a:glow rad="127000">
                    <a:schemeClr val="bg1"/>
                  </a:glow>
                </a:effectLst>
              </a:rPr>
              <a:t>&lt;(64+32)*2+(32*2)&gt;::</a:t>
            </a:r>
            <a:r>
              <a:rPr lang="en-US" altLang="zh-TW" b="1" dirty="0" err="1">
                <a:solidFill>
                  <a:srgbClr val="EE5496"/>
                </a:solidFill>
                <a:effectLst>
                  <a:glow rad="127000">
                    <a:schemeClr val="bg1"/>
                  </a:glow>
                </a:effectLst>
              </a:rPr>
              <a:t>val</a:t>
            </a:r>
            <a:r>
              <a:rPr lang="en-US" altLang="zh-TW" sz="1000" b="1" dirty="0" err="1">
                <a:solidFill>
                  <a:srgbClr val="EE5496"/>
                </a:solidFill>
                <a:effectLst>
                  <a:glow rad="127000">
                    <a:schemeClr val="bg1"/>
                  </a:glow>
                </a:effectLst>
              </a:rPr>
              <a:t>,false</a:t>
            </a:r>
            <a:r>
              <a:rPr lang="en-US" altLang="zh-TW" b="1" dirty="0">
                <a:solidFill>
                  <a:srgbClr val="EE5496"/>
                </a:solidFill>
                <a:effectLst>
                  <a:glow rad="127000">
                    <a:schemeClr val="bg1"/>
                  </a:glow>
                </a:effectLst>
              </a:rPr>
              <a:t>&gt;)</a:t>
            </a:r>
          </a:p>
        </p:txBody>
      </p:sp>
      <p:cxnSp>
        <p:nvCxnSpPr>
          <p:cNvPr id="131" name="直線接點 130">
            <a:extLst>
              <a:ext uri="{FF2B5EF4-FFF2-40B4-BE49-F238E27FC236}">
                <a16:creationId xmlns:a16="http://schemas.microsoft.com/office/drawing/2014/main" id="{846E2AA4-E9E8-44E4-B9A5-D684FF4DBFB0}"/>
              </a:ext>
            </a:extLst>
          </p:cNvPr>
          <p:cNvCxnSpPr>
            <a:cxnSpLocks/>
          </p:cNvCxnSpPr>
          <p:nvPr/>
        </p:nvCxnSpPr>
        <p:spPr>
          <a:xfrm flipV="1">
            <a:off x="1999533" y="2196792"/>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pic>
        <p:nvPicPr>
          <p:cNvPr id="132" name="!!main frame">
            <a:extLst>
              <a:ext uri="{FF2B5EF4-FFF2-40B4-BE49-F238E27FC236}">
                <a16:creationId xmlns:a16="http://schemas.microsoft.com/office/drawing/2014/main" id="{ECF8C14F-4FF2-4801-8E04-A1ACDA4F3816}"/>
              </a:ext>
            </a:extLst>
          </p:cNvPr>
          <p:cNvPicPr>
            <a:picLocks noChangeAspect="1"/>
          </p:cNvPicPr>
          <p:nvPr/>
        </p:nvPicPr>
        <p:blipFill>
          <a:blip r:embed="rId3"/>
          <a:stretch>
            <a:fillRect/>
          </a:stretch>
        </p:blipFill>
        <p:spPr>
          <a:xfrm>
            <a:off x="2160701" y="3452074"/>
            <a:ext cx="2901948" cy="2901948"/>
          </a:xfrm>
          <a:prstGeom prst="rect">
            <a:avLst/>
          </a:prstGeom>
          <a:scene3d>
            <a:camera prst="orthographicFront">
              <a:rot lat="3822634" lon="1291790" rev="962280"/>
            </a:camera>
            <a:lightRig rig="threePt" dir="t"/>
          </a:scene3d>
        </p:spPr>
      </p:pic>
      <p:pic>
        <p:nvPicPr>
          <p:cNvPr id="133" name="圖片 132">
            <a:extLst>
              <a:ext uri="{FF2B5EF4-FFF2-40B4-BE49-F238E27FC236}">
                <a16:creationId xmlns:a16="http://schemas.microsoft.com/office/drawing/2014/main" id="{D06642D9-DF77-4DAE-9A3C-F304F5CDE53E}"/>
              </a:ext>
            </a:extLst>
          </p:cNvPr>
          <p:cNvPicPr>
            <a:picLocks noChangeAspect="1"/>
          </p:cNvPicPr>
          <p:nvPr/>
        </p:nvPicPr>
        <p:blipFill>
          <a:blip r:embed="rId4"/>
          <a:stretch>
            <a:fillRect/>
          </a:stretch>
        </p:blipFill>
        <p:spPr>
          <a:xfrm>
            <a:off x="2192702" y="3247670"/>
            <a:ext cx="2901948" cy="2901948"/>
          </a:xfrm>
          <a:prstGeom prst="rect">
            <a:avLst/>
          </a:prstGeom>
          <a:scene3d>
            <a:camera prst="orthographicFront">
              <a:rot lat="3822634" lon="1291790" rev="962280"/>
            </a:camera>
            <a:lightRig rig="threePt" dir="t"/>
          </a:scene3d>
        </p:spPr>
      </p:pic>
      <p:pic>
        <p:nvPicPr>
          <p:cNvPr id="134" name="圖片 133">
            <a:extLst>
              <a:ext uri="{FF2B5EF4-FFF2-40B4-BE49-F238E27FC236}">
                <a16:creationId xmlns:a16="http://schemas.microsoft.com/office/drawing/2014/main" id="{FA21283E-2865-4D04-9164-2D55047D2873}"/>
              </a:ext>
            </a:extLst>
          </p:cNvPr>
          <p:cNvPicPr>
            <a:picLocks noChangeAspect="1"/>
          </p:cNvPicPr>
          <p:nvPr/>
        </p:nvPicPr>
        <p:blipFill>
          <a:blip r:embed="rId5"/>
          <a:stretch>
            <a:fillRect/>
          </a:stretch>
        </p:blipFill>
        <p:spPr>
          <a:xfrm>
            <a:off x="2235454" y="3158495"/>
            <a:ext cx="2901948" cy="2895851"/>
          </a:xfrm>
          <a:prstGeom prst="rect">
            <a:avLst/>
          </a:prstGeom>
          <a:scene3d>
            <a:camera prst="orthographicFront">
              <a:rot lat="3822634" lon="1291790" rev="962280"/>
            </a:camera>
            <a:lightRig rig="threePt" dir="t"/>
          </a:scene3d>
        </p:spPr>
      </p:pic>
      <p:pic>
        <p:nvPicPr>
          <p:cNvPr id="135" name="圖片 134">
            <a:extLst>
              <a:ext uri="{FF2B5EF4-FFF2-40B4-BE49-F238E27FC236}">
                <a16:creationId xmlns:a16="http://schemas.microsoft.com/office/drawing/2014/main" id="{0F40075B-366D-4259-B8DD-CF67B92DB7BC}"/>
              </a:ext>
            </a:extLst>
          </p:cNvPr>
          <p:cNvPicPr>
            <a:picLocks noChangeAspect="1"/>
          </p:cNvPicPr>
          <p:nvPr/>
        </p:nvPicPr>
        <p:blipFill>
          <a:blip r:embed="rId6"/>
          <a:stretch>
            <a:fillRect/>
          </a:stretch>
        </p:blipFill>
        <p:spPr>
          <a:xfrm>
            <a:off x="2749332" y="1833067"/>
            <a:ext cx="2895851" cy="2901948"/>
          </a:xfrm>
          <a:prstGeom prst="rect">
            <a:avLst/>
          </a:prstGeom>
          <a:scene3d>
            <a:camera prst="orthographicFront">
              <a:rot lat="3822634" lon="1291790" rev="962280"/>
            </a:camera>
            <a:lightRig rig="threePt" dir="t"/>
          </a:scene3d>
        </p:spPr>
      </p:pic>
      <p:pic>
        <p:nvPicPr>
          <p:cNvPr id="136" name="圖片 135">
            <a:extLst>
              <a:ext uri="{FF2B5EF4-FFF2-40B4-BE49-F238E27FC236}">
                <a16:creationId xmlns:a16="http://schemas.microsoft.com/office/drawing/2014/main" id="{071FCBFD-716C-4A36-BB4D-D32716D34C21}"/>
              </a:ext>
            </a:extLst>
          </p:cNvPr>
          <p:cNvPicPr>
            <a:picLocks noChangeAspect="1"/>
          </p:cNvPicPr>
          <p:nvPr/>
        </p:nvPicPr>
        <p:blipFill>
          <a:blip r:embed="rId7"/>
          <a:stretch>
            <a:fillRect/>
          </a:stretch>
        </p:blipFill>
        <p:spPr>
          <a:xfrm>
            <a:off x="2770448" y="1775617"/>
            <a:ext cx="2901948" cy="2901948"/>
          </a:xfrm>
          <a:prstGeom prst="rect">
            <a:avLst/>
          </a:prstGeom>
          <a:scene3d>
            <a:camera prst="orthographicFront">
              <a:rot lat="3822634" lon="1291790" rev="962280"/>
            </a:camera>
            <a:lightRig rig="threePt" dir="t"/>
          </a:scene3d>
        </p:spPr>
      </p:pic>
      <p:pic>
        <p:nvPicPr>
          <p:cNvPr id="137" name="圖片 136">
            <a:extLst>
              <a:ext uri="{FF2B5EF4-FFF2-40B4-BE49-F238E27FC236}">
                <a16:creationId xmlns:a16="http://schemas.microsoft.com/office/drawing/2014/main" id="{700FF2C8-A8F5-46CB-9FB1-AD17164F5168}"/>
              </a:ext>
            </a:extLst>
          </p:cNvPr>
          <p:cNvPicPr>
            <a:picLocks noChangeAspect="1"/>
          </p:cNvPicPr>
          <p:nvPr/>
        </p:nvPicPr>
        <p:blipFill>
          <a:blip r:embed="rId5"/>
          <a:stretch>
            <a:fillRect/>
          </a:stretch>
        </p:blipFill>
        <p:spPr>
          <a:xfrm>
            <a:off x="2799519" y="1718167"/>
            <a:ext cx="2901948" cy="2895851"/>
          </a:xfrm>
          <a:prstGeom prst="rect">
            <a:avLst/>
          </a:prstGeom>
          <a:scene3d>
            <a:camera prst="orthographicFront">
              <a:rot lat="3822634" lon="1291790" rev="962280"/>
            </a:camera>
            <a:lightRig rig="threePt" dir="t"/>
          </a:scene3d>
        </p:spPr>
      </p:pic>
      <p:pic>
        <p:nvPicPr>
          <p:cNvPr id="138" name="圖片 137">
            <a:extLst>
              <a:ext uri="{FF2B5EF4-FFF2-40B4-BE49-F238E27FC236}">
                <a16:creationId xmlns:a16="http://schemas.microsoft.com/office/drawing/2014/main" id="{D18D3203-043F-4DEE-B573-0C83060E29EA}"/>
              </a:ext>
            </a:extLst>
          </p:cNvPr>
          <p:cNvPicPr>
            <a:picLocks noChangeAspect="1"/>
          </p:cNvPicPr>
          <p:nvPr/>
        </p:nvPicPr>
        <p:blipFill>
          <a:blip r:embed="rId4"/>
          <a:stretch>
            <a:fillRect/>
          </a:stretch>
        </p:blipFill>
        <p:spPr>
          <a:xfrm>
            <a:off x="2828590" y="1642690"/>
            <a:ext cx="2901948" cy="2901948"/>
          </a:xfrm>
          <a:prstGeom prst="rect">
            <a:avLst/>
          </a:prstGeom>
          <a:scene3d>
            <a:camera prst="orthographicFront">
              <a:rot lat="3822634" lon="1291790" rev="962280"/>
            </a:camera>
            <a:lightRig rig="threePt" dir="t"/>
          </a:scene3d>
        </p:spPr>
      </p:pic>
      <p:pic>
        <p:nvPicPr>
          <p:cNvPr id="139" name="圖片 138">
            <a:extLst>
              <a:ext uri="{FF2B5EF4-FFF2-40B4-BE49-F238E27FC236}">
                <a16:creationId xmlns:a16="http://schemas.microsoft.com/office/drawing/2014/main" id="{961A5CDE-9379-4863-A0F5-46254045B755}"/>
              </a:ext>
            </a:extLst>
          </p:cNvPr>
          <p:cNvPicPr>
            <a:picLocks noChangeAspect="1"/>
          </p:cNvPicPr>
          <p:nvPr/>
        </p:nvPicPr>
        <p:blipFill>
          <a:blip r:embed="rId8"/>
          <a:stretch>
            <a:fillRect/>
          </a:stretch>
        </p:blipFill>
        <p:spPr>
          <a:xfrm>
            <a:off x="2861699" y="1667758"/>
            <a:ext cx="2901948" cy="2895851"/>
          </a:xfrm>
          <a:prstGeom prst="rect">
            <a:avLst/>
          </a:prstGeom>
          <a:scene3d>
            <a:camera prst="orthographicFront">
              <a:rot lat="3822634" lon="1291790" rev="962280"/>
            </a:camera>
            <a:lightRig rig="threePt" dir="t"/>
          </a:scene3d>
        </p:spPr>
      </p:pic>
      <p:cxnSp>
        <p:nvCxnSpPr>
          <p:cNvPr id="141" name="直線接點 140">
            <a:extLst>
              <a:ext uri="{FF2B5EF4-FFF2-40B4-BE49-F238E27FC236}">
                <a16:creationId xmlns:a16="http://schemas.microsoft.com/office/drawing/2014/main" id="{06D332BA-6FED-4171-862A-7AE52B0C9C57}"/>
              </a:ext>
            </a:extLst>
          </p:cNvPr>
          <p:cNvCxnSpPr>
            <a:cxnSpLocks/>
          </p:cNvCxnSpPr>
          <p:nvPr/>
        </p:nvCxnSpPr>
        <p:spPr>
          <a:xfrm flipV="1">
            <a:off x="2285291" y="2225517"/>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接點 141">
            <a:extLst>
              <a:ext uri="{FF2B5EF4-FFF2-40B4-BE49-F238E27FC236}">
                <a16:creationId xmlns:a16="http://schemas.microsoft.com/office/drawing/2014/main" id="{7E3038BA-30A8-42AE-BCAA-7FA639C58E74}"/>
              </a:ext>
            </a:extLst>
          </p:cNvPr>
          <p:cNvCxnSpPr>
            <a:cxnSpLocks/>
          </p:cNvCxnSpPr>
          <p:nvPr/>
        </p:nvCxnSpPr>
        <p:spPr>
          <a:xfrm flipV="1">
            <a:off x="2041601" y="2348951"/>
            <a:ext cx="755726" cy="1798417"/>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sp>
        <p:nvSpPr>
          <p:cNvPr id="143" name="23">
            <a:extLst>
              <a:ext uri="{FF2B5EF4-FFF2-40B4-BE49-F238E27FC236}">
                <a16:creationId xmlns:a16="http://schemas.microsoft.com/office/drawing/2014/main" id="{99345A4F-65CD-4237-899B-A813042211F3}"/>
              </a:ext>
            </a:extLst>
          </p:cNvPr>
          <p:cNvSpPr txBox="1"/>
          <p:nvPr/>
        </p:nvSpPr>
        <p:spPr>
          <a:xfrm>
            <a:off x="3549540" y="5351812"/>
            <a:ext cx="2249334" cy="369332"/>
          </a:xfrm>
          <a:prstGeom prst="rect">
            <a:avLst/>
          </a:prstGeom>
          <a:noFill/>
        </p:spPr>
        <p:txBody>
          <a:bodyPr wrap="none" rtlCol="0">
            <a:spAutoFit/>
          </a:bodyPr>
          <a:lstStyle/>
          <a:p>
            <a:pPr algn="ctr"/>
            <a:r>
              <a:rPr lang="en-US" altLang="zh-TW" b="1" dirty="0" err="1">
                <a:solidFill>
                  <a:srgbClr val="7030A0"/>
                </a:solidFill>
              </a:rPr>
              <a:t>filtered_gradient.x</a:t>
            </a:r>
            <a:endParaRPr lang="en-US" altLang="zh-TW" b="1" dirty="0">
              <a:solidFill>
                <a:srgbClr val="7030A0"/>
              </a:solidFill>
            </a:endParaRPr>
          </a:p>
        </p:txBody>
      </p:sp>
      <p:sp>
        <p:nvSpPr>
          <p:cNvPr id="144" name="1">
            <a:extLst>
              <a:ext uri="{FF2B5EF4-FFF2-40B4-BE49-F238E27FC236}">
                <a16:creationId xmlns:a16="http://schemas.microsoft.com/office/drawing/2014/main" id="{562EC3E4-15A8-4A4F-A7AA-F7AF3E5CD990}"/>
              </a:ext>
            </a:extLst>
          </p:cNvPr>
          <p:cNvSpPr txBox="1"/>
          <p:nvPr/>
        </p:nvSpPr>
        <p:spPr>
          <a:xfrm>
            <a:off x="4044795" y="5118671"/>
            <a:ext cx="2185214" cy="369332"/>
          </a:xfrm>
          <a:prstGeom prst="rect">
            <a:avLst/>
          </a:prstGeom>
          <a:noFill/>
        </p:spPr>
        <p:txBody>
          <a:bodyPr wrap="none" rtlCol="0">
            <a:spAutoFit/>
          </a:bodyPr>
          <a:lstStyle/>
          <a:p>
            <a:pPr algn="ctr"/>
            <a:r>
              <a:rPr lang="en-US" altLang="zh-TW" b="1" dirty="0" err="1">
                <a:solidFill>
                  <a:srgbClr val="00B050"/>
                </a:solidFill>
              </a:rPr>
              <a:t>filtered_gradient.y</a:t>
            </a:r>
            <a:endParaRPr lang="en-US" altLang="zh-TW" b="1" dirty="0">
              <a:solidFill>
                <a:srgbClr val="00B050"/>
              </a:solidFill>
            </a:endParaRPr>
          </a:p>
        </p:txBody>
      </p:sp>
      <p:sp>
        <p:nvSpPr>
          <p:cNvPr id="145" name="2">
            <a:extLst>
              <a:ext uri="{FF2B5EF4-FFF2-40B4-BE49-F238E27FC236}">
                <a16:creationId xmlns:a16="http://schemas.microsoft.com/office/drawing/2014/main" id="{93094499-6673-49C4-BCB1-9A3C7C14C39A}"/>
              </a:ext>
            </a:extLst>
          </p:cNvPr>
          <p:cNvSpPr txBox="1"/>
          <p:nvPr/>
        </p:nvSpPr>
        <p:spPr>
          <a:xfrm>
            <a:off x="4227834" y="4870458"/>
            <a:ext cx="2172390" cy="369332"/>
          </a:xfrm>
          <a:prstGeom prst="rect">
            <a:avLst/>
          </a:prstGeom>
          <a:noFill/>
        </p:spPr>
        <p:txBody>
          <a:bodyPr wrap="none" rtlCol="0">
            <a:spAutoFit/>
          </a:bodyPr>
          <a:lstStyle/>
          <a:p>
            <a:pPr algn="ctr"/>
            <a:r>
              <a:rPr lang="en-US" altLang="zh-TW" b="1" dirty="0" err="1">
                <a:solidFill>
                  <a:srgbClr val="F79646"/>
                </a:solidFill>
              </a:rPr>
              <a:t>filtered_gradient.z</a:t>
            </a:r>
            <a:endParaRPr lang="en-US" altLang="zh-TW" b="1" dirty="0">
              <a:solidFill>
                <a:srgbClr val="F79646"/>
              </a:solidFill>
            </a:endParaRPr>
          </a:p>
        </p:txBody>
      </p:sp>
      <p:pic>
        <p:nvPicPr>
          <p:cNvPr id="10" name="圖片 9">
            <a:extLst>
              <a:ext uri="{FF2B5EF4-FFF2-40B4-BE49-F238E27FC236}">
                <a16:creationId xmlns:a16="http://schemas.microsoft.com/office/drawing/2014/main" id="{FA126C4F-3B27-4063-989A-40D1B4F9E33E}"/>
              </a:ext>
            </a:extLst>
          </p:cNvPr>
          <p:cNvPicPr>
            <a:picLocks noChangeAspect="1"/>
          </p:cNvPicPr>
          <p:nvPr/>
        </p:nvPicPr>
        <p:blipFill>
          <a:blip r:embed="rId9"/>
          <a:stretch>
            <a:fillRect/>
          </a:stretch>
        </p:blipFill>
        <p:spPr>
          <a:xfrm>
            <a:off x="2895671" y="1585133"/>
            <a:ext cx="2901948" cy="2895851"/>
          </a:xfrm>
          <a:prstGeom prst="rect">
            <a:avLst/>
          </a:prstGeom>
          <a:scene3d>
            <a:camera prst="orthographicFront">
              <a:rot lat="3822634" lon="1291790" rev="962280"/>
            </a:camera>
            <a:lightRig rig="threePt" dir="t"/>
          </a:scene3d>
        </p:spPr>
      </p:pic>
      <p:sp>
        <p:nvSpPr>
          <p:cNvPr id="148" name="3">
            <a:extLst>
              <a:ext uri="{FF2B5EF4-FFF2-40B4-BE49-F238E27FC236}">
                <a16:creationId xmlns:a16="http://schemas.microsoft.com/office/drawing/2014/main" id="{34C60A7F-FFD6-4F03-8730-A8D5A1C42FDA}"/>
              </a:ext>
            </a:extLst>
          </p:cNvPr>
          <p:cNvSpPr txBox="1"/>
          <p:nvPr/>
        </p:nvSpPr>
        <p:spPr>
          <a:xfrm>
            <a:off x="5057760" y="3986907"/>
            <a:ext cx="1271503" cy="276999"/>
          </a:xfrm>
          <a:prstGeom prst="rect">
            <a:avLst/>
          </a:prstGeom>
          <a:noFill/>
        </p:spPr>
        <p:txBody>
          <a:bodyPr wrap="none" rtlCol="0">
            <a:spAutoFit/>
          </a:bodyPr>
          <a:lstStyle/>
          <a:p>
            <a:pPr algn="ctr"/>
            <a:r>
              <a:rPr lang="en-US" altLang="zh-TW" sz="1200" b="1" dirty="0" err="1">
                <a:solidFill>
                  <a:schemeClr val="accent1">
                    <a:lumMod val="25000"/>
                  </a:schemeClr>
                </a:solidFill>
              </a:rPr>
              <a:t>out_product</a:t>
            </a:r>
            <a:r>
              <a:rPr lang="en-US" altLang="zh-TW" sz="1200" b="1" dirty="0">
                <a:solidFill>
                  <a:schemeClr val="accent1">
                    <a:lumMod val="25000"/>
                  </a:schemeClr>
                </a:solidFill>
              </a:rPr>
              <a:t>[0]</a:t>
            </a:r>
          </a:p>
        </p:txBody>
      </p:sp>
      <p:sp>
        <p:nvSpPr>
          <p:cNvPr id="149" name="4">
            <a:extLst>
              <a:ext uri="{FF2B5EF4-FFF2-40B4-BE49-F238E27FC236}">
                <a16:creationId xmlns:a16="http://schemas.microsoft.com/office/drawing/2014/main" id="{20272ABF-ADF6-44C8-B6F2-D909AF78CFF2}"/>
              </a:ext>
            </a:extLst>
          </p:cNvPr>
          <p:cNvSpPr txBox="1"/>
          <p:nvPr/>
        </p:nvSpPr>
        <p:spPr>
          <a:xfrm>
            <a:off x="5173702" y="3861225"/>
            <a:ext cx="1271503" cy="276999"/>
          </a:xfrm>
          <a:prstGeom prst="rect">
            <a:avLst/>
          </a:prstGeom>
          <a:noFill/>
        </p:spPr>
        <p:txBody>
          <a:bodyPr wrap="none" rtlCol="0">
            <a:spAutoFit/>
          </a:bodyPr>
          <a:lstStyle/>
          <a:p>
            <a:pPr algn="ctr"/>
            <a:r>
              <a:rPr lang="en-US" altLang="zh-TW" sz="1200" b="1" dirty="0" err="1">
                <a:solidFill>
                  <a:srgbClr val="EE5496"/>
                </a:solidFill>
              </a:rPr>
              <a:t>out_product</a:t>
            </a:r>
            <a:r>
              <a:rPr lang="en-US" altLang="zh-TW" sz="1200" b="1" dirty="0">
                <a:solidFill>
                  <a:srgbClr val="EE5496"/>
                </a:solidFill>
              </a:rPr>
              <a:t>[1]</a:t>
            </a:r>
          </a:p>
        </p:txBody>
      </p:sp>
      <p:sp>
        <p:nvSpPr>
          <p:cNvPr id="150" name="5">
            <a:extLst>
              <a:ext uri="{FF2B5EF4-FFF2-40B4-BE49-F238E27FC236}">
                <a16:creationId xmlns:a16="http://schemas.microsoft.com/office/drawing/2014/main" id="{AB1C8910-3C36-4259-A6CA-9078BFD81352}"/>
              </a:ext>
            </a:extLst>
          </p:cNvPr>
          <p:cNvSpPr txBox="1"/>
          <p:nvPr/>
        </p:nvSpPr>
        <p:spPr>
          <a:xfrm>
            <a:off x="5329759" y="3739172"/>
            <a:ext cx="1271503" cy="276999"/>
          </a:xfrm>
          <a:prstGeom prst="rect">
            <a:avLst/>
          </a:prstGeom>
          <a:noFill/>
        </p:spPr>
        <p:txBody>
          <a:bodyPr wrap="none" rtlCol="0">
            <a:spAutoFit/>
          </a:bodyPr>
          <a:lstStyle/>
          <a:p>
            <a:pPr algn="ctr"/>
            <a:r>
              <a:rPr lang="en-US" altLang="zh-TW" sz="1200" b="1" dirty="0" err="1">
                <a:solidFill>
                  <a:srgbClr val="F79646"/>
                </a:solidFill>
              </a:rPr>
              <a:t>out_product</a:t>
            </a:r>
            <a:r>
              <a:rPr lang="en-US" altLang="zh-TW" sz="1200" b="1" dirty="0">
                <a:solidFill>
                  <a:srgbClr val="F79646"/>
                </a:solidFill>
              </a:rPr>
              <a:t>[2]</a:t>
            </a:r>
          </a:p>
        </p:txBody>
      </p:sp>
      <p:sp>
        <p:nvSpPr>
          <p:cNvPr id="151" name="6">
            <a:extLst>
              <a:ext uri="{FF2B5EF4-FFF2-40B4-BE49-F238E27FC236}">
                <a16:creationId xmlns:a16="http://schemas.microsoft.com/office/drawing/2014/main" id="{421DA9D7-BCAC-413A-9208-D234C3602317}"/>
              </a:ext>
            </a:extLst>
          </p:cNvPr>
          <p:cNvSpPr txBox="1"/>
          <p:nvPr/>
        </p:nvSpPr>
        <p:spPr>
          <a:xfrm>
            <a:off x="5440619" y="3625066"/>
            <a:ext cx="1271502" cy="276999"/>
          </a:xfrm>
          <a:prstGeom prst="rect">
            <a:avLst/>
          </a:prstGeom>
          <a:noFill/>
        </p:spPr>
        <p:txBody>
          <a:bodyPr wrap="none" rtlCol="0">
            <a:spAutoFit/>
          </a:bodyPr>
          <a:lstStyle/>
          <a:p>
            <a:pPr algn="ctr"/>
            <a:r>
              <a:rPr lang="en-US" altLang="zh-TW" sz="1200" b="1" dirty="0" err="1">
                <a:solidFill>
                  <a:srgbClr val="00B050"/>
                </a:solidFill>
              </a:rPr>
              <a:t>out_product</a:t>
            </a:r>
            <a:r>
              <a:rPr lang="en-US" altLang="zh-TW" sz="1200" b="1" dirty="0">
                <a:solidFill>
                  <a:srgbClr val="00B050"/>
                </a:solidFill>
              </a:rPr>
              <a:t>[3]</a:t>
            </a:r>
          </a:p>
        </p:txBody>
      </p:sp>
      <p:sp>
        <p:nvSpPr>
          <p:cNvPr id="152" name="7">
            <a:extLst>
              <a:ext uri="{FF2B5EF4-FFF2-40B4-BE49-F238E27FC236}">
                <a16:creationId xmlns:a16="http://schemas.microsoft.com/office/drawing/2014/main" id="{BD0AC200-9C91-4A9D-92CC-748C812B6082}"/>
              </a:ext>
            </a:extLst>
          </p:cNvPr>
          <p:cNvSpPr txBox="1"/>
          <p:nvPr/>
        </p:nvSpPr>
        <p:spPr>
          <a:xfrm>
            <a:off x="5538963" y="3510960"/>
            <a:ext cx="1271503" cy="276999"/>
          </a:xfrm>
          <a:prstGeom prst="rect">
            <a:avLst/>
          </a:prstGeom>
          <a:noFill/>
        </p:spPr>
        <p:txBody>
          <a:bodyPr wrap="none" rtlCol="0">
            <a:spAutoFit/>
          </a:bodyPr>
          <a:lstStyle/>
          <a:p>
            <a:pPr algn="ctr"/>
            <a:r>
              <a:rPr lang="en-US" altLang="zh-TW" sz="1200" b="1" dirty="0" err="1">
                <a:solidFill>
                  <a:srgbClr val="0070C0"/>
                </a:solidFill>
              </a:rPr>
              <a:t>out_product</a:t>
            </a:r>
            <a:r>
              <a:rPr lang="en-US" altLang="zh-TW" sz="1200" b="1" dirty="0">
                <a:solidFill>
                  <a:srgbClr val="0070C0"/>
                </a:solidFill>
              </a:rPr>
              <a:t>[4]</a:t>
            </a:r>
          </a:p>
        </p:txBody>
      </p:sp>
      <p:sp>
        <p:nvSpPr>
          <p:cNvPr id="153" name="8">
            <a:extLst>
              <a:ext uri="{FF2B5EF4-FFF2-40B4-BE49-F238E27FC236}">
                <a16:creationId xmlns:a16="http://schemas.microsoft.com/office/drawing/2014/main" id="{C736D745-FD2A-4611-8312-7EE41D3FD1D0}"/>
              </a:ext>
            </a:extLst>
          </p:cNvPr>
          <p:cNvSpPr txBox="1"/>
          <p:nvPr/>
        </p:nvSpPr>
        <p:spPr>
          <a:xfrm>
            <a:off x="5626463" y="3398938"/>
            <a:ext cx="1271503" cy="276999"/>
          </a:xfrm>
          <a:prstGeom prst="rect">
            <a:avLst/>
          </a:prstGeom>
          <a:noFill/>
        </p:spPr>
        <p:txBody>
          <a:bodyPr wrap="none" rtlCol="0">
            <a:spAutoFit/>
          </a:bodyPr>
          <a:lstStyle/>
          <a:p>
            <a:pPr algn="ctr"/>
            <a:r>
              <a:rPr lang="en-US" altLang="zh-TW" sz="1200" b="1" dirty="0" err="1">
                <a:solidFill>
                  <a:srgbClr val="7030A0"/>
                </a:solidFill>
              </a:rPr>
              <a:t>out_product</a:t>
            </a:r>
            <a:r>
              <a:rPr lang="en-US" altLang="zh-TW" sz="1200" b="1" dirty="0">
                <a:solidFill>
                  <a:srgbClr val="7030A0"/>
                </a:solidFill>
              </a:rPr>
              <a:t>[5]</a:t>
            </a:r>
          </a:p>
        </p:txBody>
      </p:sp>
      <p:pic>
        <p:nvPicPr>
          <p:cNvPr id="110" name="圖片 109">
            <a:extLst>
              <a:ext uri="{FF2B5EF4-FFF2-40B4-BE49-F238E27FC236}">
                <a16:creationId xmlns:a16="http://schemas.microsoft.com/office/drawing/2014/main" id="{469B5867-573F-44A8-90EE-5982497FC9CC}"/>
              </a:ext>
            </a:extLst>
          </p:cNvPr>
          <p:cNvPicPr>
            <a:picLocks noChangeAspect="1"/>
          </p:cNvPicPr>
          <p:nvPr/>
        </p:nvPicPr>
        <p:blipFill>
          <a:blip r:embed="rId10"/>
          <a:stretch>
            <a:fillRect/>
          </a:stretch>
        </p:blipFill>
        <p:spPr>
          <a:xfrm>
            <a:off x="3448658" y="2776205"/>
            <a:ext cx="914479" cy="335309"/>
          </a:xfrm>
          <a:prstGeom prst="rect">
            <a:avLst/>
          </a:prstGeom>
          <a:scene3d>
            <a:camera prst="orthographicFront">
              <a:rot lat="3822634" lon="1291790" rev="962280"/>
            </a:camera>
            <a:lightRig rig="threePt" dir="t"/>
          </a:scene3d>
        </p:spPr>
      </p:pic>
      <p:pic>
        <p:nvPicPr>
          <p:cNvPr id="6" name="圖片 5">
            <a:extLst>
              <a:ext uri="{FF2B5EF4-FFF2-40B4-BE49-F238E27FC236}">
                <a16:creationId xmlns:a16="http://schemas.microsoft.com/office/drawing/2014/main" id="{5FAB9494-61F1-4548-A47C-766A35ED38C4}"/>
              </a:ext>
            </a:extLst>
          </p:cNvPr>
          <p:cNvPicPr>
            <a:picLocks noChangeAspect="1"/>
          </p:cNvPicPr>
          <p:nvPr/>
        </p:nvPicPr>
        <p:blipFill>
          <a:blip r:embed="rId11"/>
          <a:stretch>
            <a:fillRect/>
          </a:stretch>
        </p:blipFill>
        <p:spPr>
          <a:xfrm>
            <a:off x="3459882" y="2737182"/>
            <a:ext cx="597460" cy="390178"/>
          </a:xfrm>
          <a:prstGeom prst="rect">
            <a:avLst/>
          </a:prstGeom>
          <a:scene3d>
            <a:camera prst="orthographicFront">
              <a:rot lat="3822634" lon="1291790" rev="962280"/>
            </a:camera>
            <a:lightRig rig="threePt" dir="t"/>
          </a:scene3d>
        </p:spPr>
      </p:pic>
      <p:sp>
        <p:nvSpPr>
          <p:cNvPr id="112" name="矩形 111">
            <a:extLst>
              <a:ext uri="{FF2B5EF4-FFF2-40B4-BE49-F238E27FC236}">
                <a16:creationId xmlns:a16="http://schemas.microsoft.com/office/drawing/2014/main" id="{21588EEC-5228-4874-8121-E57EDFF8F9C1}"/>
              </a:ext>
            </a:extLst>
          </p:cNvPr>
          <p:cNvSpPr/>
          <p:nvPr/>
        </p:nvSpPr>
        <p:spPr>
          <a:xfrm rot="192323">
            <a:off x="3054573" y="1995835"/>
            <a:ext cx="1988108"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tensor_weight_x</a:t>
            </a:r>
            <a:endParaRPr lang="en-US" altLang="zh-TW" b="1" dirty="0">
              <a:solidFill>
                <a:srgbClr val="9BBB59"/>
              </a:solidFill>
              <a:latin typeface="芫荽 0.92" pitchFamily="2" charset="-120"/>
              <a:ea typeface="芫荽 0.92" pitchFamily="2" charset="-120"/>
              <a:cs typeface="芫荽 0.92" pitchFamily="2" charset="-120"/>
            </a:endParaRPr>
          </a:p>
        </p:txBody>
      </p:sp>
      <p:cxnSp>
        <p:nvCxnSpPr>
          <p:cNvPr id="116" name="直線單箭頭接點 115">
            <a:extLst>
              <a:ext uri="{FF2B5EF4-FFF2-40B4-BE49-F238E27FC236}">
                <a16:creationId xmlns:a16="http://schemas.microsoft.com/office/drawing/2014/main" id="{79755438-D0F5-4C3F-9317-AAD8DB3025F7}"/>
              </a:ext>
            </a:extLst>
          </p:cNvPr>
          <p:cNvCxnSpPr>
            <a:cxnSpLocks/>
          </p:cNvCxnSpPr>
          <p:nvPr/>
        </p:nvCxnSpPr>
        <p:spPr>
          <a:xfrm>
            <a:off x="4195711" y="2620403"/>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118" name="文字方塊 117">
            <a:extLst>
              <a:ext uri="{FF2B5EF4-FFF2-40B4-BE49-F238E27FC236}">
                <a16:creationId xmlns:a16="http://schemas.microsoft.com/office/drawing/2014/main" id="{A8DA1248-6541-4D9B-BEF6-DB5BF6F0C00B}"/>
              </a:ext>
            </a:extLst>
          </p:cNvPr>
          <p:cNvSpPr txBox="1"/>
          <p:nvPr/>
        </p:nvSpPr>
        <p:spPr>
          <a:xfrm>
            <a:off x="3986049" y="2334836"/>
            <a:ext cx="489342" cy="369332"/>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in</a:t>
            </a:r>
            <a:endParaRPr lang="zh-TW" altLang="en-US" dirty="0">
              <a:solidFill>
                <a:srgbClr val="FF0000"/>
              </a:solidFill>
              <a:effectLst>
                <a:glow rad="127000">
                  <a:schemeClr val="bg1"/>
                </a:glow>
              </a:effectLst>
            </a:endParaRPr>
          </a:p>
        </p:txBody>
      </p:sp>
      <p:cxnSp>
        <p:nvCxnSpPr>
          <p:cNvPr id="117" name="直線單箭頭接點 116">
            <a:extLst>
              <a:ext uri="{FF2B5EF4-FFF2-40B4-BE49-F238E27FC236}">
                <a16:creationId xmlns:a16="http://schemas.microsoft.com/office/drawing/2014/main" id="{2BF25F9C-4B25-49AD-9936-09B6A595E4A0}"/>
              </a:ext>
            </a:extLst>
          </p:cNvPr>
          <p:cNvCxnSpPr>
            <a:cxnSpLocks/>
          </p:cNvCxnSpPr>
          <p:nvPr/>
        </p:nvCxnSpPr>
        <p:spPr>
          <a:xfrm>
            <a:off x="3910865" y="2586231"/>
            <a:ext cx="0" cy="339123"/>
          </a:xfrm>
          <a:prstGeom prst="straightConnector1">
            <a:avLst/>
          </a:prstGeom>
          <a:ln w="28575">
            <a:solidFill>
              <a:srgbClr val="0070C0"/>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sp>
        <p:nvSpPr>
          <p:cNvPr id="119" name="文字方塊 118">
            <a:extLst>
              <a:ext uri="{FF2B5EF4-FFF2-40B4-BE49-F238E27FC236}">
                <a16:creationId xmlns:a16="http://schemas.microsoft.com/office/drawing/2014/main" id="{449E92ED-1C68-4EAD-8670-0F9CE8342755}"/>
              </a:ext>
            </a:extLst>
          </p:cNvPr>
          <p:cNvSpPr txBox="1"/>
          <p:nvPr/>
        </p:nvSpPr>
        <p:spPr>
          <a:xfrm>
            <a:off x="3596248" y="2262525"/>
            <a:ext cx="631074" cy="369332"/>
          </a:xfrm>
          <a:prstGeom prst="rect">
            <a:avLst/>
          </a:prstGeom>
          <a:noFill/>
        </p:spPr>
        <p:txBody>
          <a:bodyPr wrap="square" rtlCol="0">
            <a:spAutoFit/>
          </a:bodyPr>
          <a:lstStyle/>
          <a:p>
            <a:pPr algn="ctr"/>
            <a:r>
              <a:rPr lang="en-US" altLang="zh-TW" dirty="0">
                <a:solidFill>
                  <a:srgbClr val="0070C0"/>
                </a:solidFill>
                <a:effectLst>
                  <a:glow rad="76200">
                    <a:schemeClr val="bg1"/>
                  </a:glow>
                </a:effectLst>
              </a:rPr>
              <a:t>out</a:t>
            </a:r>
            <a:endParaRPr lang="zh-TW" altLang="en-US" dirty="0">
              <a:solidFill>
                <a:srgbClr val="0070C0"/>
              </a:solidFill>
              <a:effectLst>
                <a:glow rad="76200">
                  <a:schemeClr val="bg1"/>
                </a:glow>
              </a:effectLst>
            </a:endParaRP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9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F301731-0A4C-451B-8C15-84F2DF72803E}"/>
              </a:ext>
            </a:extLst>
          </p:cNvPr>
          <p:cNvPicPr>
            <a:picLocks noChangeAspect="1"/>
          </p:cNvPicPr>
          <p:nvPr/>
        </p:nvPicPr>
        <p:blipFill>
          <a:blip r:embed="rId2"/>
          <a:stretch>
            <a:fillRect/>
          </a:stretch>
        </p:blipFill>
        <p:spPr>
          <a:xfrm>
            <a:off x="2749332" y="1833067"/>
            <a:ext cx="2895851" cy="2901948"/>
          </a:xfrm>
          <a:prstGeom prst="rect">
            <a:avLst/>
          </a:prstGeom>
          <a:scene3d>
            <a:camera prst="orthographicFront">
              <a:rot lat="3822634" lon="1291790" rev="962280"/>
            </a:camera>
            <a:lightRig rig="threePt" dir="t"/>
          </a:scene3d>
        </p:spPr>
      </p:pic>
      <p:pic>
        <p:nvPicPr>
          <p:cNvPr id="4" name="圖片 3">
            <a:extLst>
              <a:ext uri="{FF2B5EF4-FFF2-40B4-BE49-F238E27FC236}">
                <a16:creationId xmlns:a16="http://schemas.microsoft.com/office/drawing/2014/main" id="{877D2F42-DC7B-4883-96BE-9AFDD9CFB649}"/>
              </a:ext>
            </a:extLst>
          </p:cNvPr>
          <p:cNvPicPr>
            <a:picLocks noChangeAspect="1"/>
          </p:cNvPicPr>
          <p:nvPr/>
        </p:nvPicPr>
        <p:blipFill>
          <a:blip r:embed="rId3"/>
          <a:stretch>
            <a:fillRect/>
          </a:stretch>
        </p:blipFill>
        <p:spPr>
          <a:xfrm>
            <a:off x="2770448" y="1775617"/>
            <a:ext cx="2901948" cy="2901948"/>
          </a:xfrm>
          <a:prstGeom prst="rect">
            <a:avLst/>
          </a:prstGeom>
          <a:scene3d>
            <a:camera prst="orthographicFront">
              <a:rot lat="3822634" lon="1291790" rev="962280"/>
            </a:camera>
            <a:lightRig rig="threePt" dir="t"/>
          </a:scene3d>
        </p:spPr>
      </p:pic>
      <p:pic>
        <p:nvPicPr>
          <p:cNvPr id="5" name="圖片 4">
            <a:extLst>
              <a:ext uri="{FF2B5EF4-FFF2-40B4-BE49-F238E27FC236}">
                <a16:creationId xmlns:a16="http://schemas.microsoft.com/office/drawing/2014/main" id="{10114E23-28F0-4FF6-9539-34AB0662283B}"/>
              </a:ext>
            </a:extLst>
          </p:cNvPr>
          <p:cNvPicPr>
            <a:picLocks noChangeAspect="1"/>
          </p:cNvPicPr>
          <p:nvPr/>
        </p:nvPicPr>
        <p:blipFill>
          <a:blip r:embed="rId4"/>
          <a:stretch>
            <a:fillRect/>
          </a:stretch>
        </p:blipFill>
        <p:spPr>
          <a:xfrm>
            <a:off x="2799519" y="1718167"/>
            <a:ext cx="2901948" cy="2895851"/>
          </a:xfrm>
          <a:prstGeom prst="rect">
            <a:avLst/>
          </a:prstGeom>
          <a:scene3d>
            <a:camera prst="orthographicFront">
              <a:rot lat="3822634" lon="1291790" rev="962280"/>
            </a:camera>
            <a:lightRig rig="threePt" dir="t"/>
          </a:scene3d>
        </p:spPr>
      </p:pic>
      <p:pic>
        <p:nvPicPr>
          <p:cNvPr id="6" name="圖片 5">
            <a:extLst>
              <a:ext uri="{FF2B5EF4-FFF2-40B4-BE49-F238E27FC236}">
                <a16:creationId xmlns:a16="http://schemas.microsoft.com/office/drawing/2014/main" id="{ED3AE67A-AFD3-4D28-B788-5FB8CC7CAFC4}"/>
              </a:ext>
            </a:extLst>
          </p:cNvPr>
          <p:cNvPicPr>
            <a:picLocks noChangeAspect="1"/>
          </p:cNvPicPr>
          <p:nvPr/>
        </p:nvPicPr>
        <p:blipFill>
          <a:blip r:embed="rId5"/>
          <a:stretch>
            <a:fillRect/>
          </a:stretch>
        </p:blipFill>
        <p:spPr>
          <a:xfrm>
            <a:off x="2828590" y="1642690"/>
            <a:ext cx="2901948" cy="2901948"/>
          </a:xfrm>
          <a:prstGeom prst="rect">
            <a:avLst/>
          </a:prstGeom>
          <a:scene3d>
            <a:camera prst="orthographicFront">
              <a:rot lat="3822634" lon="1291790" rev="962280"/>
            </a:camera>
            <a:lightRig rig="threePt" dir="t"/>
          </a:scene3d>
        </p:spPr>
      </p:pic>
      <p:pic>
        <p:nvPicPr>
          <p:cNvPr id="7" name="圖片 6">
            <a:extLst>
              <a:ext uri="{FF2B5EF4-FFF2-40B4-BE49-F238E27FC236}">
                <a16:creationId xmlns:a16="http://schemas.microsoft.com/office/drawing/2014/main" id="{653A23B1-AF14-44A6-B0E4-4CFCC69194E3}"/>
              </a:ext>
            </a:extLst>
          </p:cNvPr>
          <p:cNvPicPr>
            <a:picLocks noChangeAspect="1"/>
          </p:cNvPicPr>
          <p:nvPr/>
        </p:nvPicPr>
        <p:blipFill>
          <a:blip r:embed="rId6"/>
          <a:stretch>
            <a:fillRect/>
          </a:stretch>
        </p:blipFill>
        <p:spPr>
          <a:xfrm>
            <a:off x="2861699" y="1667758"/>
            <a:ext cx="2901948" cy="2895851"/>
          </a:xfrm>
          <a:prstGeom prst="rect">
            <a:avLst/>
          </a:prstGeom>
          <a:scene3d>
            <a:camera prst="orthographicFront">
              <a:rot lat="3822634" lon="1291790" rev="962280"/>
            </a:camera>
            <a:lightRig rig="threePt" dir="t"/>
          </a:scene3d>
        </p:spPr>
      </p:pic>
      <p:pic>
        <p:nvPicPr>
          <p:cNvPr id="8" name="圖片 7">
            <a:extLst>
              <a:ext uri="{FF2B5EF4-FFF2-40B4-BE49-F238E27FC236}">
                <a16:creationId xmlns:a16="http://schemas.microsoft.com/office/drawing/2014/main" id="{3C13CEF1-D40D-413C-A556-FB91265B650B}"/>
              </a:ext>
            </a:extLst>
          </p:cNvPr>
          <p:cNvPicPr>
            <a:picLocks noChangeAspect="1"/>
          </p:cNvPicPr>
          <p:nvPr/>
        </p:nvPicPr>
        <p:blipFill>
          <a:blip r:embed="rId7"/>
          <a:stretch>
            <a:fillRect/>
          </a:stretch>
        </p:blipFill>
        <p:spPr>
          <a:xfrm>
            <a:off x="2895671" y="1585133"/>
            <a:ext cx="2901948" cy="2895851"/>
          </a:xfrm>
          <a:prstGeom prst="rect">
            <a:avLst/>
          </a:prstGeom>
          <a:scene3d>
            <a:camera prst="orthographicFront">
              <a:rot lat="3822634" lon="1291790" rev="962280"/>
            </a:camera>
            <a:lightRig rig="threePt" dir="t"/>
          </a:scene3d>
        </p:spPr>
      </p:pic>
      <p:sp>
        <p:nvSpPr>
          <p:cNvPr id="9" name="3">
            <a:extLst>
              <a:ext uri="{FF2B5EF4-FFF2-40B4-BE49-F238E27FC236}">
                <a16:creationId xmlns:a16="http://schemas.microsoft.com/office/drawing/2014/main" id="{CCC088C0-5D59-4004-A64C-F356A586DE14}"/>
              </a:ext>
            </a:extLst>
          </p:cNvPr>
          <p:cNvSpPr txBox="1"/>
          <p:nvPr/>
        </p:nvSpPr>
        <p:spPr>
          <a:xfrm>
            <a:off x="5057760" y="3986907"/>
            <a:ext cx="1271503" cy="276999"/>
          </a:xfrm>
          <a:prstGeom prst="rect">
            <a:avLst/>
          </a:prstGeom>
          <a:noFill/>
        </p:spPr>
        <p:txBody>
          <a:bodyPr wrap="none" rtlCol="0">
            <a:spAutoFit/>
          </a:bodyPr>
          <a:lstStyle/>
          <a:p>
            <a:pPr algn="ctr"/>
            <a:r>
              <a:rPr lang="en-US" altLang="zh-TW" sz="1200" b="1" dirty="0" err="1">
                <a:solidFill>
                  <a:schemeClr val="accent1">
                    <a:lumMod val="25000"/>
                  </a:schemeClr>
                </a:solidFill>
              </a:rPr>
              <a:t>out_product</a:t>
            </a:r>
            <a:r>
              <a:rPr lang="en-US" altLang="zh-TW" sz="1200" b="1" dirty="0">
                <a:solidFill>
                  <a:schemeClr val="accent1">
                    <a:lumMod val="25000"/>
                  </a:schemeClr>
                </a:solidFill>
              </a:rPr>
              <a:t>[0]</a:t>
            </a:r>
          </a:p>
        </p:txBody>
      </p:sp>
      <p:sp>
        <p:nvSpPr>
          <p:cNvPr id="10" name="4">
            <a:extLst>
              <a:ext uri="{FF2B5EF4-FFF2-40B4-BE49-F238E27FC236}">
                <a16:creationId xmlns:a16="http://schemas.microsoft.com/office/drawing/2014/main" id="{27C9A5C2-339B-4726-93DE-DA51F0B9DBC2}"/>
              </a:ext>
            </a:extLst>
          </p:cNvPr>
          <p:cNvSpPr txBox="1"/>
          <p:nvPr/>
        </p:nvSpPr>
        <p:spPr>
          <a:xfrm>
            <a:off x="5173702" y="3861225"/>
            <a:ext cx="1271503" cy="276999"/>
          </a:xfrm>
          <a:prstGeom prst="rect">
            <a:avLst/>
          </a:prstGeom>
          <a:noFill/>
        </p:spPr>
        <p:txBody>
          <a:bodyPr wrap="none" rtlCol="0">
            <a:spAutoFit/>
          </a:bodyPr>
          <a:lstStyle/>
          <a:p>
            <a:pPr algn="ctr"/>
            <a:r>
              <a:rPr lang="en-US" altLang="zh-TW" sz="1200" b="1" dirty="0" err="1">
                <a:solidFill>
                  <a:srgbClr val="EE5496"/>
                </a:solidFill>
              </a:rPr>
              <a:t>out_product</a:t>
            </a:r>
            <a:r>
              <a:rPr lang="en-US" altLang="zh-TW" sz="1200" b="1" dirty="0">
                <a:solidFill>
                  <a:srgbClr val="EE5496"/>
                </a:solidFill>
              </a:rPr>
              <a:t>[1]</a:t>
            </a:r>
          </a:p>
        </p:txBody>
      </p:sp>
      <p:sp>
        <p:nvSpPr>
          <p:cNvPr id="11" name="5">
            <a:extLst>
              <a:ext uri="{FF2B5EF4-FFF2-40B4-BE49-F238E27FC236}">
                <a16:creationId xmlns:a16="http://schemas.microsoft.com/office/drawing/2014/main" id="{A3C2391E-E95B-4EAD-9A12-D40DD4617AD5}"/>
              </a:ext>
            </a:extLst>
          </p:cNvPr>
          <p:cNvSpPr txBox="1"/>
          <p:nvPr/>
        </p:nvSpPr>
        <p:spPr>
          <a:xfrm>
            <a:off x="5329759" y="3739172"/>
            <a:ext cx="1271503" cy="276999"/>
          </a:xfrm>
          <a:prstGeom prst="rect">
            <a:avLst/>
          </a:prstGeom>
          <a:noFill/>
        </p:spPr>
        <p:txBody>
          <a:bodyPr wrap="none" rtlCol="0">
            <a:spAutoFit/>
          </a:bodyPr>
          <a:lstStyle/>
          <a:p>
            <a:pPr algn="ctr"/>
            <a:r>
              <a:rPr lang="en-US" altLang="zh-TW" sz="1200" b="1" dirty="0" err="1">
                <a:solidFill>
                  <a:srgbClr val="F79646"/>
                </a:solidFill>
              </a:rPr>
              <a:t>out_product</a:t>
            </a:r>
            <a:r>
              <a:rPr lang="en-US" altLang="zh-TW" sz="1200" b="1" dirty="0">
                <a:solidFill>
                  <a:srgbClr val="F79646"/>
                </a:solidFill>
              </a:rPr>
              <a:t>[2]</a:t>
            </a:r>
          </a:p>
        </p:txBody>
      </p:sp>
      <p:sp>
        <p:nvSpPr>
          <p:cNvPr id="12" name="6">
            <a:extLst>
              <a:ext uri="{FF2B5EF4-FFF2-40B4-BE49-F238E27FC236}">
                <a16:creationId xmlns:a16="http://schemas.microsoft.com/office/drawing/2014/main" id="{4393A775-F8E9-4347-9CFB-56E44ACD3DF4}"/>
              </a:ext>
            </a:extLst>
          </p:cNvPr>
          <p:cNvSpPr txBox="1"/>
          <p:nvPr/>
        </p:nvSpPr>
        <p:spPr>
          <a:xfrm>
            <a:off x="5440619" y="3625066"/>
            <a:ext cx="1271502" cy="276999"/>
          </a:xfrm>
          <a:prstGeom prst="rect">
            <a:avLst/>
          </a:prstGeom>
          <a:noFill/>
        </p:spPr>
        <p:txBody>
          <a:bodyPr wrap="none" rtlCol="0">
            <a:spAutoFit/>
          </a:bodyPr>
          <a:lstStyle/>
          <a:p>
            <a:pPr algn="ctr"/>
            <a:r>
              <a:rPr lang="en-US" altLang="zh-TW" sz="1200" b="1" dirty="0" err="1">
                <a:solidFill>
                  <a:srgbClr val="00B050"/>
                </a:solidFill>
              </a:rPr>
              <a:t>out_product</a:t>
            </a:r>
            <a:r>
              <a:rPr lang="en-US" altLang="zh-TW" sz="1200" b="1" dirty="0">
                <a:solidFill>
                  <a:srgbClr val="00B050"/>
                </a:solidFill>
              </a:rPr>
              <a:t>[3]</a:t>
            </a:r>
          </a:p>
        </p:txBody>
      </p:sp>
      <p:sp>
        <p:nvSpPr>
          <p:cNvPr id="13" name="7">
            <a:extLst>
              <a:ext uri="{FF2B5EF4-FFF2-40B4-BE49-F238E27FC236}">
                <a16:creationId xmlns:a16="http://schemas.microsoft.com/office/drawing/2014/main" id="{AD38888E-A51F-4222-AB49-248EFE67DEE0}"/>
              </a:ext>
            </a:extLst>
          </p:cNvPr>
          <p:cNvSpPr txBox="1"/>
          <p:nvPr/>
        </p:nvSpPr>
        <p:spPr>
          <a:xfrm>
            <a:off x="5538963" y="3510960"/>
            <a:ext cx="1271503" cy="276999"/>
          </a:xfrm>
          <a:prstGeom prst="rect">
            <a:avLst/>
          </a:prstGeom>
          <a:noFill/>
        </p:spPr>
        <p:txBody>
          <a:bodyPr wrap="none" rtlCol="0">
            <a:spAutoFit/>
          </a:bodyPr>
          <a:lstStyle/>
          <a:p>
            <a:pPr algn="ctr"/>
            <a:r>
              <a:rPr lang="en-US" altLang="zh-TW" sz="1200" b="1" dirty="0" err="1">
                <a:solidFill>
                  <a:srgbClr val="0070C0"/>
                </a:solidFill>
              </a:rPr>
              <a:t>out_product</a:t>
            </a:r>
            <a:r>
              <a:rPr lang="en-US" altLang="zh-TW" sz="1200" b="1" dirty="0">
                <a:solidFill>
                  <a:srgbClr val="0070C0"/>
                </a:solidFill>
              </a:rPr>
              <a:t>[4]</a:t>
            </a:r>
          </a:p>
        </p:txBody>
      </p:sp>
      <p:sp>
        <p:nvSpPr>
          <p:cNvPr id="14" name="8">
            <a:extLst>
              <a:ext uri="{FF2B5EF4-FFF2-40B4-BE49-F238E27FC236}">
                <a16:creationId xmlns:a16="http://schemas.microsoft.com/office/drawing/2014/main" id="{A99AFD96-4EF8-429A-BA62-A981D63DEFA4}"/>
              </a:ext>
            </a:extLst>
          </p:cNvPr>
          <p:cNvSpPr txBox="1"/>
          <p:nvPr/>
        </p:nvSpPr>
        <p:spPr>
          <a:xfrm>
            <a:off x="5626463" y="3398938"/>
            <a:ext cx="1271503" cy="276999"/>
          </a:xfrm>
          <a:prstGeom prst="rect">
            <a:avLst/>
          </a:prstGeom>
          <a:noFill/>
        </p:spPr>
        <p:txBody>
          <a:bodyPr wrap="none" rtlCol="0">
            <a:spAutoFit/>
          </a:bodyPr>
          <a:lstStyle/>
          <a:p>
            <a:pPr algn="ctr"/>
            <a:r>
              <a:rPr lang="en-US" altLang="zh-TW" sz="1200" b="1" dirty="0" err="1">
                <a:solidFill>
                  <a:srgbClr val="7030A0"/>
                </a:solidFill>
              </a:rPr>
              <a:t>out_product</a:t>
            </a:r>
            <a:r>
              <a:rPr lang="en-US" altLang="zh-TW" sz="1200" b="1" dirty="0">
                <a:solidFill>
                  <a:srgbClr val="7030A0"/>
                </a:solidFill>
              </a:rPr>
              <a:t>[5]</a:t>
            </a:r>
          </a:p>
        </p:txBody>
      </p:sp>
      <p:pic>
        <p:nvPicPr>
          <p:cNvPr id="15" name="圖片 14">
            <a:extLst>
              <a:ext uri="{FF2B5EF4-FFF2-40B4-BE49-F238E27FC236}">
                <a16:creationId xmlns:a16="http://schemas.microsoft.com/office/drawing/2014/main" id="{D7AC3503-810F-4DA2-92A3-9BE763E6F935}"/>
              </a:ext>
            </a:extLst>
          </p:cNvPr>
          <p:cNvPicPr>
            <a:picLocks noChangeAspect="1"/>
          </p:cNvPicPr>
          <p:nvPr/>
        </p:nvPicPr>
        <p:blipFill>
          <a:blip r:embed="rId8"/>
          <a:stretch>
            <a:fillRect/>
          </a:stretch>
        </p:blipFill>
        <p:spPr>
          <a:xfrm>
            <a:off x="3448658" y="2776205"/>
            <a:ext cx="914479" cy="335309"/>
          </a:xfrm>
          <a:prstGeom prst="rect">
            <a:avLst/>
          </a:prstGeom>
          <a:scene3d>
            <a:camera prst="orthographicFront">
              <a:rot lat="3822634" lon="1291790" rev="962280"/>
            </a:camera>
            <a:lightRig rig="threePt" dir="t"/>
          </a:scene3d>
        </p:spPr>
      </p:pic>
      <p:pic>
        <p:nvPicPr>
          <p:cNvPr id="16" name="圖片 15">
            <a:extLst>
              <a:ext uri="{FF2B5EF4-FFF2-40B4-BE49-F238E27FC236}">
                <a16:creationId xmlns:a16="http://schemas.microsoft.com/office/drawing/2014/main" id="{EE60C330-5F92-4AE1-9B27-E3F961B66927}"/>
              </a:ext>
            </a:extLst>
          </p:cNvPr>
          <p:cNvPicPr>
            <a:picLocks noChangeAspect="1"/>
          </p:cNvPicPr>
          <p:nvPr/>
        </p:nvPicPr>
        <p:blipFill>
          <a:blip r:embed="rId9"/>
          <a:stretch>
            <a:fillRect/>
          </a:stretch>
        </p:blipFill>
        <p:spPr>
          <a:xfrm>
            <a:off x="3459882" y="2737182"/>
            <a:ext cx="597460" cy="390178"/>
          </a:xfrm>
          <a:prstGeom prst="rect">
            <a:avLst/>
          </a:prstGeom>
          <a:scene3d>
            <a:camera prst="orthographicFront">
              <a:rot lat="3822634" lon="1291790" rev="962280"/>
            </a:camera>
            <a:lightRig rig="threePt" dir="t"/>
          </a:scene3d>
        </p:spPr>
      </p:pic>
      <p:sp>
        <p:nvSpPr>
          <p:cNvPr id="17" name="矩形 16">
            <a:extLst>
              <a:ext uri="{FF2B5EF4-FFF2-40B4-BE49-F238E27FC236}">
                <a16:creationId xmlns:a16="http://schemas.microsoft.com/office/drawing/2014/main" id="{EDE7048C-60A4-4CF5-B5C6-2B3D147B4B11}"/>
              </a:ext>
            </a:extLst>
          </p:cNvPr>
          <p:cNvSpPr/>
          <p:nvPr/>
        </p:nvSpPr>
        <p:spPr>
          <a:xfrm rot="192323">
            <a:off x="3054573" y="1995835"/>
            <a:ext cx="1988108" cy="369332"/>
          </a:xfrm>
          <a:prstGeom prst="rect">
            <a:avLst/>
          </a:prstGeom>
        </p:spPr>
        <p:txBody>
          <a:bodyPr wrap="none">
            <a:spAutoFit/>
          </a:bodyPr>
          <a:lstStyle/>
          <a:p>
            <a:r>
              <a:rPr lang="en-US" altLang="zh-TW" b="1" dirty="0" err="1">
                <a:solidFill>
                  <a:srgbClr val="9BBB59"/>
                </a:solidFill>
                <a:latin typeface="芫荽 0.92" pitchFamily="2" charset="-120"/>
                <a:ea typeface="芫荽 0.92" pitchFamily="2" charset="-120"/>
                <a:cs typeface="芫荽 0.92" pitchFamily="2" charset="-120"/>
              </a:rPr>
              <a:t>tensor_weight_x</a:t>
            </a:r>
            <a:endParaRPr lang="en-US" altLang="zh-TW" b="1" dirty="0">
              <a:solidFill>
                <a:srgbClr val="9BBB59"/>
              </a:solidFill>
              <a:latin typeface="芫荽 0.92" pitchFamily="2" charset="-120"/>
              <a:ea typeface="芫荽 0.92" pitchFamily="2" charset="-120"/>
              <a:cs typeface="芫荽 0.92" pitchFamily="2" charset="-120"/>
            </a:endParaRPr>
          </a:p>
        </p:txBody>
      </p:sp>
      <p:cxnSp>
        <p:nvCxnSpPr>
          <p:cNvPr id="18" name="直線單箭頭接點 17">
            <a:extLst>
              <a:ext uri="{FF2B5EF4-FFF2-40B4-BE49-F238E27FC236}">
                <a16:creationId xmlns:a16="http://schemas.microsoft.com/office/drawing/2014/main" id="{BFE3DE6C-D8EB-4475-B4EA-47004FFDB4AE}"/>
              </a:ext>
            </a:extLst>
          </p:cNvPr>
          <p:cNvCxnSpPr>
            <a:cxnSpLocks/>
          </p:cNvCxnSpPr>
          <p:nvPr/>
        </p:nvCxnSpPr>
        <p:spPr>
          <a:xfrm>
            <a:off x="4195711" y="2620403"/>
            <a:ext cx="0" cy="339123"/>
          </a:xfrm>
          <a:prstGeom prst="straightConnector1">
            <a:avLst/>
          </a:prstGeom>
          <a:ln w="28575">
            <a:solidFill>
              <a:srgbClr val="FF0000"/>
            </a:solidFill>
            <a:headEnd type="none" w="med" len="med"/>
            <a:tailEnd type="arrow" w="med" len="med"/>
          </a:ln>
          <a:effectLst>
            <a:glow rad="76200">
              <a:schemeClr val="bg1"/>
            </a:glow>
          </a:effectLst>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38D4872C-A1E8-4C3F-A89E-584A3E26E12E}"/>
              </a:ext>
            </a:extLst>
          </p:cNvPr>
          <p:cNvSpPr txBox="1"/>
          <p:nvPr/>
        </p:nvSpPr>
        <p:spPr>
          <a:xfrm>
            <a:off x="3986049" y="2334836"/>
            <a:ext cx="489342" cy="369332"/>
          </a:xfrm>
          <a:prstGeom prst="rect">
            <a:avLst/>
          </a:prstGeom>
          <a:noFill/>
        </p:spPr>
        <p:txBody>
          <a:bodyPr wrap="square" rtlCol="0">
            <a:spAutoFit/>
          </a:bodyPr>
          <a:lstStyle/>
          <a:p>
            <a:pPr algn="ctr"/>
            <a:r>
              <a:rPr lang="en-US" altLang="zh-TW" dirty="0">
                <a:solidFill>
                  <a:srgbClr val="FF0000"/>
                </a:solidFill>
                <a:effectLst>
                  <a:glow rad="127000">
                    <a:schemeClr val="bg1"/>
                  </a:glow>
                </a:effectLst>
              </a:rPr>
              <a:t>in</a:t>
            </a:r>
            <a:endParaRPr lang="zh-TW" altLang="en-US" dirty="0">
              <a:solidFill>
                <a:srgbClr val="FF0000"/>
              </a:solidFill>
              <a:effectLst>
                <a:glow rad="127000">
                  <a:schemeClr val="bg1"/>
                </a:glow>
              </a:effectLst>
            </a:endParaRPr>
          </a:p>
        </p:txBody>
      </p:sp>
      <p:cxnSp>
        <p:nvCxnSpPr>
          <p:cNvPr id="20" name="直線單箭頭接點 19">
            <a:extLst>
              <a:ext uri="{FF2B5EF4-FFF2-40B4-BE49-F238E27FC236}">
                <a16:creationId xmlns:a16="http://schemas.microsoft.com/office/drawing/2014/main" id="{9690C7BC-B3ED-499A-874A-BDDF86FA238A}"/>
              </a:ext>
            </a:extLst>
          </p:cNvPr>
          <p:cNvCxnSpPr>
            <a:cxnSpLocks/>
          </p:cNvCxnSpPr>
          <p:nvPr/>
        </p:nvCxnSpPr>
        <p:spPr>
          <a:xfrm>
            <a:off x="3910865" y="2586231"/>
            <a:ext cx="0" cy="339123"/>
          </a:xfrm>
          <a:prstGeom prst="straightConnector1">
            <a:avLst/>
          </a:prstGeom>
          <a:ln w="28575">
            <a:solidFill>
              <a:srgbClr val="0070C0"/>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1E28AD3A-8220-42B9-AE45-E07F13874DA0}"/>
              </a:ext>
            </a:extLst>
          </p:cNvPr>
          <p:cNvSpPr txBox="1"/>
          <p:nvPr/>
        </p:nvSpPr>
        <p:spPr>
          <a:xfrm>
            <a:off x="3596248" y="2262525"/>
            <a:ext cx="631074" cy="369332"/>
          </a:xfrm>
          <a:prstGeom prst="rect">
            <a:avLst/>
          </a:prstGeom>
          <a:noFill/>
        </p:spPr>
        <p:txBody>
          <a:bodyPr wrap="square" rtlCol="0">
            <a:spAutoFit/>
          </a:bodyPr>
          <a:lstStyle/>
          <a:p>
            <a:pPr algn="ctr"/>
            <a:r>
              <a:rPr lang="en-US" altLang="zh-TW" dirty="0">
                <a:solidFill>
                  <a:srgbClr val="0070C0"/>
                </a:solidFill>
                <a:effectLst>
                  <a:glow rad="76200">
                    <a:schemeClr val="bg1"/>
                  </a:glow>
                </a:effectLst>
              </a:rPr>
              <a:t>out</a:t>
            </a:r>
            <a:endParaRPr lang="zh-TW" altLang="en-US" dirty="0">
              <a:solidFill>
                <a:srgbClr val="0070C0"/>
              </a:solidFill>
              <a:effectLst>
                <a:glow rad="76200">
                  <a:schemeClr val="bg1"/>
                </a:glow>
              </a:effectLst>
            </a:endParaRPr>
          </a:p>
        </p:txBody>
      </p:sp>
    </p:spTree>
    <p:extLst>
      <p:ext uri="{BB962C8B-B14F-4D97-AF65-F5344CB8AC3E}">
        <p14:creationId xmlns:p14="http://schemas.microsoft.com/office/powerpoint/2010/main" val="385316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420774"/>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a:t>
            </a:r>
            <a:r>
              <a:rPr lang="en-US" altLang="zh-TW" sz="2000" b="1" dirty="0">
                <a:solidFill>
                  <a:srgbClr val="FF0000"/>
                </a:solidFill>
                <a:latin typeface="芫荽 0.92" pitchFamily="2" charset="-120"/>
                <a:ea typeface="芫荽 0.92" pitchFamily="2" charset="-120"/>
                <a:cs typeface="芫荽 0.92" pitchFamily="2" charset="-120"/>
              </a:rPr>
              <a:t>make the result more accurate</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653642" y="5822758"/>
            <a:ext cx="1539060" cy="646331"/>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2083494" y="5822758"/>
            <a:ext cx="5844870" cy="923330"/>
          </a:xfrm>
          <a:prstGeom prst="rect">
            <a:avLst/>
          </a:prstGeom>
          <a:noFill/>
        </p:spPr>
        <p:txBody>
          <a:bodyPr wrap="none">
            <a:spAutoFit/>
          </a:bodyPr>
          <a:lstStyle/>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a:p>
            <a:r>
              <a:rPr lang="en-US" altLang="zh-TW" b="1" dirty="0" err="1">
                <a:solidFill>
                  <a:srgbClr val="EE5496"/>
                </a:solidFill>
                <a:effectLst>
                  <a:glow rad="127000">
                    <a:schemeClr val="bg1"/>
                  </a:glow>
                </a:effectLst>
              </a:rPr>
              <a:t>tensor_int_pixel_t</a:t>
            </a:r>
            <a:r>
              <a:rPr lang="en-US" altLang="zh-TW" b="1" dirty="0">
                <a:solidFill>
                  <a:srgbClr val="EE5496"/>
                </a:solidFill>
                <a:effectLst>
                  <a:glow rad="127000">
                    <a:schemeClr val="bg1"/>
                  </a:glow>
                </a:effectLst>
              </a:rPr>
              <a:t>[6] (</a:t>
            </a:r>
            <a:r>
              <a:rPr lang="fr-FR" altLang="zh-TW" b="1" dirty="0">
                <a:solidFill>
                  <a:srgbClr val="EE5496"/>
                </a:solidFill>
                <a:effectLst>
                  <a:glow rad="127000">
                    <a:schemeClr val="bg1"/>
                  </a:glow>
                </a:effectLst>
              </a:rPr>
              <a:t>ac_int&lt;32&gt;[</a:t>
            </a:r>
            <a:r>
              <a:rPr lang="en-US" altLang="zh-TW" b="1" dirty="0">
                <a:solidFill>
                  <a:srgbClr val="EE5496"/>
                </a:solidFill>
                <a:effectLst>
                  <a:glow rad="127000">
                    <a:schemeClr val="bg1"/>
                  </a:glow>
                </a:effectLst>
              </a:rPr>
              <a:t>6])</a:t>
            </a:r>
          </a:p>
          <a:p>
            <a:r>
              <a:rPr lang="en-US" altLang="zh-TW" b="1" dirty="0" err="1">
                <a:solidFill>
                  <a:srgbClr val="EE5496"/>
                </a:solidFill>
                <a:effectLst>
                  <a:glow rad="127000">
                    <a:schemeClr val="bg1"/>
                  </a:glow>
                </a:effectLst>
              </a:rPr>
              <a:t>shift_t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&lt;ac::</a:t>
            </a:r>
            <a:r>
              <a:rPr lang="en-US" altLang="zh-TW" b="1" dirty="0" err="1">
                <a:solidFill>
                  <a:srgbClr val="EE5496"/>
                </a:solidFill>
                <a:effectLst>
                  <a:glow rad="127000">
                    <a:schemeClr val="bg1"/>
                  </a:glow>
                </a:effectLst>
              </a:rPr>
              <a:t>nbits</a:t>
            </a:r>
            <a:r>
              <a:rPr lang="en-US" altLang="zh-TW" b="1" dirty="0">
                <a:solidFill>
                  <a:srgbClr val="EE5496"/>
                </a:solidFill>
                <a:effectLst>
                  <a:glow rad="127000">
                    <a:schemeClr val="bg1"/>
                  </a:glow>
                </a:effectLst>
              </a:rPr>
              <a:t>&lt;(64+32)*2+(32*2)&gt;::</a:t>
            </a:r>
            <a:r>
              <a:rPr lang="en-US" altLang="zh-TW" b="1" dirty="0" err="1">
                <a:solidFill>
                  <a:srgbClr val="EE5496"/>
                </a:solidFill>
                <a:effectLst>
                  <a:glow rad="127000">
                    <a:schemeClr val="bg1"/>
                  </a:glow>
                </a:effectLst>
              </a:rPr>
              <a:t>val</a:t>
            </a:r>
            <a:r>
              <a:rPr lang="en-US" altLang="zh-TW" sz="1000" b="1" dirty="0" err="1">
                <a:solidFill>
                  <a:srgbClr val="EE5496"/>
                </a:solidFill>
                <a:effectLst>
                  <a:glow rad="127000">
                    <a:schemeClr val="bg1"/>
                  </a:glow>
                </a:effectLst>
              </a:rPr>
              <a:t>,false</a:t>
            </a:r>
            <a:r>
              <a:rPr lang="en-US" altLang="zh-TW" b="1" dirty="0">
                <a:solidFill>
                  <a:srgbClr val="EE5496"/>
                </a:solidFill>
                <a:effectLst>
                  <a:glow rad="127000">
                    <a:schemeClr val="bg1"/>
                  </a:glow>
                </a:effectLst>
              </a:rPr>
              <a:t>&gt;)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750042"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3642" y="2763641"/>
            <a:ext cx="10775799" cy="2169825"/>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 = tensor0.val[0]*TENSOR_FILTER[0] + tensor1.val[0]*TENSOR_FILTER[1] + tensor2.val[0]*TENSOR_FILTER[2];</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 = tensor0.val[1]*TENSOR_FILTER[0] + tensor1.val[1]*TENSOR_FILTER[1] + tensor2.val[1]*TENSOR_FILTER[2];</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 = tensor0.val[2]*TENSOR_FILTER[0] + tensor1.val[2]*TENSOR_FILTER[1] + tensor2.val[2]*TENSOR_FILTER[2];</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 = tensor0.val[3]*TENSOR_FILTER[0] + tensor1.val[3]*TENSOR_FILTER[1] + tensor2.val[3]*TENSOR_FILTER[2];</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 = tensor0.val[4]*TENSOR_FILTER[0] + tensor1.val[4]*TENSOR_FILTER[1] + tensor2.val[4]*TENSOR_FILTER[2];</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 = tensor0.val[5]*TENSOR_FILTER[0] + tensor1.val[5]*TENSOR_FILTER[1] + tensor2.val[5]*TENSOR_FILTER[2];</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zh-TW" altLang="en-US"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66" name="表格 65">
            <a:extLst>
              <a:ext uri="{FF2B5EF4-FFF2-40B4-BE49-F238E27FC236}">
                <a16:creationId xmlns:a16="http://schemas.microsoft.com/office/drawing/2014/main" id="{4D917E57-6874-4723-901A-98E4459B0198}"/>
              </a:ext>
            </a:extLst>
          </p:cNvPr>
          <p:cNvGraphicFramePr>
            <a:graphicFrameLocks noGrp="1"/>
          </p:cNvGraphicFramePr>
          <p:nvPr>
            <p:extLst>
              <p:ext uri="{D42A27DB-BD31-4B8C-83A1-F6EECF244321}">
                <p14:modId xmlns:p14="http://schemas.microsoft.com/office/powerpoint/2010/main" val="3013334616"/>
              </p:ext>
            </p:extLst>
          </p:nvPr>
        </p:nvGraphicFramePr>
        <p:xfrm>
          <a:off x="2581205" y="4275308"/>
          <a:ext cx="967684" cy="360000"/>
        </p:xfrm>
        <a:graphic>
          <a:graphicData uri="http://schemas.openxmlformats.org/drawingml/2006/table">
            <a:tbl>
              <a:tblPr firstRow="1" bandRow="1"/>
              <a:tblGrid>
                <a:gridCol w="483842">
                  <a:extLst>
                    <a:ext uri="{9D8B030D-6E8A-4147-A177-3AD203B41FA5}">
                      <a16:colId xmlns:a16="http://schemas.microsoft.com/office/drawing/2014/main" val="4117576732"/>
                    </a:ext>
                  </a:extLst>
                </a:gridCol>
                <a:gridCol w="483842">
                  <a:extLst>
                    <a:ext uri="{9D8B030D-6E8A-4147-A177-3AD203B41FA5}">
                      <a16:colId xmlns:a16="http://schemas.microsoft.com/office/drawing/2014/main" val="1759249027"/>
                    </a:ext>
                  </a:extLst>
                </a:gridCol>
              </a:tblGrid>
              <a:tr h="360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27" name="橢圓 126">
            <a:extLst>
              <a:ext uri="{FF2B5EF4-FFF2-40B4-BE49-F238E27FC236}">
                <a16:creationId xmlns:a16="http://schemas.microsoft.com/office/drawing/2014/main" id="{4BEF6A69-B29D-4C7E-BE20-8DCCAF615865}"/>
              </a:ext>
            </a:extLst>
          </p:cNvPr>
          <p:cNvSpPr/>
          <p:nvPr/>
        </p:nvSpPr>
        <p:spPr>
          <a:xfrm>
            <a:off x="3023862" y="457692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28" name="表格 127">
            <a:extLst>
              <a:ext uri="{FF2B5EF4-FFF2-40B4-BE49-F238E27FC236}">
                <a16:creationId xmlns:a16="http://schemas.microsoft.com/office/drawing/2014/main" id="{943D5CB7-15EC-439C-A5D6-FE6C9909BD15}"/>
              </a:ext>
            </a:extLst>
          </p:cNvPr>
          <p:cNvGraphicFramePr>
            <a:graphicFrameLocks noGrp="1"/>
          </p:cNvGraphicFramePr>
          <p:nvPr>
            <p:extLst>
              <p:ext uri="{D42A27DB-BD31-4B8C-83A1-F6EECF244321}">
                <p14:modId xmlns:p14="http://schemas.microsoft.com/office/powerpoint/2010/main" val="3700796510"/>
              </p:ext>
            </p:extLst>
          </p:nvPr>
        </p:nvGraphicFramePr>
        <p:xfrm>
          <a:off x="3940656" y="4275308"/>
          <a:ext cx="967684" cy="360000"/>
        </p:xfrm>
        <a:graphic>
          <a:graphicData uri="http://schemas.openxmlformats.org/drawingml/2006/table">
            <a:tbl>
              <a:tblPr firstRow="1" bandRow="1"/>
              <a:tblGrid>
                <a:gridCol w="483842">
                  <a:extLst>
                    <a:ext uri="{9D8B030D-6E8A-4147-A177-3AD203B41FA5}">
                      <a16:colId xmlns:a16="http://schemas.microsoft.com/office/drawing/2014/main" val="4117576732"/>
                    </a:ext>
                  </a:extLst>
                </a:gridCol>
                <a:gridCol w="483842">
                  <a:extLst>
                    <a:ext uri="{9D8B030D-6E8A-4147-A177-3AD203B41FA5}">
                      <a16:colId xmlns:a16="http://schemas.microsoft.com/office/drawing/2014/main" val="1759249027"/>
                    </a:ext>
                  </a:extLst>
                </a:gridCol>
              </a:tblGrid>
              <a:tr h="360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1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31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29" name="橢圓 128">
            <a:extLst>
              <a:ext uri="{FF2B5EF4-FFF2-40B4-BE49-F238E27FC236}">
                <a16:creationId xmlns:a16="http://schemas.microsoft.com/office/drawing/2014/main" id="{35396DFE-A701-4573-9376-BCFE30521683}"/>
              </a:ext>
            </a:extLst>
          </p:cNvPr>
          <p:cNvSpPr/>
          <p:nvPr/>
        </p:nvSpPr>
        <p:spPr>
          <a:xfrm>
            <a:off x="4383313" y="457692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01F084A-B6F0-4466-A598-C69A7444B003}"/>
                  </a:ext>
                </a:extLst>
              </p:cNvPr>
              <p:cNvSpPr/>
              <p:nvPr/>
            </p:nvSpPr>
            <p:spPr>
              <a:xfrm>
                <a:off x="3526759" y="4275308"/>
                <a:ext cx="4138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0" smtClean="0">
                          <a:solidFill>
                            <a:srgbClr val="C00000"/>
                          </a:solidFill>
                          <a:latin typeface="Cambria Math" panose="02040503050406030204" pitchFamily="18" charset="0"/>
                        </a:rPr>
                        <m:t>×</m:t>
                      </m:r>
                    </m:oMath>
                  </m:oMathPara>
                </a14:m>
                <a:endParaRPr lang="zh-TW" altLang="en-US" dirty="0">
                  <a:solidFill>
                    <a:srgbClr val="C00000"/>
                  </a:solidFill>
                </a:endParaRPr>
              </a:p>
            </p:txBody>
          </p:sp>
        </mc:Choice>
        <mc:Fallback xmlns="">
          <p:sp>
            <p:nvSpPr>
              <p:cNvPr id="5" name="矩形 4">
                <a:extLst>
                  <a:ext uri="{FF2B5EF4-FFF2-40B4-BE49-F238E27FC236}">
                    <a16:creationId xmlns:a16="http://schemas.microsoft.com/office/drawing/2014/main" id="{D01F084A-B6F0-4466-A598-C69A7444B003}"/>
                  </a:ext>
                </a:extLst>
              </p:cNvPr>
              <p:cNvSpPr>
                <a:spLocks noRot="1" noChangeAspect="1" noMove="1" noResize="1" noEditPoints="1" noAdjustHandles="1" noChangeArrowheads="1" noChangeShapeType="1" noTextEdit="1"/>
              </p:cNvSpPr>
              <p:nvPr/>
            </p:nvSpPr>
            <p:spPr>
              <a:xfrm>
                <a:off x="3526759" y="4275308"/>
                <a:ext cx="413896" cy="36933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D8BFDAFE-8B51-428B-B4E4-AFF801FCBC75}"/>
                  </a:ext>
                </a:extLst>
              </p:cNvPr>
              <p:cNvSpPr/>
              <p:nvPr/>
            </p:nvSpPr>
            <p:spPr>
              <a:xfrm>
                <a:off x="5143713" y="4274160"/>
                <a:ext cx="4219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solidFill>
                            <a:srgbClr val="C00000"/>
                          </a:solidFill>
                          <a:latin typeface="Cambria Math" panose="02040503050406030204" pitchFamily="18" charset="0"/>
                        </a:rPr>
                        <m:t>+</m:t>
                      </m:r>
                    </m:oMath>
                  </m:oMathPara>
                </a14:m>
                <a:endParaRPr lang="zh-TW" altLang="en-US" dirty="0">
                  <a:solidFill>
                    <a:srgbClr val="C00000"/>
                  </a:solidFill>
                </a:endParaRPr>
              </a:p>
            </p:txBody>
          </p:sp>
        </mc:Choice>
        <mc:Fallback xmlns="">
          <p:sp>
            <p:nvSpPr>
              <p:cNvPr id="130" name="矩形 129">
                <a:extLst>
                  <a:ext uri="{FF2B5EF4-FFF2-40B4-BE49-F238E27FC236}">
                    <a16:creationId xmlns:a16="http://schemas.microsoft.com/office/drawing/2014/main" id="{D8BFDAFE-8B51-428B-B4E4-AFF801FCBC75}"/>
                  </a:ext>
                </a:extLst>
              </p:cNvPr>
              <p:cNvSpPr>
                <a:spLocks noRot="1" noChangeAspect="1" noMove="1" noResize="1" noEditPoints="1" noAdjustHandles="1" noChangeArrowheads="1" noChangeShapeType="1" noTextEdit="1"/>
              </p:cNvSpPr>
              <p:nvPr/>
            </p:nvSpPr>
            <p:spPr>
              <a:xfrm>
                <a:off x="5143713" y="4274160"/>
                <a:ext cx="421910" cy="369332"/>
              </a:xfrm>
              <a:prstGeom prst="rect">
                <a:avLst/>
              </a:prstGeom>
              <a:blipFill>
                <a:blip r:embed="rId5"/>
                <a:stretch>
                  <a:fillRect/>
                </a:stretch>
              </a:blipFill>
            </p:spPr>
            <p:txBody>
              <a:bodyPr/>
              <a:lstStyle/>
              <a:p>
                <a:r>
                  <a:rPr lang="zh-TW" altLang="en-US">
                    <a:noFill/>
                  </a:rPr>
                  <a:t> </a:t>
                </a:r>
              </a:p>
            </p:txBody>
          </p:sp>
        </mc:Fallback>
      </mc:AlternateContent>
      <p:graphicFrame>
        <p:nvGraphicFramePr>
          <p:cNvPr id="140" name="表格 139">
            <a:extLst>
              <a:ext uri="{FF2B5EF4-FFF2-40B4-BE49-F238E27FC236}">
                <a16:creationId xmlns:a16="http://schemas.microsoft.com/office/drawing/2014/main" id="{E78A4C05-AB07-4D07-95BA-124ED539246F}"/>
              </a:ext>
            </a:extLst>
          </p:cNvPr>
          <p:cNvGraphicFramePr>
            <a:graphicFrameLocks noGrp="1"/>
          </p:cNvGraphicFramePr>
          <p:nvPr>
            <p:extLst>
              <p:ext uri="{D42A27DB-BD31-4B8C-83A1-F6EECF244321}">
                <p14:modId xmlns:p14="http://schemas.microsoft.com/office/powerpoint/2010/main" val="2138064535"/>
              </p:ext>
            </p:extLst>
          </p:nvPr>
        </p:nvGraphicFramePr>
        <p:xfrm>
          <a:off x="5586371" y="4266767"/>
          <a:ext cx="967684" cy="360000"/>
        </p:xfrm>
        <a:graphic>
          <a:graphicData uri="http://schemas.openxmlformats.org/drawingml/2006/table">
            <a:tbl>
              <a:tblPr firstRow="1" bandRow="1"/>
              <a:tblGrid>
                <a:gridCol w="483842">
                  <a:extLst>
                    <a:ext uri="{9D8B030D-6E8A-4147-A177-3AD203B41FA5}">
                      <a16:colId xmlns:a16="http://schemas.microsoft.com/office/drawing/2014/main" val="4117576732"/>
                    </a:ext>
                  </a:extLst>
                </a:gridCol>
                <a:gridCol w="483842">
                  <a:extLst>
                    <a:ext uri="{9D8B030D-6E8A-4147-A177-3AD203B41FA5}">
                      <a16:colId xmlns:a16="http://schemas.microsoft.com/office/drawing/2014/main" val="1759249027"/>
                    </a:ext>
                  </a:extLst>
                </a:gridCol>
              </a:tblGrid>
              <a:tr h="360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46" name="橢圓 145">
            <a:extLst>
              <a:ext uri="{FF2B5EF4-FFF2-40B4-BE49-F238E27FC236}">
                <a16:creationId xmlns:a16="http://schemas.microsoft.com/office/drawing/2014/main" id="{AFBF490A-2D41-4D30-8F84-815B5E756F50}"/>
              </a:ext>
            </a:extLst>
          </p:cNvPr>
          <p:cNvSpPr/>
          <p:nvPr/>
        </p:nvSpPr>
        <p:spPr>
          <a:xfrm>
            <a:off x="6029028" y="4568379"/>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47" name="表格 146">
            <a:extLst>
              <a:ext uri="{FF2B5EF4-FFF2-40B4-BE49-F238E27FC236}">
                <a16:creationId xmlns:a16="http://schemas.microsoft.com/office/drawing/2014/main" id="{169C8AA2-5065-4119-99A4-CC59A12B57BB}"/>
              </a:ext>
            </a:extLst>
          </p:cNvPr>
          <p:cNvGraphicFramePr>
            <a:graphicFrameLocks noGrp="1"/>
          </p:cNvGraphicFramePr>
          <p:nvPr>
            <p:extLst>
              <p:ext uri="{D42A27DB-BD31-4B8C-83A1-F6EECF244321}">
                <p14:modId xmlns:p14="http://schemas.microsoft.com/office/powerpoint/2010/main" val="1930997872"/>
              </p:ext>
            </p:extLst>
          </p:nvPr>
        </p:nvGraphicFramePr>
        <p:xfrm>
          <a:off x="6945822" y="4266767"/>
          <a:ext cx="967684" cy="360000"/>
        </p:xfrm>
        <a:graphic>
          <a:graphicData uri="http://schemas.openxmlformats.org/drawingml/2006/table">
            <a:tbl>
              <a:tblPr firstRow="1" bandRow="1"/>
              <a:tblGrid>
                <a:gridCol w="483842">
                  <a:extLst>
                    <a:ext uri="{9D8B030D-6E8A-4147-A177-3AD203B41FA5}">
                      <a16:colId xmlns:a16="http://schemas.microsoft.com/office/drawing/2014/main" val="4117576732"/>
                    </a:ext>
                  </a:extLst>
                </a:gridCol>
                <a:gridCol w="483842">
                  <a:extLst>
                    <a:ext uri="{9D8B030D-6E8A-4147-A177-3AD203B41FA5}">
                      <a16:colId xmlns:a16="http://schemas.microsoft.com/office/drawing/2014/main" val="1759249027"/>
                    </a:ext>
                  </a:extLst>
                </a:gridCol>
              </a:tblGrid>
              <a:tr h="360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1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31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54" name="橢圓 153">
            <a:extLst>
              <a:ext uri="{FF2B5EF4-FFF2-40B4-BE49-F238E27FC236}">
                <a16:creationId xmlns:a16="http://schemas.microsoft.com/office/drawing/2014/main" id="{73FDC108-7151-4615-B771-B21FE7054A3A}"/>
              </a:ext>
            </a:extLst>
          </p:cNvPr>
          <p:cNvSpPr/>
          <p:nvPr/>
        </p:nvSpPr>
        <p:spPr>
          <a:xfrm>
            <a:off x="7388479" y="4568379"/>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5" name="矩形 154">
                <a:extLst>
                  <a:ext uri="{FF2B5EF4-FFF2-40B4-BE49-F238E27FC236}">
                    <a16:creationId xmlns:a16="http://schemas.microsoft.com/office/drawing/2014/main" id="{C6B0D662-43D4-4041-9BB2-57589A4769C8}"/>
                  </a:ext>
                </a:extLst>
              </p:cNvPr>
              <p:cNvSpPr/>
              <p:nvPr/>
            </p:nvSpPr>
            <p:spPr>
              <a:xfrm>
                <a:off x="6531925" y="4266767"/>
                <a:ext cx="4138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0" smtClean="0">
                          <a:solidFill>
                            <a:srgbClr val="C00000"/>
                          </a:solidFill>
                          <a:latin typeface="Cambria Math" panose="02040503050406030204" pitchFamily="18" charset="0"/>
                        </a:rPr>
                        <m:t>×</m:t>
                      </m:r>
                    </m:oMath>
                  </m:oMathPara>
                </a14:m>
                <a:endParaRPr lang="zh-TW" altLang="en-US" dirty="0">
                  <a:solidFill>
                    <a:srgbClr val="C00000"/>
                  </a:solidFill>
                </a:endParaRPr>
              </a:p>
            </p:txBody>
          </p:sp>
        </mc:Choice>
        <mc:Fallback xmlns="">
          <p:sp>
            <p:nvSpPr>
              <p:cNvPr id="155" name="矩形 154">
                <a:extLst>
                  <a:ext uri="{FF2B5EF4-FFF2-40B4-BE49-F238E27FC236}">
                    <a16:creationId xmlns:a16="http://schemas.microsoft.com/office/drawing/2014/main" id="{C6B0D662-43D4-4041-9BB2-57589A4769C8}"/>
                  </a:ext>
                </a:extLst>
              </p:cNvPr>
              <p:cNvSpPr>
                <a:spLocks noRot="1" noChangeAspect="1" noMove="1" noResize="1" noEditPoints="1" noAdjustHandles="1" noChangeArrowheads="1" noChangeShapeType="1" noTextEdit="1"/>
              </p:cNvSpPr>
              <p:nvPr/>
            </p:nvSpPr>
            <p:spPr>
              <a:xfrm>
                <a:off x="6531925" y="4266767"/>
                <a:ext cx="413896" cy="36933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6" name="矩形 155">
                <a:extLst>
                  <a:ext uri="{FF2B5EF4-FFF2-40B4-BE49-F238E27FC236}">
                    <a16:creationId xmlns:a16="http://schemas.microsoft.com/office/drawing/2014/main" id="{DB70F180-B407-4A4E-ACCA-DB99F9978E04}"/>
                  </a:ext>
                </a:extLst>
              </p:cNvPr>
              <p:cNvSpPr/>
              <p:nvPr/>
            </p:nvSpPr>
            <p:spPr>
              <a:xfrm>
                <a:off x="8137488" y="4267396"/>
                <a:ext cx="4219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solidFill>
                            <a:srgbClr val="C00000"/>
                          </a:solidFill>
                          <a:latin typeface="Cambria Math" panose="02040503050406030204" pitchFamily="18" charset="0"/>
                        </a:rPr>
                        <m:t>+</m:t>
                      </m:r>
                    </m:oMath>
                  </m:oMathPara>
                </a14:m>
                <a:endParaRPr lang="zh-TW" altLang="en-US" dirty="0">
                  <a:solidFill>
                    <a:srgbClr val="C00000"/>
                  </a:solidFill>
                </a:endParaRPr>
              </a:p>
            </p:txBody>
          </p:sp>
        </mc:Choice>
        <mc:Fallback xmlns="">
          <p:sp>
            <p:nvSpPr>
              <p:cNvPr id="156" name="矩形 155">
                <a:extLst>
                  <a:ext uri="{FF2B5EF4-FFF2-40B4-BE49-F238E27FC236}">
                    <a16:creationId xmlns:a16="http://schemas.microsoft.com/office/drawing/2014/main" id="{DB70F180-B407-4A4E-ACCA-DB99F9978E04}"/>
                  </a:ext>
                </a:extLst>
              </p:cNvPr>
              <p:cNvSpPr>
                <a:spLocks noRot="1" noChangeAspect="1" noMove="1" noResize="1" noEditPoints="1" noAdjustHandles="1" noChangeArrowheads="1" noChangeShapeType="1" noTextEdit="1"/>
              </p:cNvSpPr>
              <p:nvPr/>
            </p:nvSpPr>
            <p:spPr>
              <a:xfrm>
                <a:off x="8137488" y="4267396"/>
                <a:ext cx="421910" cy="369332"/>
              </a:xfrm>
              <a:prstGeom prst="rect">
                <a:avLst/>
              </a:prstGeom>
              <a:blipFill>
                <a:blip r:embed="rId7"/>
                <a:stretch>
                  <a:fillRect/>
                </a:stretch>
              </a:blipFill>
            </p:spPr>
            <p:txBody>
              <a:bodyPr/>
              <a:lstStyle/>
              <a:p>
                <a:r>
                  <a:rPr lang="zh-TW" altLang="en-US">
                    <a:noFill/>
                  </a:rPr>
                  <a:t> </a:t>
                </a:r>
              </a:p>
            </p:txBody>
          </p:sp>
        </mc:Fallback>
      </mc:AlternateContent>
      <p:graphicFrame>
        <p:nvGraphicFramePr>
          <p:cNvPr id="157" name="表格 156">
            <a:extLst>
              <a:ext uri="{FF2B5EF4-FFF2-40B4-BE49-F238E27FC236}">
                <a16:creationId xmlns:a16="http://schemas.microsoft.com/office/drawing/2014/main" id="{C4845332-BA1D-4784-977D-846C499B7956}"/>
              </a:ext>
            </a:extLst>
          </p:cNvPr>
          <p:cNvGraphicFramePr>
            <a:graphicFrameLocks noGrp="1"/>
          </p:cNvGraphicFramePr>
          <p:nvPr>
            <p:extLst>
              <p:ext uri="{D42A27DB-BD31-4B8C-83A1-F6EECF244321}">
                <p14:modId xmlns:p14="http://schemas.microsoft.com/office/powerpoint/2010/main" val="3821379885"/>
              </p:ext>
            </p:extLst>
          </p:nvPr>
        </p:nvGraphicFramePr>
        <p:xfrm>
          <a:off x="8580146" y="4260003"/>
          <a:ext cx="967684" cy="360000"/>
        </p:xfrm>
        <a:graphic>
          <a:graphicData uri="http://schemas.openxmlformats.org/drawingml/2006/table">
            <a:tbl>
              <a:tblPr firstRow="1" bandRow="1"/>
              <a:tblGrid>
                <a:gridCol w="483842">
                  <a:extLst>
                    <a:ext uri="{9D8B030D-6E8A-4147-A177-3AD203B41FA5}">
                      <a16:colId xmlns:a16="http://schemas.microsoft.com/office/drawing/2014/main" val="4117576732"/>
                    </a:ext>
                  </a:extLst>
                </a:gridCol>
                <a:gridCol w="483842">
                  <a:extLst>
                    <a:ext uri="{9D8B030D-6E8A-4147-A177-3AD203B41FA5}">
                      <a16:colId xmlns:a16="http://schemas.microsoft.com/office/drawing/2014/main" val="1759249027"/>
                    </a:ext>
                  </a:extLst>
                </a:gridCol>
              </a:tblGrid>
              <a:tr h="360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58" name="橢圓 157">
            <a:extLst>
              <a:ext uri="{FF2B5EF4-FFF2-40B4-BE49-F238E27FC236}">
                <a16:creationId xmlns:a16="http://schemas.microsoft.com/office/drawing/2014/main" id="{1FAF0FCE-0B9F-4F40-A2B0-210CB9BF644F}"/>
              </a:ext>
            </a:extLst>
          </p:cNvPr>
          <p:cNvSpPr/>
          <p:nvPr/>
        </p:nvSpPr>
        <p:spPr>
          <a:xfrm>
            <a:off x="9022803" y="45616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59" name="表格 158">
            <a:extLst>
              <a:ext uri="{FF2B5EF4-FFF2-40B4-BE49-F238E27FC236}">
                <a16:creationId xmlns:a16="http://schemas.microsoft.com/office/drawing/2014/main" id="{0AA3D4C8-5B69-4AAB-940C-5C019F5C06C6}"/>
              </a:ext>
            </a:extLst>
          </p:cNvPr>
          <p:cNvGraphicFramePr>
            <a:graphicFrameLocks noGrp="1"/>
          </p:cNvGraphicFramePr>
          <p:nvPr>
            <p:extLst>
              <p:ext uri="{D42A27DB-BD31-4B8C-83A1-F6EECF244321}">
                <p14:modId xmlns:p14="http://schemas.microsoft.com/office/powerpoint/2010/main" val="3452419043"/>
              </p:ext>
            </p:extLst>
          </p:nvPr>
        </p:nvGraphicFramePr>
        <p:xfrm>
          <a:off x="9939597" y="4260003"/>
          <a:ext cx="967684" cy="360000"/>
        </p:xfrm>
        <a:graphic>
          <a:graphicData uri="http://schemas.openxmlformats.org/drawingml/2006/table">
            <a:tbl>
              <a:tblPr firstRow="1" bandRow="1"/>
              <a:tblGrid>
                <a:gridCol w="483842">
                  <a:extLst>
                    <a:ext uri="{9D8B030D-6E8A-4147-A177-3AD203B41FA5}">
                      <a16:colId xmlns:a16="http://schemas.microsoft.com/office/drawing/2014/main" val="4117576732"/>
                    </a:ext>
                  </a:extLst>
                </a:gridCol>
                <a:gridCol w="483842">
                  <a:extLst>
                    <a:ext uri="{9D8B030D-6E8A-4147-A177-3AD203B41FA5}">
                      <a16:colId xmlns:a16="http://schemas.microsoft.com/office/drawing/2014/main" val="1759249027"/>
                    </a:ext>
                  </a:extLst>
                </a:gridCol>
              </a:tblGrid>
              <a:tr h="360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1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31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0" name="橢圓 159">
            <a:extLst>
              <a:ext uri="{FF2B5EF4-FFF2-40B4-BE49-F238E27FC236}">
                <a16:creationId xmlns:a16="http://schemas.microsoft.com/office/drawing/2014/main" id="{04E72198-E3C4-4801-9B90-888FD9FA93B7}"/>
              </a:ext>
            </a:extLst>
          </p:cNvPr>
          <p:cNvSpPr/>
          <p:nvPr/>
        </p:nvSpPr>
        <p:spPr>
          <a:xfrm>
            <a:off x="10382254" y="45616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61" name="矩形 160">
                <a:extLst>
                  <a:ext uri="{FF2B5EF4-FFF2-40B4-BE49-F238E27FC236}">
                    <a16:creationId xmlns:a16="http://schemas.microsoft.com/office/drawing/2014/main" id="{0976AACF-777A-4F35-AE1F-FC3A4648056E}"/>
                  </a:ext>
                </a:extLst>
              </p:cNvPr>
              <p:cNvSpPr/>
              <p:nvPr/>
            </p:nvSpPr>
            <p:spPr>
              <a:xfrm>
                <a:off x="9525700" y="4260003"/>
                <a:ext cx="4138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0" smtClean="0">
                          <a:solidFill>
                            <a:srgbClr val="C00000"/>
                          </a:solidFill>
                          <a:latin typeface="Cambria Math" panose="02040503050406030204" pitchFamily="18" charset="0"/>
                        </a:rPr>
                        <m:t>×</m:t>
                      </m:r>
                    </m:oMath>
                  </m:oMathPara>
                </a14:m>
                <a:endParaRPr lang="zh-TW" altLang="en-US" dirty="0">
                  <a:solidFill>
                    <a:srgbClr val="C00000"/>
                  </a:solidFill>
                </a:endParaRPr>
              </a:p>
            </p:txBody>
          </p:sp>
        </mc:Choice>
        <mc:Fallback xmlns="">
          <p:sp>
            <p:nvSpPr>
              <p:cNvPr id="161" name="矩形 160">
                <a:extLst>
                  <a:ext uri="{FF2B5EF4-FFF2-40B4-BE49-F238E27FC236}">
                    <a16:creationId xmlns:a16="http://schemas.microsoft.com/office/drawing/2014/main" id="{0976AACF-777A-4F35-AE1F-FC3A4648056E}"/>
                  </a:ext>
                </a:extLst>
              </p:cNvPr>
              <p:cNvSpPr>
                <a:spLocks noRot="1" noChangeAspect="1" noMove="1" noResize="1" noEditPoints="1" noAdjustHandles="1" noChangeArrowheads="1" noChangeShapeType="1" noTextEdit="1"/>
              </p:cNvSpPr>
              <p:nvPr/>
            </p:nvSpPr>
            <p:spPr>
              <a:xfrm>
                <a:off x="9525700" y="4260003"/>
                <a:ext cx="413896" cy="369332"/>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2" name="矩形 161">
                <a:extLst>
                  <a:ext uri="{FF2B5EF4-FFF2-40B4-BE49-F238E27FC236}">
                    <a16:creationId xmlns:a16="http://schemas.microsoft.com/office/drawing/2014/main" id="{C9F105A4-E4BD-4B12-8C0D-AA41C6B49DC5}"/>
                  </a:ext>
                </a:extLst>
              </p:cNvPr>
              <p:cNvSpPr/>
              <p:nvPr/>
            </p:nvSpPr>
            <p:spPr>
              <a:xfrm>
                <a:off x="2189247" y="4265603"/>
                <a:ext cx="4219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a:solidFill>
                            <a:srgbClr val="C00000"/>
                          </a:solidFill>
                          <a:latin typeface="Cambria Math" panose="02040503050406030204" pitchFamily="18" charset="0"/>
                        </a:rPr>
                        <m:t>=</m:t>
                      </m:r>
                    </m:oMath>
                  </m:oMathPara>
                </a14:m>
                <a:endParaRPr lang="zh-TW" altLang="en-US" dirty="0">
                  <a:solidFill>
                    <a:srgbClr val="C00000"/>
                  </a:solidFill>
                </a:endParaRPr>
              </a:p>
            </p:txBody>
          </p:sp>
        </mc:Choice>
        <mc:Fallback xmlns="">
          <p:sp>
            <p:nvSpPr>
              <p:cNvPr id="162" name="矩形 161">
                <a:extLst>
                  <a:ext uri="{FF2B5EF4-FFF2-40B4-BE49-F238E27FC236}">
                    <a16:creationId xmlns:a16="http://schemas.microsoft.com/office/drawing/2014/main" id="{C9F105A4-E4BD-4B12-8C0D-AA41C6B49DC5}"/>
                  </a:ext>
                </a:extLst>
              </p:cNvPr>
              <p:cNvSpPr>
                <a:spLocks noRot="1" noChangeAspect="1" noMove="1" noResize="1" noEditPoints="1" noAdjustHandles="1" noChangeArrowheads="1" noChangeShapeType="1" noTextEdit="1"/>
              </p:cNvSpPr>
              <p:nvPr/>
            </p:nvSpPr>
            <p:spPr>
              <a:xfrm>
                <a:off x="2189247" y="4265603"/>
                <a:ext cx="421910" cy="369332"/>
              </a:xfrm>
              <a:prstGeom prst="rect">
                <a:avLst/>
              </a:prstGeom>
              <a:blipFill>
                <a:blip r:embed="rId9"/>
                <a:stretch>
                  <a:fillRect/>
                </a:stretch>
              </a:blipFill>
            </p:spPr>
            <p:txBody>
              <a:bodyPr/>
              <a:lstStyle/>
              <a:p>
                <a:r>
                  <a:rPr lang="zh-TW" altLang="en-US">
                    <a:noFill/>
                  </a:rPr>
                  <a:t> </a:t>
                </a:r>
              </a:p>
            </p:txBody>
          </p:sp>
        </mc:Fallback>
      </mc:AlternateContent>
      <p:sp>
        <p:nvSpPr>
          <p:cNvPr id="7" name="矩形 6">
            <a:extLst>
              <a:ext uri="{FF2B5EF4-FFF2-40B4-BE49-F238E27FC236}">
                <a16:creationId xmlns:a16="http://schemas.microsoft.com/office/drawing/2014/main" id="{01CA802E-A8C0-4B5E-9265-01158E0FF49F}"/>
              </a:ext>
            </a:extLst>
          </p:cNvPr>
          <p:cNvSpPr/>
          <p:nvPr/>
        </p:nvSpPr>
        <p:spPr>
          <a:xfrm>
            <a:off x="2121589" y="4614967"/>
            <a:ext cx="1662635" cy="323165"/>
          </a:xfrm>
          <a:prstGeom prst="rect">
            <a:avLst/>
          </a:prstGeom>
        </p:spPr>
        <p:txBody>
          <a:bodyPr wrap="none">
            <a:spAutoFit/>
          </a:bodyPr>
          <a:lstStyle/>
          <a:p>
            <a:r>
              <a:rPr lang="en-US" altLang="zh-TW" sz="1500" b="1" dirty="0" err="1">
                <a:solidFill>
                  <a:srgbClr val="EE5496"/>
                </a:solidFill>
                <a:effectLst/>
              </a:rPr>
              <a:t>ac_fixed</a:t>
            </a:r>
            <a:r>
              <a:rPr lang="en-US" altLang="zh-TW" sz="1500" b="1" dirty="0">
                <a:solidFill>
                  <a:srgbClr val="EE5496"/>
                </a:solidFill>
                <a:effectLst/>
              </a:rPr>
              <a:t>&lt;64,32&gt;</a:t>
            </a:r>
            <a:endParaRPr lang="zh-TW" altLang="en-US" sz="1500" b="1" dirty="0">
              <a:solidFill>
                <a:srgbClr val="EE5496"/>
              </a:solidFill>
              <a:effectLst/>
            </a:endParaRPr>
          </a:p>
        </p:txBody>
      </p:sp>
      <p:sp>
        <p:nvSpPr>
          <p:cNvPr id="163" name="矩形 162">
            <a:extLst>
              <a:ext uri="{FF2B5EF4-FFF2-40B4-BE49-F238E27FC236}">
                <a16:creationId xmlns:a16="http://schemas.microsoft.com/office/drawing/2014/main" id="{C9A04CD7-50EF-4E22-9B47-20E971850632}"/>
              </a:ext>
            </a:extLst>
          </p:cNvPr>
          <p:cNvSpPr/>
          <p:nvPr/>
        </p:nvSpPr>
        <p:spPr>
          <a:xfrm>
            <a:off x="3759915" y="4613755"/>
            <a:ext cx="1555234" cy="323165"/>
          </a:xfrm>
          <a:prstGeom prst="rect">
            <a:avLst/>
          </a:prstGeom>
        </p:spPr>
        <p:txBody>
          <a:bodyPr wrap="none">
            <a:spAutoFit/>
          </a:bodyPr>
          <a:lstStyle/>
          <a:p>
            <a:r>
              <a:rPr lang="en-US" altLang="zh-TW" sz="1500" b="1" dirty="0" err="1">
                <a:solidFill>
                  <a:srgbClr val="EE5496"/>
                </a:solidFill>
                <a:effectLst/>
              </a:rPr>
              <a:t>ac_fixed</a:t>
            </a:r>
            <a:r>
              <a:rPr lang="en-US" altLang="zh-TW" sz="1500" b="1" dirty="0">
                <a:solidFill>
                  <a:srgbClr val="EE5496"/>
                </a:solidFill>
                <a:effectLst/>
              </a:rPr>
              <a:t>&lt;32,1&gt;</a:t>
            </a:r>
            <a:endParaRPr lang="zh-TW" altLang="en-US" sz="1500" b="1" dirty="0">
              <a:solidFill>
                <a:srgbClr val="EE5496"/>
              </a:solidFill>
              <a:effectLst/>
            </a:endParaRPr>
          </a:p>
        </p:txBody>
      </p:sp>
      <p:graphicFrame>
        <p:nvGraphicFramePr>
          <p:cNvPr id="164" name="表格 163">
            <a:extLst>
              <a:ext uri="{FF2B5EF4-FFF2-40B4-BE49-F238E27FC236}">
                <a16:creationId xmlns:a16="http://schemas.microsoft.com/office/drawing/2014/main" id="{3A810705-7981-47E0-B0CB-CD87146E191E}"/>
              </a:ext>
            </a:extLst>
          </p:cNvPr>
          <p:cNvGraphicFramePr>
            <a:graphicFrameLocks noGrp="1"/>
          </p:cNvGraphicFramePr>
          <p:nvPr>
            <p:extLst>
              <p:ext uri="{D42A27DB-BD31-4B8C-83A1-F6EECF244321}">
                <p14:modId xmlns:p14="http://schemas.microsoft.com/office/powerpoint/2010/main" val="3063489751"/>
              </p:ext>
            </p:extLst>
          </p:nvPr>
        </p:nvGraphicFramePr>
        <p:xfrm>
          <a:off x="749635" y="4258518"/>
          <a:ext cx="1447200" cy="360000"/>
        </p:xfrm>
        <a:graphic>
          <a:graphicData uri="http://schemas.openxmlformats.org/drawingml/2006/table">
            <a:tbl>
              <a:tblPr firstRow="1" bandRow="1"/>
              <a:tblGrid>
                <a:gridCol w="482400">
                  <a:extLst>
                    <a:ext uri="{9D8B030D-6E8A-4147-A177-3AD203B41FA5}">
                      <a16:colId xmlns:a16="http://schemas.microsoft.com/office/drawing/2014/main" val="403745883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橢圓 164">
            <a:extLst>
              <a:ext uri="{FF2B5EF4-FFF2-40B4-BE49-F238E27FC236}">
                <a16:creationId xmlns:a16="http://schemas.microsoft.com/office/drawing/2014/main" id="{2A87E745-57CE-4685-86FF-99823B158D14}"/>
              </a:ext>
            </a:extLst>
          </p:cNvPr>
          <p:cNvSpPr/>
          <p:nvPr/>
        </p:nvSpPr>
        <p:spPr>
          <a:xfrm>
            <a:off x="1192292" y="456013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246D350F-18DB-46E9-89ED-1C3565AD4D00}"/>
              </a:ext>
            </a:extLst>
          </p:cNvPr>
          <p:cNvSpPr txBox="1"/>
          <p:nvPr/>
        </p:nvSpPr>
        <p:spPr>
          <a:xfrm>
            <a:off x="445958" y="4949959"/>
            <a:ext cx="2281394" cy="646331"/>
          </a:xfrm>
          <a:prstGeom prst="rect">
            <a:avLst/>
          </a:prstGeom>
          <a:noFill/>
        </p:spPr>
        <p:txBody>
          <a:bodyPr wrap="none" rtlCol="0">
            <a:spAutoFit/>
          </a:bodyPr>
          <a:lstStyle/>
          <a:p>
            <a:r>
              <a:rPr lang="en-US" altLang="zh-TW" dirty="0" err="1">
                <a:solidFill>
                  <a:srgbClr val="009242"/>
                </a:solidFill>
              </a:rPr>
              <a:t>tensor_long_pixel_t</a:t>
            </a:r>
            <a:endParaRPr lang="en-US" altLang="zh-TW" dirty="0">
              <a:solidFill>
                <a:srgbClr val="009242"/>
              </a:solidFill>
            </a:endParaRPr>
          </a:p>
          <a:p>
            <a:r>
              <a:rPr lang="en-US" altLang="zh-TW" dirty="0" err="1">
                <a:solidFill>
                  <a:srgbClr val="009242"/>
                </a:solidFill>
              </a:rPr>
              <a:t>ac_fixed</a:t>
            </a:r>
            <a:r>
              <a:rPr lang="en-US" altLang="zh-TW" dirty="0">
                <a:solidFill>
                  <a:srgbClr val="009242"/>
                </a:solidFill>
              </a:rPr>
              <a:t>&lt;64+32,32&gt;</a:t>
            </a:r>
            <a:endParaRPr lang="zh-TW" altLang="en-US" dirty="0">
              <a:solidFill>
                <a:srgbClr val="009242"/>
              </a:solidFill>
            </a:endParaRPr>
          </a:p>
        </p:txBody>
      </p:sp>
      <p:cxnSp>
        <p:nvCxnSpPr>
          <p:cNvPr id="11" name="直線單箭頭接點 10">
            <a:extLst>
              <a:ext uri="{FF2B5EF4-FFF2-40B4-BE49-F238E27FC236}">
                <a16:creationId xmlns:a16="http://schemas.microsoft.com/office/drawing/2014/main" id="{BDEC6232-CB81-4505-9F97-064CF549924D}"/>
              </a:ext>
            </a:extLst>
          </p:cNvPr>
          <p:cNvCxnSpPr/>
          <p:nvPr/>
        </p:nvCxnSpPr>
        <p:spPr>
          <a:xfrm>
            <a:off x="1465332" y="4649073"/>
            <a:ext cx="0" cy="382283"/>
          </a:xfrm>
          <a:prstGeom prst="straightConnector1">
            <a:avLst/>
          </a:prstGeom>
          <a:ln w="28575">
            <a:solidFill>
              <a:srgbClr val="00924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65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0"/>
                                        </p:tgtEl>
                                        <p:attrNameLst>
                                          <p:attrName>style.visibility</p:attrName>
                                        </p:attrNameLst>
                                      </p:cBhvr>
                                      <p:to>
                                        <p:strVal val="visible"/>
                                      </p:to>
                                    </p:set>
                                    <p:animEffect transition="in" filter="fade">
                                      <p:cBhvr>
                                        <p:cTn id="22" dur="500"/>
                                        <p:tgtEl>
                                          <p:spTgt spid="130"/>
                                        </p:tgtEl>
                                      </p:cBhvr>
                                    </p:animEffect>
                                  </p:childTnLst>
                                </p:cTn>
                              </p:par>
                              <p:par>
                                <p:cTn id="23" presetID="10" presetClass="entr" presetSubtype="0"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fade">
                                      <p:cBhvr>
                                        <p:cTn id="25" dur="500"/>
                                        <p:tgtEl>
                                          <p:spTgt spid="1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fade">
                                      <p:cBhvr>
                                        <p:cTn id="28" dur="500"/>
                                        <p:tgtEl>
                                          <p:spTgt spid="146"/>
                                        </p:tgtEl>
                                      </p:cBhvr>
                                    </p:animEffect>
                                  </p:childTnLst>
                                </p:cTn>
                              </p:par>
                              <p:par>
                                <p:cTn id="29" presetID="10" presetClass="entr" presetSubtype="0" fill="hold" nodeType="with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4"/>
                                        </p:tgtEl>
                                        <p:attrNameLst>
                                          <p:attrName>style.visibility</p:attrName>
                                        </p:attrNameLst>
                                      </p:cBhvr>
                                      <p:to>
                                        <p:strVal val="visible"/>
                                      </p:to>
                                    </p:set>
                                    <p:animEffect transition="in" filter="fade">
                                      <p:cBhvr>
                                        <p:cTn id="34" dur="500"/>
                                        <p:tgtEl>
                                          <p:spTgt spid="1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5"/>
                                        </p:tgtEl>
                                        <p:attrNameLst>
                                          <p:attrName>style.visibility</p:attrName>
                                        </p:attrNameLst>
                                      </p:cBhvr>
                                      <p:to>
                                        <p:strVal val="visible"/>
                                      </p:to>
                                    </p:set>
                                    <p:animEffect transition="in" filter="fade">
                                      <p:cBhvr>
                                        <p:cTn id="37" dur="500"/>
                                        <p:tgtEl>
                                          <p:spTgt spid="15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6"/>
                                        </p:tgtEl>
                                        <p:attrNameLst>
                                          <p:attrName>style.visibility</p:attrName>
                                        </p:attrNameLst>
                                      </p:cBhvr>
                                      <p:to>
                                        <p:strVal val="visible"/>
                                      </p:to>
                                    </p:set>
                                    <p:animEffect transition="in" filter="fade">
                                      <p:cBhvr>
                                        <p:cTn id="40" dur="500"/>
                                        <p:tgtEl>
                                          <p:spTgt spid="156"/>
                                        </p:tgtEl>
                                      </p:cBhvr>
                                    </p:animEffect>
                                  </p:childTnLst>
                                </p:cTn>
                              </p:par>
                              <p:par>
                                <p:cTn id="41" presetID="10" presetClass="entr" presetSubtype="0" fill="hold" nodeType="withEffect">
                                  <p:stCondLst>
                                    <p:cond delay="0"/>
                                  </p:stCondLst>
                                  <p:childTnLst>
                                    <p:set>
                                      <p:cBhvr>
                                        <p:cTn id="42" dur="1" fill="hold">
                                          <p:stCondLst>
                                            <p:cond delay="0"/>
                                          </p:stCondLst>
                                        </p:cTn>
                                        <p:tgtEl>
                                          <p:spTgt spid="157"/>
                                        </p:tgtEl>
                                        <p:attrNameLst>
                                          <p:attrName>style.visibility</p:attrName>
                                        </p:attrNameLst>
                                      </p:cBhvr>
                                      <p:to>
                                        <p:strVal val="visible"/>
                                      </p:to>
                                    </p:set>
                                    <p:animEffect transition="in" filter="fade">
                                      <p:cBhvr>
                                        <p:cTn id="43" dur="500"/>
                                        <p:tgtEl>
                                          <p:spTgt spid="1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nodeType="withEffect">
                                  <p:stCondLst>
                                    <p:cond delay="0"/>
                                  </p:stCondLst>
                                  <p:childTnLst>
                                    <p:set>
                                      <p:cBhvr>
                                        <p:cTn id="48" dur="1" fill="hold">
                                          <p:stCondLst>
                                            <p:cond delay="0"/>
                                          </p:stCondLst>
                                        </p:cTn>
                                        <p:tgtEl>
                                          <p:spTgt spid="159"/>
                                        </p:tgtEl>
                                        <p:attrNameLst>
                                          <p:attrName>style.visibility</p:attrName>
                                        </p:attrNameLst>
                                      </p:cBhvr>
                                      <p:to>
                                        <p:strVal val="visible"/>
                                      </p:to>
                                    </p:set>
                                    <p:animEffect transition="in" filter="fade">
                                      <p:cBhvr>
                                        <p:cTn id="49" dur="500"/>
                                        <p:tgtEl>
                                          <p:spTgt spid="1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4"/>
                                        </p:tgtEl>
                                        <p:attrNameLst>
                                          <p:attrName>style.visibility</p:attrName>
                                        </p:attrNameLst>
                                      </p:cBhvr>
                                      <p:to>
                                        <p:strVal val="visible"/>
                                      </p:to>
                                    </p:set>
                                    <p:animEffect transition="in" filter="fade">
                                      <p:cBhvr>
                                        <p:cTn id="61" dur="500"/>
                                        <p:tgtEl>
                                          <p:spTgt spid="16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5"/>
                                        </p:tgtEl>
                                        <p:attrNameLst>
                                          <p:attrName>style.visibility</p:attrName>
                                        </p:attrNameLst>
                                      </p:cBhvr>
                                      <p:to>
                                        <p:strVal val="visible"/>
                                      </p:to>
                                    </p:set>
                                    <p:animEffect transition="in" filter="fade">
                                      <p:cBhvr>
                                        <p:cTn id="64" dur="500"/>
                                        <p:tgtEl>
                                          <p:spTgt spid="16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3"/>
                                        </p:tgtEl>
                                        <p:attrNameLst>
                                          <p:attrName>style.visibility</p:attrName>
                                        </p:attrNameLst>
                                      </p:cBhvr>
                                      <p:to>
                                        <p:strVal val="visible"/>
                                      </p:to>
                                    </p:set>
                                    <p:animEffect transition="in" filter="fade">
                                      <p:cBhvr>
                                        <p:cTn id="73" dur="500"/>
                                        <p:tgtEl>
                                          <p:spTgt spid="16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9" grpId="0" animBg="1"/>
      <p:bldP spid="5" grpId="0"/>
      <p:bldP spid="130" grpId="0"/>
      <p:bldP spid="146" grpId="0" animBg="1"/>
      <p:bldP spid="154" grpId="0" animBg="1"/>
      <p:bldP spid="155" grpId="0"/>
      <p:bldP spid="156" grpId="0"/>
      <p:bldP spid="158" grpId="0" animBg="1"/>
      <p:bldP spid="160" grpId="0" animBg="1"/>
      <p:bldP spid="161" grpId="0"/>
      <p:bldP spid="162" grpId="0"/>
      <p:bldP spid="7" grpId="0"/>
      <p:bldP spid="163" grpId="0"/>
      <p:bldP spid="165" grpId="0" animBg="1"/>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653642" y="5822758"/>
            <a:ext cx="1539060" cy="646331"/>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2083494" y="5822758"/>
            <a:ext cx="5844870" cy="923330"/>
          </a:xfrm>
          <a:prstGeom prst="rect">
            <a:avLst/>
          </a:prstGeom>
          <a:noFill/>
        </p:spPr>
        <p:txBody>
          <a:bodyPr wrap="none">
            <a:spAutoFit/>
          </a:bodyPr>
          <a:lstStyle/>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a:p>
            <a:r>
              <a:rPr lang="en-US" altLang="zh-TW" b="1" dirty="0" err="1">
                <a:solidFill>
                  <a:srgbClr val="EE5496"/>
                </a:solidFill>
                <a:effectLst>
                  <a:glow rad="127000">
                    <a:schemeClr val="bg1"/>
                  </a:glow>
                </a:effectLst>
              </a:rPr>
              <a:t>tensor_int_pixel_t</a:t>
            </a:r>
            <a:r>
              <a:rPr lang="en-US" altLang="zh-TW" b="1" dirty="0">
                <a:solidFill>
                  <a:srgbClr val="EE5496"/>
                </a:solidFill>
                <a:effectLst>
                  <a:glow rad="127000">
                    <a:schemeClr val="bg1"/>
                  </a:glow>
                </a:effectLst>
              </a:rPr>
              <a:t>[6] (</a:t>
            </a:r>
            <a:r>
              <a:rPr lang="fr-FR" altLang="zh-TW" b="1" dirty="0">
                <a:solidFill>
                  <a:srgbClr val="EE5496"/>
                </a:solidFill>
                <a:effectLst>
                  <a:glow rad="127000">
                    <a:schemeClr val="bg1"/>
                  </a:glow>
                </a:effectLst>
              </a:rPr>
              <a:t>ac_int&lt;32&gt;[</a:t>
            </a:r>
            <a:r>
              <a:rPr lang="en-US" altLang="zh-TW" b="1" dirty="0">
                <a:solidFill>
                  <a:srgbClr val="EE5496"/>
                </a:solidFill>
                <a:effectLst>
                  <a:glow rad="127000">
                    <a:schemeClr val="bg1"/>
                  </a:glow>
                </a:effectLst>
              </a:rPr>
              <a:t>6])</a:t>
            </a:r>
          </a:p>
          <a:p>
            <a:r>
              <a:rPr lang="en-US" altLang="zh-TW" b="1" dirty="0" err="1">
                <a:solidFill>
                  <a:srgbClr val="EE5496"/>
                </a:solidFill>
                <a:effectLst>
                  <a:glow rad="127000">
                    <a:schemeClr val="bg1"/>
                  </a:glow>
                </a:effectLst>
              </a:rPr>
              <a:t>shift_t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&lt;ac::</a:t>
            </a:r>
            <a:r>
              <a:rPr lang="en-US" altLang="zh-TW" b="1" dirty="0" err="1">
                <a:solidFill>
                  <a:srgbClr val="EE5496"/>
                </a:solidFill>
                <a:effectLst>
                  <a:glow rad="127000">
                    <a:schemeClr val="bg1"/>
                  </a:glow>
                </a:effectLst>
              </a:rPr>
              <a:t>nbits</a:t>
            </a:r>
            <a:r>
              <a:rPr lang="en-US" altLang="zh-TW" b="1" dirty="0">
                <a:solidFill>
                  <a:srgbClr val="EE5496"/>
                </a:solidFill>
                <a:effectLst>
                  <a:glow rad="127000">
                    <a:schemeClr val="bg1"/>
                  </a:glow>
                </a:effectLst>
              </a:rPr>
              <a:t>&lt;(64+32)*2+(32*2)&gt;::</a:t>
            </a:r>
            <a:r>
              <a:rPr lang="en-US" altLang="zh-TW" b="1" dirty="0" err="1">
                <a:solidFill>
                  <a:srgbClr val="EE5496"/>
                </a:solidFill>
                <a:effectLst>
                  <a:glow rad="127000">
                    <a:schemeClr val="bg1"/>
                  </a:glow>
                </a:effectLst>
              </a:rPr>
              <a:t>val</a:t>
            </a:r>
            <a:r>
              <a:rPr lang="en-US" altLang="zh-TW" sz="1000" b="1" dirty="0" err="1">
                <a:solidFill>
                  <a:srgbClr val="EE5496"/>
                </a:solidFill>
                <a:effectLst>
                  <a:glow rad="127000">
                    <a:schemeClr val="bg1"/>
                  </a:glow>
                </a:effectLst>
              </a:rPr>
              <a:t>,false</a:t>
            </a:r>
            <a:r>
              <a:rPr lang="en-US" altLang="zh-TW" b="1" dirty="0">
                <a:solidFill>
                  <a:srgbClr val="EE5496"/>
                </a:solidFill>
                <a:effectLst>
                  <a:glow rad="127000">
                    <a:schemeClr val="bg1"/>
                  </a:glow>
                </a:effectLst>
              </a:rPr>
              <a:t>&gt;)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3642" y="2763641"/>
            <a:ext cx="11321262" cy="309315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zh-TW" altLang="en-US"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ext uri="{D42A27DB-BD31-4B8C-83A1-F6EECF244321}">
                <p14:modId xmlns:p14="http://schemas.microsoft.com/office/powerpoint/2010/main" val="1687047384"/>
              </p:ext>
            </p:extLst>
          </p:nvPr>
        </p:nvGraphicFramePr>
        <p:xfrm>
          <a:off x="2434722" y="2990909"/>
          <a:ext cx="1447200" cy="360000"/>
        </p:xfrm>
        <a:graphic>
          <a:graphicData uri="http://schemas.openxmlformats.org/drawingml/2006/table">
            <a:tbl>
              <a:tblPr firstRow="1" bandRow="1"/>
              <a:tblGrid>
                <a:gridCol w="482400">
                  <a:extLst>
                    <a:ext uri="{9D8B030D-6E8A-4147-A177-3AD203B41FA5}">
                      <a16:colId xmlns:a16="http://schemas.microsoft.com/office/drawing/2014/main" val="403745883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2898717"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B9F93E29-83C4-4E9F-8A01-6D674D0DCEF9}"/>
              </a:ext>
            </a:extLst>
          </p:cNvPr>
          <p:cNvGraphicFramePr>
            <a:graphicFrameLocks noGrp="1"/>
          </p:cNvGraphicFramePr>
          <p:nvPr>
            <p:extLst>
              <p:ext uri="{D42A27DB-BD31-4B8C-83A1-F6EECF244321}">
                <p14:modId xmlns:p14="http://schemas.microsoft.com/office/powerpoint/2010/main" val="500162118"/>
              </p:ext>
            </p:extLst>
          </p:nvPr>
        </p:nvGraphicFramePr>
        <p:xfrm>
          <a:off x="2434722" y="3427967"/>
          <a:ext cx="1447200" cy="360000"/>
        </p:xfrm>
        <a:graphic>
          <a:graphicData uri="http://schemas.openxmlformats.org/drawingml/2006/table">
            <a:tbl>
              <a:tblPr firstRow="1" bandRow="1"/>
              <a:tblGrid>
                <a:gridCol w="482400">
                  <a:extLst>
                    <a:ext uri="{9D8B030D-6E8A-4147-A177-3AD203B41FA5}">
                      <a16:colId xmlns:a16="http://schemas.microsoft.com/office/drawing/2014/main" val="403745883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AB11CD35-9E09-430F-AF5E-8BDB113E152D}"/>
              </a:ext>
            </a:extLst>
          </p:cNvPr>
          <p:cNvSpPr/>
          <p:nvPr/>
        </p:nvSpPr>
        <p:spPr>
          <a:xfrm>
            <a:off x="2898717" y="374377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0246C12C-4AD7-46AE-88C6-4CF4CE12EC5A}"/>
              </a:ext>
            </a:extLst>
          </p:cNvPr>
          <p:cNvGraphicFramePr>
            <a:graphicFrameLocks noGrp="1"/>
          </p:cNvGraphicFramePr>
          <p:nvPr>
            <p:extLst>
              <p:ext uri="{D42A27DB-BD31-4B8C-83A1-F6EECF244321}">
                <p14:modId xmlns:p14="http://schemas.microsoft.com/office/powerpoint/2010/main" val="465082698"/>
              </p:ext>
            </p:extLst>
          </p:nvPr>
        </p:nvGraphicFramePr>
        <p:xfrm>
          <a:off x="2434722" y="3890627"/>
          <a:ext cx="1447200" cy="360000"/>
        </p:xfrm>
        <a:graphic>
          <a:graphicData uri="http://schemas.openxmlformats.org/drawingml/2006/table">
            <a:tbl>
              <a:tblPr firstRow="1" bandRow="1"/>
              <a:tblGrid>
                <a:gridCol w="482400">
                  <a:extLst>
                    <a:ext uri="{9D8B030D-6E8A-4147-A177-3AD203B41FA5}">
                      <a16:colId xmlns:a16="http://schemas.microsoft.com/office/drawing/2014/main" val="403745883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0997CF61-E5C9-4FB6-B9E4-6CF9CE18F6F6}"/>
              </a:ext>
            </a:extLst>
          </p:cNvPr>
          <p:cNvSpPr/>
          <p:nvPr/>
        </p:nvSpPr>
        <p:spPr>
          <a:xfrm>
            <a:off x="2898717" y="420643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137E724C-4956-4BD2-890F-E66B4769AD23}"/>
              </a:ext>
            </a:extLst>
          </p:cNvPr>
          <p:cNvGraphicFramePr>
            <a:graphicFrameLocks noGrp="1"/>
          </p:cNvGraphicFramePr>
          <p:nvPr>
            <p:extLst>
              <p:ext uri="{D42A27DB-BD31-4B8C-83A1-F6EECF244321}">
                <p14:modId xmlns:p14="http://schemas.microsoft.com/office/powerpoint/2010/main" val="1754385312"/>
              </p:ext>
            </p:extLst>
          </p:nvPr>
        </p:nvGraphicFramePr>
        <p:xfrm>
          <a:off x="2434722" y="4327685"/>
          <a:ext cx="1447200" cy="360000"/>
        </p:xfrm>
        <a:graphic>
          <a:graphicData uri="http://schemas.openxmlformats.org/drawingml/2006/table">
            <a:tbl>
              <a:tblPr firstRow="1" bandRow="1"/>
              <a:tblGrid>
                <a:gridCol w="482400">
                  <a:extLst>
                    <a:ext uri="{9D8B030D-6E8A-4147-A177-3AD203B41FA5}">
                      <a16:colId xmlns:a16="http://schemas.microsoft.com/office/drawing/2014/main" val="403745883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899D1304-4231-4E5A-8255-3A0615B2FC7D}"/>
              </a:ext>
            </a:extLst>
          </p:cNvPr>
          <p:cNvSpPr/>
          <p:nvPr/>
        </p:nvSpPr>
        <p:spPr>
          <a:xfrm>
            <a:off x="2898717" y="4643492"/>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F7D2451E-51A4-4993-BDB6-E564A9EEB358}"/>
              </a:ext>
            </a:extLst>
          </p:cNvPr>
          <p:cNvGraphicFramePr>
            <a:graphicFrameLocks noGrp="1"/>
          </p:cNvGraphicFramePr>
          <p:nvPr>
            <p:extLst>
              <p:ext uri="{D42A27DB-BD31-4B8C-83A1-F6EECF244321}">
                <p14:modId xmlns:p14="http://schemas.microsoft.com/office/powerpoint/2010/main" val="394213805"/>
              </p:ext>
            </p:extLst>
          </p:nvPr>
        </p:nvGraphicFramePr>
        <p:xfrm>
          <a:off x="2434722" y="4796407"/>
          <a:ext cx="1447200" cy="360000"/>
        </p:xfrm>
        <a:graphic>
          <a:graphicData uri="http://schemas.openxmlformats.org/drawingml/2006/table">
            <a:tbl>
              <a:tblPr firstRow="1" bandRow="1"/>
              <a:tblGrid>
                <a:gridCol w="482400">
                  <a:extLst>
                    <a:ext uri="{9D8B030D-6E8A-4147-A177-3AD203B41FA5}">
                      <a16:colId xmlns:a16="http://schemas.microsoft.com/office/drawing/2014/main" val="403745883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835A23A6-ED50-4DF6-A628-8BD94BB0D0E4}"/>
              </a:ext>
            </a:extLst>
          </p:cNvPr>
          <p:cNvSpPr/>
          <p:nvPr/>
        </p:nvSpPr>
        <p:spPr>
          <a:xfrm>
            <a:off x="2898717" y="511221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E275E28C-1C29-4BD9-A130-55A54D04301A}"/>
              </a:ext>
            </a:extLst>
          </p:cNvPr>
          <p:cNvGraphicFramePr>
            <a:graphicFrameLocks noGrp="1"/>
          </p:cNvGraphicFramePr>
          <p:nvPr>
            <p:extLst>
              <p:ext uri="{D42A27DB-BD31-4B8C-83A1-F6EECF244321}">
                <p14:modId xmlns:p14="http://schemas.microsoft.com/office/powerpoint/2010/main" val="504441968"/>
              </p:ext>
            </p:extLst>
          </p:nvPr>
        </p:nvGraphicFramePr>
        <p:xfrm>
          <a:off x="2434722" y="5233465"/>
          <a:ext cx="1447200" cy="360000"/>
        </p:xfrm>
        <a:graphic>
          <a:graphicData uri="http://schemas.openxmlformats.org/drawingml/2006/table">
            <a:tbl>
              <a:tblPr firstRow="1" bandRow="1"/>
              <a:tblGrid>
                <a:gridCol w="482400">
                  <a:extLst>
                    <a:ext uri="{9D8B030D-6E8A-4147-A177-3AD203B41FA5}">
                      <a16:colId xmlns:a16="http://schemas.microsoft.com/office/drawing/2014/main" val="403745883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6F8D4F4D-3142-4841-A811-E3D43D1EB677}"/>
              </a:ext>
            </a:extLst>
          </p:cNvPr>
          <p:cNvSpPr/>
          <p:nvPr/>
        </p:nvSpPr>
        <p:spPr>
          <a:xfrm>
            <a:off x="2898717" y="5549272"/>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25972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653642" y="5822758"/>
            <a:ext cx="1539060" cy="646331"/>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2083494" y="5822758"/>
            <a:ext cx="5844870" cy="923330"/>
          </a:xfrm>
          <a:prstGeom prst="rect">
            <a:avLst/>
          </a:prstGeom>
          <a:noFill/>
        </p:spPr>
        <p:txBody>
          <a:bodyPr wrap="none">
            <a:spAutoFit/>
          </a:bodyPr>
          <a:lstStyle/>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a:p>
            <a:r>
              <a:rPr lang="en-US" altLang="zh-TW" b="1" dirty="0" err="1">
                <a:solidFill>
                  <a:srgbClr val="EE5496"/>
                </a:solidFill>
                <a:effectLst>
                  <a:glow rad="127000">
                    <a:schemeClr val="bg1"/>
                  </a:glow>
                </a:effectLst>
              </a:rPr>
              <a:t>tensor_int_pixel_t</a:t>
            </a:r>
            <a:r>
              <a:rPr lang="en-US" altLang="zh-TW" b="1" dirty="0">
                <a:solidFill>
                  <a:srgbClr val="EE5496"/>
                </a:solidFill>
                <a:effectLst>
                  <a:glow rad="127000">
                    <a:schemeClr val="bg1"/>
                  </a:glow>
                </a:effectLst>
              </a:rPr>
              <a:t>[6] (</a:t>
            </a:r>
            <a:r>
              <a:rPr lang="fr-FR" altLang="zh-TW" b="1" dirty="0">
                <a:solidFill>
                  <a:srgbClr val="EE5496"/>
                </a:solidFill>
                <a:effectLst>
                  <a:glow rad="127000">
                    <a:schemeClr val="bg1"/>
                  </a:glow>
                </a:effectLst>
              </a:rPr>
              <a:t>ac_int&lt;32&gt;[</a:t>
            </a:r>
            <a:r>
              <a:rPr lang="en-US" altLang="zh-TW" b="1" dirty="0">
                <a:solidFill>
                  <a:srgbClr val="EE5496"/>
                </a:solidFill>
                <a:effectLst>
                  <a:glow rad="127000">
                    <a:schemeClr val="bg1"/>
                  </a:glow>
                </a:effectLst>
              </a:rPr>
              <a:t>6])</a:t>
            </a:r>
          </a:p>
          <a:p>
            <a:r>
              <a:rPr lang="en-US" altLang="zh-TW" b="1" dirty="0" err="1">
                <a:solidFill>
                  <a:srgbClr val="EE5496"/>
                </a:solidFill>
                <a:effectLst>
                  <a:glow rad="127000">
                    <a:schemeClr val="bg1"/>
                  </a:glow>
                </a:effectLst>
              </a:rPr>
              <a:t>shift_t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&lt;ac::</a:t>
            </a:r>
            <a:r>
              <a:rPr lang="en-US" altLang="zh-TW" b="1" dirty="0" err="1">
                <a:solidFill>
                  <a:srgbClr val="EE5496"/>
                </a:solidFill>
                <a:effectLst>
                  <a:glow rad="127000">
                    <a:schemeClr val="bg1"/>
                  </a:glow>
                </a:effectLst>
              </a:rPr>
              <a:t>nbits</a:t>
            </a:r>
            <a:r>
              <a:rPr lang="en-US" altLang="zh-TW" b="1" dirty="0">
                <a:solidFill>
                  <a:srgbClr val="EE5496"/>
                </a:solidFill>
                <a:effectLst>
                  <a:glow rad="127000">
                    <a:schemeClr val="bg1"/>
                  </a:glow>
                </a:effectLst>
              </a:rPr>
              <a:t>&lt;(64+32)*2+(32*2)&gt;::</a:t>
            </a:r>
            <a:r>
              <a:rPr lang="en-US" altLang="zh-TW" b="1" dirty="0" err="1">
                <a:solidFill>
                  <a:srgbClr val="EE5496"/>
                </a:solidFill>
                <a:effectLst>
                  <a:glow rad="127000">
                    <a:schemeClr val="bg1"/>
                  </a:glow>
                </a:effectLst>
              </a:rPr>
              <a:t>val</a:t>
            </a:r>
            <a:r>
              <a:rPr lang="en-US" altLang="zh-TW" sz="1000" b="1" dirty="0" err="1">
                <a:solidFill>
                  <a:srgbClr val="EE5496"/>
                </a:solidFill>
                <a:effectLst>
                  <a:glow rad="127000">
                    <a:schemeClr val="bg1"/>
                  </a:glow>
                </a:effectLst>
              </a:rPr>
              <a:t>,false</a:t>
            </a:r>
            <a:r>
              <a:rPr lang="en-US" altLang="zh-TW" b="1" dirty="0">
                <a:solidFill>
                  <a:srgbClr val="EE5496"/>
                </a:solidFill>
                <a:effectLst>
                  <a:glow rad="127000">
                    <a:schemeClr val="bg1"/>
                  </a:glow>
                </a:effectLst>
              </a:rPr>
              <a:t>&gt;)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3642" y="2763641"/>
            <a:ext cx="11321262" cy="309315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zh-TW" altLang="en-US"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ext uri="{D42A27DB-BD31-4B8C-83A1-F6EECF244321}">
                <p14:modId xmlns:p14="http://schemas.microsoft.com/office/powerpoint/2010/main" val="4041784161"/>
              </p:ext>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65671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3642" y="2763641"/>
            <a:ext cx="11321262" cy="401648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ext uri="{D42A27DB-BD31-4B8C-83A1-F6EECF244321}">
                <p14:modId xmlns:p14="http://schemas.microsoft.com/office/powerpoint/2010/main" val="1676189320"/>
              </p:ext>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ext uri="{D42A27DB-BD31-4B8C-83A1-F6EECF244321}">
                <p14:modId xmlns:p14="http://schemas.microsoft.com/office/powerpoint/2010/main" val="4237394201"/>
              </p:ext>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ext uri="{D42A27DB-BD31-4B8C-83A1-F6EECF244321}">
                <p14:modId xmlns:p14="http://schemas.microsoft.com/office/powerpoint/2010/main" val="2948234046"/>
              </p:ext>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ext uri="{D42A27DB-BD31-4B8C-83A1-F6EECF244321}">
                <p14:modId xmlns:p14="http://schemas.microsoft.com/office/powerpoint/2010/main" val="455281289"/>
              </p:ext>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ext uri="{D42A27DB-BD31-4B8C-83A1-F6EECF244321}">
                <p14:modId xmlns:p14="http://schemas.microsoft.com/office/powerpoint/2010/main" val="3741730929"/>
              </p:ext>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ext uri="{D42A27DB-BD31-4B8C-83A1-F6EECF244321}">
                <p14:modId xmlns:p14="http://schemas.microsoft.com/office/powerpoint/2010/main" val="3227846142"/>
              </p:ext>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ECAC47B-B8CF-4E59-998F-8C5594AE17FB}"/>
              </a:ext>
            </a:extLst>
          </p:cNvPr>
          <p:cNvCxnSpPr/>
          <p:nvPr/>
        </p:nvCxnSpPr>
        <p:spPr>
          <a:xfrm>
            <a:off x="653642" y="4040644"/>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5463BE1-F1DC-4511-92C8-F1036C7192F8}"/>
              </a:ext>
            </a:extLst>
          </p:cNvPr>
          <p:cNvSpPr txBox="1"/>
          <p:nvPr/>
        </p:nvSpPr>
        <p:spPr>
          <a:xfrm>
            <a:off x="84318" y="3769856"/>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55" name="文字方塊 54">
            <a:extLst>
              <a:ext uri="{FF2B5EF4-FFF2-40B4-BE49-F238E27FC236}">
                <a16:creationId xmlns:a16="http://schemas.microsoft.com/office/drawing/2014/main" id="{7280F705-B069-4D81-BD37-64EB83F5F7C0}"/>
              </a:ext>
            </a:extLst>
          </p:cNvPr>
          <p:cNvSpPr txBox="1"/>
          <p:nvPr/>
        </p:nvSpPr>
        <p:spPr>
          <a:xfrm>
            <a:off x="11462202" y="3689149"/>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8" name="矩形: 圓角 7">
            <a:extLst>
              <a:ext uri="{FF2B5EF4-FFF2-40B4-BE49-F238E27FC236}">
                <a16:creationId xmlns:a16="http://schemas.microsoft.com/office/drawing/2014/main" id="{7232C2A2-6FC2-4F25-B89E-FCC45764197E}"/>
              </a:ext>
            </a:extLst>
          </p:cNvPr>
          <p:cNvSpPr/>
          <p:nvPr/>
        </p:nvSpPr>
        <p:spPr>
          <a:xfrm>
            <a:off x="2712721" y="5243619"/>
            <a:ext cx="6003894" cy="297954"/>
          </a:xfrm>
          <a:prstGeom prst="roundRect">
            <a:avLst>
              <a:gd name="adj" fmla="val 1590"/>
            </a:avLst>
          </a:prstGeom>
          <a:solidFill>
            <a:srgbClr val="D7E4BD">
              <a:alpha val="50196"/>
            </a:srgbClr>
          </a:solidFill>
          <a:ln w="38100">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5A76D201-4E14-4ADE-A179-8294D3D0BDE6}"/>
              </a:ext>
            </a:extLst>
          </p:cNvPr>
          <p:cNvSpPr txBox="1"/>
          <p:nvPr/>
        </p:nvSpPr>
        <p:spPr>
          <a:xfrm>
            <a:off x="1901847" y="5922949"/>
            <a:ext cx="4412426" cy="369332"/>
          </a:xfrm>
          <a:prstGeom prst="rect">
            <a:avLst/>
          </a:prstGeom>
          <a:noFill/>
        </p:spPr>
        <p:txBody>
          <a:bodyPr wrap="none" rtlCol="0">
            <a:spAutoFit/>
          </a:bodyPr>
          <a:lstStyle/>
          <a:p>
            <a:r>
              <a:rPr lang="en-US" altLang="zh-TW" dirty="0">
                <a:solidFill>
                  <a:srgbClr val="009242"/>
                </a:solidFill>
              </a:rPr>
              <a:t>Does NOT provide any useful information</a:t>
            </a:r>
            <a:endParaRPr lang="zh-TW" altLang="en-US" dirty="0">
              <a:solidFill>
                <a:srgbClr val="009242"/>
              </a:solidFill>
            </a:endParaRPr>
          </a:p>
        </p:txBody>
      </p:sp>
      <p:cxnSp>
        <p:nvCxnSpPr>
          <p:cNvPr id="58" name="直線單箭頭接點 57">
            <a:extLst>
              <a:ext uri="{FF2B5EF4-FFF2-40B4-BE49-F238E27FC236}">
                <a16:creationId xmlns:a16="http://schemas.microsoft.com/office/drawing/2014/main" id="{E85359D5-4D27-41FA-A1C5-821CD53DC23E}"/>
              </a:ext>
            </a:extLst>
          </p:cNvPr>
          <p:cNvCxnSpPr>
            <a:cxnSpLocks/>
          </p:cNvCxnSpPr>
          <p:nvPr/>
        </p:nvCxnSpPr>
        <p:spPr>
          <a:xfrm>
            <a:off x="3803212" y="5531705"/>
            <a:ext cx="0" cy="437558"/>
          </a:xfrm>
          <a:prstGeom prst="straightConnector1">
            <a:avLst/>
          </a:prstGeom>
          <a:ln w="38100">
            <a:solidFill>
              <a:srgbClr val="00924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矩形: 圓角 60">
            <a:extLst>
              <a:ext uri="{FF2B5EF4-FFF2-40B4-BE49-F238E27FC236}">
                <a16:creationId xmlns:a16="http://schemas.microsoft.com/office/drawing/2014/main" id="{20CB2938-B498-48BF-BB34-2AC380117527}"/>
              </a:ext>
            </a:extLst>
          </p:cNvPr>
          <p:cNvSpPr/>
          <p:nvPr/>
        </p:nvSpPr>
        <p:spPr>
          <a:xfrm>
            <a:off x="8723598" y="5227580"/>
            <a:ext cx="2738591"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單箭頭接點 61">
            <a:extLst>
              <a:ext uri="{FF2B5EF4-FFF2-40B4-BE49-F238E27FC236}">
                <a16:creationId xmlns:a16="http://schemas.microsoft.com/office/drawing/2014/main" id="{502EBAE1-6F84-47E1-A9A2-E15C1D48DC52}"/>
              </a:ext>
            </a:extLst>
          </p:cNvPr>
          <p:cNvCxnSpPr>
            <a:cxnSpLocks/>
          </p:cNvCxnSpPr>
          <p:nvPr/>
        </p:nvCxnSpPr>
        <p:spPr>
          <a:xfrm>
            <a:off x="10138223" y="5562402"/>
            <a:ext cx="0" cy="437558"/>
          </a:xfrm>
          <a:prstGeom prst="straightConnector1">
            <a:avLst/>
          </a:prstGeom>
          <a:ln w="381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C2B2C574-5A2E-419E-9CA3-DE067EA0C8E5}"/>
              </a:ext>
            </a:extLst>
          </p:cNvPr>
          <p:cNvSpPr txBox="1"/>
          <p:nvPr/>
        </p:nvSpPr>
        <p:spPr>
          <a:xfrm>
            <a:off x="8601644" y="5936395"/>
            <a:ext cx="2950545" cy="646331"/>
          </a:xfrm>
          <a:prstGeom prst="rect">
            <a:avLst/>
          </a:prstGeom>
          <a:noFill/>
        </p:spPr>
        <p:txBody>
          <a:bodyPr wrap="square" rtlCol="0">
            <a:spAutoFit/>
          </a:bodyPr>
          <a:lstStyle/>
          <a:p>
            <a:pPr algn="ctr"/>
            <a:r>
              <a:rPr lang="en-US" altLang="zh-TW" dirty="0">
                <a:solidFill>
                  <a:srgbClr val="7030A0"/>
                </a:solidFill>
              </a:rPr>
              <a:t>The value is so small that LSB is also important</a:t>
            </a:r>
            <a:endParaRPr lang="zh-TW" altLang="en-US" dirty="0">
              <a:solidFill>
                <a:srgbClr val="7030A0"/>
              </a:solidFill>
            </a:endParaRPr>
          </a:p>
        </p:txBody>
      </p:sp>
      <p:sp>
        <p:nvSpPr>
          <p:cNvPr id="64" name="矩形: 圓角 63">
            <a:extLst>
              <a:ext uri="{FF2B5EF4-FFF2-40B4-BE49-F238E27FC236}">
                <a16:creationId xmlns:a16="http://schemas.microsoft.com/office/drawing/2014/main" id="{142C5022-DF70-49AA-BF13-A12D6CF1B351}"/>
              </a:ext>
            </a:extLst>
          </p:cNvPr>
          <p:cNvSpPr/>
          <p:nvPr/>
        </p:nvSpPr>
        <p:spPr>
          <a:xfrm>
            <a:off x="2692636" y="4780119"/>
            <a:ext cx="2260364" cy="297954"/>
          </a:xfrm>
          <a:prstGeom prst="roundRect">
            <a:avLst>
              <a:gd name="adj" fmla="val 1590"/>
            </a:avLst>
          </a:prstGeom>
          <a:solidFill>
            <a:srgbClr val="D7E4BD">
              <a:alpha val="50196"/>
            </a:srgbClr>
          </a:solidFill>
          <a:ln w="38100">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圓角 64">
            <a:extLst>
              <a:ext uri="{FF2B5EF4-FFF2-40B4-BE49-F238E27FC236}">
                <a16:creationId xmlns:a16="http://schemas.microsoft.com/office/drawing/2014/main" id="{E449BC75-FA02-44B9-86EB-E72CCBD3D1A8}"/>
              </a:ext>
            </a:extLst>
          </p:cNvPr>
          <p:cNvSpPr/>
          <p:nvPr/>
        </p:nvSpPr>
        <p:spPr>
          <a:xfrm>
            <a:off x="2692636" y="4323317"/>
            <a:ext cx="3003088" cy="297954"/>
          </a:xfrm>
          <a:prstGeom prst="roundRect">
            <a:avLst>
              <a:gd name="adj" fmla="val 1590"/>
            </a:avLst>
          </a:prstGeom>
          <a:solidFill>
            <a:srgbClr val="D7E4BD">
              <a:alpha val="50196"/>
            </a:srgbClr>
          </a:solidFill>
          <a:ln w="38100">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圓角 65">
            <a:extLst>
              <a:ext uri="{FF2B5EF4-FFF2-40B4-BE49-F238E27FC236}">
                <a16:creationId xmlns:a16="http://schemas.microsoft.com/office/drawing/2014/main" id="{67D4E7CC-7F4F-4E80-A61B-284732E63FB2}"/>
              </a:ext>
            </a:extLst>
          </p:cNvPr>
          <p:cNvSpPr/>
          <p:nvPr/>
        </p:nvSpPr>
        <p:spPr>
          <a:xfrm>
            <a:off x="2712721" y="3454470"/>
            <a:ext cx="2754628" cy="297954"/>
          </a:xfrm>
          <a:prstGeom prst="roundRect">
            <a:avLst>
              <a:gd name="adj" fmla="val 1590"/>
            </a:avLst>
          </a:prstGeom>
          <a:solidFill>
            <a:srgbClr val="D7E4BD">
              <a:alpha val="50196"/>
            </a:srgbClr>
          </a:solidFill>
          <a:ln w="38100">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圓角 66">
            <a:extLst>
              <a:ext uri="{FF2B5EF4-FFF2-40B4-BE49-F238E27FC236}">
                <a16:creationId xmlns:a16="http://schemas.microsoft.com/office/drawing/2014/main" id="{F0A9A60C-1227-480F-9702-5DBCAC527763}"/>
              </a:ext>
            </a:extLst>
          </p:cNvPr>
          <p:cNvSpPr/>
          <p:nvPr/>
        </p:nvSpPr>
        <p:spPr>
          <a:xfrm>
            <a:off x="2712720" y="3022686"/>
            <a:ext cx="3738871" cy="297954"/>
          </a:xfrm>
          <a:prstGeom prst="roundRect">
            <a:avLst>
              <a:gd name="adj" fmla="val 1590"/>
            </a:avLst>
          </a:prstGeom>
          <a:solidFill>
            <a:srgbClr val="D7E4BD">
              <a:alpha val="50196"/>
            </a:srgbClr>
          </a:solidFill>
          <a:ln w="38100">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圓角 67">
            <a:extLst>
              <a:ext uri="{FF2B5EF4-FFF2-40B4-BE49-F238E27FC236}">
                <a16:creationId xmlns:a16="http://schemas.microsoft.com/office/drawing/2014/main" id="{2FDDAC62-5270-4526-A2EE-E333F97766AE}"/>
              </a:ext>
            </a:extLst>
          </p:cNvPr>
          <p:cNvSpPr/>
          <p:nvPr/>
        </p:nvSpPr>
        <p:spPr>
          <a:xfrm>
            <a:off x="2458812" y="2996916"/>
            <a:ext cx="225741" cy="2565485"/>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10D345F6-55D2-4DED-926D-415E2ED01D92}"/>
              </a:ext>
            </a:extLst>
          </p:cNvPr>
          <p:cNvSpPr txBox="1"/>
          <p:nvPr/>
        </p:nvSpPr>
        <p:spPr>
          <a:xfrm>
            <a:off x="2086669" y="5541572"/>
            <a:ext cx="915635" cy="369332"/>
          </a:xfrm>
          <a:prstGeom prst="rect">
            <a:avLst/>
          </a:prstGeom>
          <a:noFill/>
        </p:spPr>
        <p:txBody>
          <a:bodyPr wrap="none" rtlCol="0">
            <a:spAutoFit/>
          </a:bodyPr>
          <a:lstStyle/>
          <a:p>
            <a:r>
              <a:rPr lang="en-US" altLang="zh-TW" dirty="0">
                <a:solidFill>
                  <a:srgbClr val="0000FF"/>
                </a:solidFill>
              </a:rPr>
              <a:t>sign bit</a:t>
            </a:r>
            <a:endParaRPr lang="zh-TW" altLang="en-US" dirty="0">
              <a:solidFill>
                <a:srgbClr val="0000FF"/>
              </a:solidFill>
            </a:endParaRPr>
          </a:p>
        </p:txBody>
      </p:sp>
    </p:spTree>
    <p:extLst>
      <p:ext uri="{BB962C8B-B14F-4D97-AF65-F5344CB8AC3E}">
        <p14:creationId xmlns:p14="http://schemas.microsoft.com/office/powerpoint/2010/main" val="2479210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5" grpId="0"/>
      <p:bldP spid="8" grpId="0" animBg="1"/>
      <p:bldP spid="57" grpId="0"/>
      <p:bldP spid="61" grpId="0" animBg="1"/>
      <p:bldP spid="63" grpId="0"/>
      <p:bldP spid="64" grpId="0" animBg="1"/>
      <p:bldP spid="65" grpId="0" animBg="1"/>
      <p:bldP spid="66" grpId="0" animBg="1"/>
      <p:bldP spid="67" grpId="0" animBg="1"/>
      <p:bldP spid="68" grpId="0" animBg="1"/>
      <p:bldP spid="6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3642" y="2763641"/>
            <a:ext cx="11321262" cy="401648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ext uri="{D42A27DB-BD31-4B8C-83A1-F6EECF244321}">
                <p14:modId xmlns:p14="http://schemas.microsoft.com/office/powerpoint/2010/main" val="3255893077"/>
              </p:ext>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2ECAC47B-B8CF-4E59-998F-8C5594AE17FB}"/>
              </a:ext>
            </a:extLst>
          </p:cNvPr>
          <p:cNvCxnSpPr/>
          <p:nvPr/>
        </p:nvCxnSpPr>
        <p:spPr>
          <a:xfrm>
            <a:off x="653642" y="4040644"/>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5463BE1-F1DC-4511-92C8-F1036C7192F8}"/>
              </a:ext>
            </a:extLst>
          </p:cNvPr>
          <p:cNvSpPr txBox="1"/>
          <p:nvPr/>
        </p:nvSpPr>
        <p:spPr>
          <a:xfrm>
            <a:off x="84318" y="3769856"/>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55" name="文字方塊 54">
            <a:extLst>
              <a:ext uri="{FF2B5EF4-FFF2-40B4-BE49-F238E27FC236}">
                <a16:creationId xmlns:a16="http://schemas.microsoft.com/office/drawing/2014/main" id="{7280F705-B069-4D81-BD37-64EB83F5F7C0}"/>
              </a:ext>
            </a:extLst>
          </p:cNvPr>
          <p:cNvSpPr txBox="1"/>
          <p:nvPr/>
        </p:nvSpPr>
        <p:spPr>
          <a:xfrm>
            <a:off x="11462202" y="3689149"/>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8" name="矩形: 圓角 7">
            <a:extLst>
              <a:ext uri="{FF2B5EF4-FFF2-40B4-BE49-F238E27FC236}">
                <a16:creationId xmlns:a16="http://schemas.microsoft.com/office/drawing/2014/main" id="{7232C2A2-6FC2-4F25-B89E-FCC45764197E}"/>
              </a:ext>
            </a:extLst>
          </p:cNvPr>
          <p:cNvSpPr/>
          <p:nvPr/>
        </p:nvSpPr>
        <p:spPr>
          <a:xfrm>
            <a:off x="2712720" y="3004329"/>
            <a:ext cx="2246623" cy="2537244"/>
          </a:xfrm>
          <a:prstGeom prst="roundRect">
            <a:avLst>
              <a:gd name="adj" fmla="val 1590"/>
            </a:avLst>
          </a:prstGeom>
          <a:solidFill>
            <a:srgbClr val="D7E4BD">
              <a:alpha val="50196"/>
            </a:srgbClr>
          </a:solidFill>
          <a:ln w="38100">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5A76D201-4E14-4ADE-A179-8294D3D0BDE6}"/>
              </a:ext>
            </a:extLst>
          </p:cNvPr>
          <p:cNvSpPr txBox="1"/>
          <p:nvPr/>
        </p:nvSpPr>
        <p:spPr>
          <a:xfrm>
            <a:off x="1929769" y="5936395"/>
            <a:ext cx="3942105" cy="646331"/>
          </a:xfrm>
          <a:prstGeom prst="rect">
            <a:avLst/>
          </a:prstGeom>
          <a:noFill/>
        </p:spPr>
        <p:txBody>
          <a:bodyPr wrap="none" rtlCol="0">
            <a:spAutoFit/>
          </a:bodyPr>
          <a:lstStyle/>
          <a:p>
            <a:pPr algn="ctr"/>
            <a:r>
              <a:rPr lang="en-US" altLang="zh-TW" dirty="0">
                <a:solidFill>
                  <a:srgbClr val="009242"/>
                </a:solidFill>
              </a:rPr>
              <a:t>We want to remove common part</a:t>
            </a:r>
          </a:p>
          <a:p>
            <a:pPr algn="ctr"/>
            <a:r>
              <a:rPr lang="en-US" altLang="zh-TW" dirty="0">
                <a:solidFill>
                  <a:srgbClr val="009242"/>
                </a:solidFill>
              </a:rPr>
              <a:t>(multiply them by the </a:t>
            </a:r>
            <a:r>
              <a:rPr lang="en-US" altLang="zh-TW" b="1" dirty="0">
                <a:solidFill>
                  <a:srgbClr val="009242"/>
                </a:solidFill>
              </a:rPr>
              <a:t>same</a:t>
            </a:r>
            <a:r>
              <a:rPr lang="en-US" altLang="zh-TW" dirty="0">
                <a:solidFill>
                  <a:srgbClr val="009242"/>
                </a:solidFill>
              </a:rPr>
              <a:t> number)</a:t>
            </a:r>
            <a:endParaRPr lang="zh-TW" altLang="en-US" dirty="0">
              <a:solidFill>
                <a:srgbClr val="009242"/>
              </a:solidFill>
            </a:endParaRPr>
          </a:p>
        </p:txBody>
      </p:sp>
      <p:cxnSp>
        <p:nvCxnSpPr>
          <p:cNvPr id="58" name="直線單箭頭接點 57">
            <a:extLst>
              <a:ext uri="{FF2B5EF4-FFF2-40B4-BE49-F238E27FC236}">
                <a16:creationId xmlns:a16="http://schemas.microsoft.com/office/drawing/2014/main" id="{E85359D5-4D27-41FA-A1C5-821CD53DC23E}"/>
              </a:ext>
            </a:extLst>
          </p:cNvPr>
          <p:cNvCxnSpPr>
            <a:cxnSpLocks/>
          </p:cNvCxnSpPr>
          <p:nvPr/>
        </p:nvCxnSpPr>
        <p:spPr>
          <a:xfrm>
            <a:off x="3803212" y="5531705"/>
            <a:ext cx="0" cy="437558"/>
          </a:xfrm>
          <a:prstGeom prst="straightConnector1">
            <a:avLst/>
          </a:prstGeom>
          <a:ln w="38100">
            <a:solidFill>
              <a:srgbClr val="00924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矩形: 圓角 67">
            <a:extLst>
              <a:ext uri="{FF2B5EF4-FFF2-40B4-BE49-F238E27FC236}">
                <a16:creationId xmlns:a16="http://schemas.microsoft.com/office/drawing/2014/main" id="{2FDDAC62-5270-4526-A2EE-E333F97766AE}"/>
              </a:ext>
            </a:extLst>
          </p:cNvPr>
          <p:cNvSpPr/>
          <p:nvPr/>
        </p:nvSpPr>
        <p:spPr>
          <a:xfrm>
            <a:off x="2458812" y="2996916"/>
            <a:ext cx="225741" cy="2565485"/>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文字方塊 68">
            <a:extLst>
              <a:ext uri="{FF2B5EF4-FFF2-40B4-BE49-F238E27FC236}">
                <a16:creationId xmlns:a16="http://schemas.microsoft.com/office/drawing/2014/main" id="{10D345F6-55D2-4DED-926D-415E2ED01D92}"/>
              </a:ext>
            </a:extLst>
          </p:cNvPr>
          <p:cNvSpPr txBox="1"/>
          <p:nvPr/>
        </p:nvSpPr>
        <p:spPr>
          <a:xfrm>
            <a:off x="2086669" y="5541572"/>
            <a:ext cx="915635" cy="369332"/>
          </a:xfrm>
          <a:prstGeom prst="rect">
            <a:avLst/>
          </a:prstGeom>
          <a:noFill/>
        </p:spPr>
        <p:txBody>
          <a:bodyPr wrap="none" rtlCol="0">
            <a:spAutoFit/>
          </a:bodyPr>
          <a:lstStyle/>
          <a:p>
            <a:r>
              <a:rPr lang="en-US" altLang="zh-TW" dirty="0">
                <a:solidFill>
                  <a:srgbClr val="0000FF"/>
                </a:solidFill>
              </a:rPr>
              <a:t>sign bit</a:t>
            </a:r>
            <a:endParaRPr lang="zh-TW" altLang="en-US" dirty="0">
              <a:solidFill>
                <a:srgbClr val="0000FF"/>
              </a:solidFill>
            </a:endParaRPr>
          </a:p>
        </p:txBody>
      </p:sp>
      <p:sp>
        <p:nvSpPr>
          <p:cNvPr id="70" name="矩形: 圓角 69">
            <a:extLst>
              <a:ext uri="{FF2B5EF4-FFF2-40B4-BE49-F238E27FC236}">
                <a16:creationId xmlns:a16="http://schemas.microsoft.com/office/drawing/2014/main" id="{28FE72E2-CC5A-4A4E-A70C-CE46EEBF131D}"/>
              </a:ext>
            </a:extLst>
          </p:cNvPr>
          <p:cNvSpPr/>
          <p:nvPr/>
        </p:nvSpPr>
        <p:spPr>
          <a:xfrm>
            <a:off x="6441868" y="2991670"/>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63774D9A-0825-4ECD-AAD6-28EC38546251}"/>
              </a:ext>
            </a:extLst>
          </p:cNvPr>
          <p:cNvSpPr/>
          <p:nvPr/>
        </p:nvSpPr>
        <p:spPr>
          <a:xfrm>
            <a:off x="5435101" y="3416808"/>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97C7BEF6-0BA0-43FF-B5C4-C15A97F77931}"/>
              </a:ext>
            </a:extLst>
          </p:cNvPr>
          <p:cNvSpPr/>
          <p:nvPr/>
        </p:nvSpPr>
        <p:spPr>
          <a:xfrm>
            <a:off x="5695724" y="4311433"/>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1CAD4CC1-6AC4-4FA4-A337-7A88F6D7F07A}"/>
              </a:ext>
            </a:extLst>
          </p:cNvPr>
          <p:cNvSpPr/>
          <p:nvPr/>
        </p:nvSpPr>
        <p:spPr>
          <a:xfrm>
            <a:off x="4959343" y="4761896"/>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EE683AB9-ACCA-4A01-A5F9-123A54C4E2A0}"/>
              </a:ext>
            </a:extLst>
          </p:cNvPr>
          <p:cNvSpPr/>
          <p:nvPr/>
        </p:nvSpPr>
        <p:spPr>
          <a:xfrm>
            <a:off x="8726312" y="5220924"/>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7" name="直線單箭頭接點 106">
            <a:extLst>
              <a:ext uri="{FF2B5EF4-FFF2-40B4-BE49-F238E27FC236}">
                <a16:creationId xmlns:a16="http://schemas.microsoft.com/office/drawing/2014/main" id="{101953E3-A762-4A91-815A-20CAC9AC0D9D}"/>
              </a:ext>
            </a:extLst>
          </p:cNvPr>
          <p:cNvCxnSpPr>
            <a:cxnSpLocks/>
          </p:cNvCxnSpPr>
          <p:nvPr/>
        </p:nvCxnSpPr>
        <p:spPr>
          <a:xfrm>
            <a:off x="5223047" y="5087395"/>
            <a:ext cx="510608" cy="748104"/>
          </a:xfrm>
          <a:prstGeom prst="straightConnector1">
            <a:avLst/>
          </a:prstGeom>
          <a:ln w="38100">
            <a:solidFill>
              <a:srgbClr val="7030A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8" name="文字方塊 107">
            <a:extLst>
              <a:ext uri="{FF2B5EF4-FFF2-40B4-BE49-F238E27FC236}">
                <a16:creationId xmlns:a16="http://schemas.microsoft.com/office/drawing/2014/main" id="{E2581F43-7FF5-49A3-AF69-797A26420B6D}"/>
              </a:ext>
            </a:extLst>
          </p:cNvPr>
          <p:cNvSpPr txBox="1"/>
          <p:nvPr/>
        </p:nvSpPr>
        <p:spPr>
          <a:xfrm>
            <a:off x="5633904" y="5675430"/>
            <a:ext cx="3150802" cy="646331"/>
          </a:xfrm>
          <a:prstGeom prst="rect">
            <a:avLst/>
          </a:prstGeom>
          <a:noFill/>
        </p:spPr>
        <p:txBody>
          <a:bodyPr wrap="square" rtlCol="0">
            <a:spAutoFit/>
          </a:bodyPr>
          <a:lstStyle/>
          <a:p>
            <a:pPr algn="ctr"/>
            <a:r>
              <a:rPr lang="en-US" altLang="zh-TW" dirty="0">
                <a:solidFill>
                  <a:srgbClr val="7030A0"/>
                </a:solidFill>
              </a:rPr>
              <a:t>Try to find the leftmost bit that is different to the </a:t>
            </a:r>
            <a:r>
              <a:rPr lang="en-US" altLang="zh-TW" dirty="0">
                <a:solidFill>
                  <a:srgbClr val="0000FF"/>
                </a:solidFill>
              </a:rPr>
              <a:t>sign bit</a:t>
            </a:r>
            <a:endParaRPr lang="zh-TW" altLang="en-US" dirty="0">
              <a:solidFill>
                <a:srgbClr val="0000FF"/>
              </a:solidFill>
            </a:endParaRPr>
          </a:p>
        </p:txBody>
      </p:sp>
    </p:spTree>
    <p:extLst>
      <p:ext uri="{BB962C8B-B14F-4D97-AF65-F5344CB8AC3E}">
        <p14:creationId xmlns:p14="http://schemas.microsoft.com/office/powerpoint/2010/main" val="305651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82"/>
        <p:cNvGrpSpPr/>
        <p:nvPr/>
      </p:nvGrpSpPr>
      <p:grpSpPr>
        <a:xfrm>
          <a:off x="0" y="0"/>
          <a:ext cx="0" cy="0"/>
          <a:chOff x="0" y="0"/>
          <a:chExt cx="0" cy="0"/>
        </a:xfrm>
      </p:grpSpPr>
      <p:sp>
        <p:nvSpPr>
          <p:cNvPr id="3" name="Google Shape;2090;p92">
            <a:extLst>
              <a:ext uri="{FF2B5EF4-FFF2-40B4-BE49-F238E27FC236}">
                <a16:creationId xmlns:a16="http://schemas.microsoft.com/office/drawing/2014/main" id="{5D6F5D53-5E0C-4569-96E5-089C52F343E4}"/>
              </a:ext>
            </a:extLst>
          </p:cNvPr>
          <p:cNvSpPr txBox="1">
            <a:spLocks/>
          </p:cNvSpPr>
          <p:nvPr/>
        </p:nvSpPr>
        <p:spPr>
          <a:xfrm>
            <a:off x="1228163" y="1540032"/>
            <a:ext cx="9735671" cy="377793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Hammersmith One"/>
              <a:buNone/>
              <a:defRPr sz="7200" b="1" i="0" u="none" strike="noStrike" cap="none">
                <a:solidFill>
                  <a:schemeClr val="accent2"/>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9pPr>
          </a:lstStyle>
          <a:p>
            <a:pPr>
              <a:lnSpc>
                <a:spcPct val="150000"/>
              </a:lnSpc>
            </a:pPr>
            <a:r>
              <a:rPr lang="en-US" altLang="zh-TW">
                <a:solidFill>
                  <a:srgbClr val="EDECDF">
                    <a:lumMod val="10000"/>
                  </a:srgbClr>
                </a:solidFill>
                <a:latin typeface="芫荽 0.92" pitchFamily="2" charset="-120"/>
                <a:ea typeface="芫荽 0.92" pitchFamily="2" charset="-120"/>
                <a:cs typeface="芫荽 0.92" pitchFamily="2" charset="-120"/>
              </a:rPr>
              <a:t>Introduction</a:t>
            </a:r>
            <a:endParaRPr lang="en-US" altLang="zh-TW" dirty="0">
              <a:solidFill>
                <a:srgbClr val="EDECDF">
                  <a:lumMod val="10000"/>
                </a:srgbClr>
              </a:solidFill>
              <a:latin typeface="芫荽 0.92" pitchFamily="2" charset="-120"/>
              <a:ea typeface="芫荽 0.92" pitchFamily="2" charset="-120"/>
              <a:cs typeface="芫荽 0.92" pitchFamily="2" charset="-120"/>
            </a:endParaRPr>
          </a:p>
        </p:txBody>
      </p:sp>
      <p:sp>
        <p:nvSpPr>
          <p:cNvPr id="4" name="Google Shape;2091;p92">
            <a:extLst>
              <a:ext uri="{FF2B5EF4-FFF2-40B4-BE49-F238E27FC236}">
                <a16:creationId xmlns:a16="http://schemas.microsoft.com/office/drawing/2014/main" id="{CE23EA88-714B-45CB-940A-7EB07F3CC819}"/>
              </a:ext>
            </a:extLst>
          </p:cNvPr>
          <p:cNvSpPr txBox="1">
            <a:spLocks/>
          </p:cNvSpPr>
          <p:nvPr/>
        </p:nvSpPr>
        <p:spPr>
          <a:xfrm>
            <a:off x="2692399" y="1371600"/>
            <a:ext cx="6807200" cy="1618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2000"/>
              <a:buFont typeface="Hammersmith One"/>
              <a:buNone/>
              <a:defRPr sz="100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12000"/>
              <a:buFont typeface="Hammersmith One"/>
              <a:buNone/>
              <a:tabLst/>
              <a:defRPr/>
            </a:pPr>
            <a:r>
              <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rPr>
              <a:t>0</a:t>
            </a:r>
            <a:r>
              <a:rPr kumimoji="0" lang="en-US" altLang="zh-TW" sz="10000" b="1" i="0" u="none" strike="noStrike" kern="0" cap="none" spc="0" normalizeH="0" baseline="0" noProof="0" dirty="0">
                <a:ln>
                  <a:noFill/>
                </a:ln>
                <a:solidFill>
                  <a:schemeClr val="accent1">
                    <a:lumMod val="50000"/>
                  </a:schemeClr>
                </a:solidFill>
                <a:effectLst/>
                <a:uLnTx/>
                <a:uFillTx/>
                <a:latin typeface="Hammersmith One"/>
                <a:sym typeface="Hammersmith One"/>
              </a:rPr>
              <a:t>1</a:t>
            </a:r>
            <a:endPar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endParaRPr>
          </a:p>
        </p:txBody>
      </p:sp>
    </p:spTree>
    <p:extLst>
      <p:ext uri="{BB962C8B-B14F-4D97-AF65-F5344CB8AC3E}">
        <p14:creationId xmlns:p14="http://schemas.microsoft.com/office/powerpoint/2010/main" val="1512295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23" y="2763641"/>
            <a:ext cx="12185477" cy="401648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ext uri="{D42A27DB-BD31-4B8C-83A1-F6EECF244321}">
                <p14:modId xmlns:p14="http://schemas.microsoft.com/office/powerpoint/2010/main" val="1136428495"/>
              </p:ext>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ext uri="{D42A27DB-BD31-4B8C-83A1-F6EECF244321}">
                <p14:modId xmlns:p14="http://schemas.microsoft.com/office/powerpoint/2010/main" val="516262750"/>
              </p:ext>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ext uri="{D42A27DB-BD31-4B8C-83A1-F6EECF244321}">
                <p14:modId xmlns:p14="http://schemas.microsoft.com/office/powerpoint/2010/main" val="3665990617"/>
              </p:ext>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ext uri="{D42A27DB-BD31-4B8C-83A1-F6EECF244321}">
                <p14:modId xmlns:p14="http://schemas.microsoft.com/office/powerpoint/2010/main" val="2840305269"/>
              </p:ext>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ext uri="{D42A27DB-BD31-4B8C-83A1-F6EECF244321}">
                <p14:modId xmlns:p14="http://schemas.microsoft.com/office/powerpoint/2010/main" val="2065363457"/>
              </p:ext>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7280F705-B069-4D81-BD37-64EB83F5F7C0}"/>
              </a:ext>
            </a:extLst>
          </p:cNvPr>
          <p:cNvSpPr txBox="1"/>
          <p:nvPr/>
        </p:nvSpPr>
        <p:spPr>
          <a:xfrm>
            <a:off x="11462202" y="3689149"/>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69" name="文字方塊 68">
            <a:extLst>
              <a:ext uri="{FF2B5EF4-FFF2-40B4-BE49-F238E27FC236}">
                <a16:creationId xmlns:a16="http://schemas.microsoft.com/office/drawing/2014/main" id="{10D345F6-55D2-4DED-926D-415E2ED01D92}"/>
              </a:ext>
            </a:extLst>
          </p:cNvPr>
          <p:cNvSpPr txBox="1"/>
          <p:nvPr/>
        </p:nvSpPr>
        <p:spPr>
          <a:xfrm>
            <a:off x="2086669" y="5541572"/>
            <a:ext cx="915635" cy="369332"/>
          </a:xfrm>
          <a:prstGeom prst="rect">
            <a:avLst/>
          </a:prstGeom>
          <a:noFill/>
        </p:spPr>
        <p:txBody>
          <a:bodyPr wrap="none" rtlCol="0">
            <a:spAutoFit/>
          </a:bodyPr>
          <a:lstStyle/>
          <a:p>
            <a:r>
              <a:rPr lang="en-US" altLang="zh-TW" dirty="0">
                <a:solidFill>
                  <a:srgbClr val="0000FF"/>
                </a:solidFill>
              </a:rPr>
              <a:t>sign bit</a:t>
            </a:r>
            <a:endParaRPr lang="zh-TW" altLang="en-US" dirty="0">
              <a:solidFill>
                <a:srgbClr val="0000FF"/>
              </a:solidFill>
            </a:endParaRPr>
          </a:p>
        </p:txBody>
      </p:sp>
      <p:graphicFrame>
        <p:nvGraphicFramePr>
          <p:cNvPr id="9" name="表格 8">
            <a:extLst>
              <a:ext uri="{FF2B5EF4-FFF2-40B4-BE49-F238E27FC236}">
                <a16:creationId xmlns:a16="http://schemas.microsoft.com/office/drawing/2014/main" id="{593EE634-F545-4465-91E4-2644DA5F079F}"/>
              </a:ext>
            </a:extLst>
          </p:cNvPr>
          <p:cNvGraphicFramePr>
            <a:graphicFrameLocks noGrp="1"/>
          </p:cNvGraphicFramePr>
          <p:nvPr>
            <p:extLst>
              <p:ext uri="{D42A27DB-BD31-4B8C-83A1-F6EECF244321}">
                <p14:modId xmlns:p14="http://schemas.microsoft.com/office/powerpoint/2010/main" val="934938837"/>
              </p:ext>
            </p:extLst>
          </p:nvPr>
        </p:nvGraphicFramePr>
        <p:xfrm>
          <a:off x="2429196" y="2991822"/>
          <a:ext cx="8064000" cy="360000"/>
        </p:xfrm>
        <a:graphic>
          <a:graphicData uri="http://schemas.openxmlformats.org/drawingml/2006/table">
            <a:tbl>
              <a:tblPr firstRow="1" bandRow="1"/>
              <a:tblGrid>
                <a:gridCol w="252000">
                  <a:extLst>
                    <a:ext uri="{9D8B030D-6E8A-4147-A177-3AD203B41FA5}">
                      <a16:colId xmlns:a16="http://schemas.microsoft.com/office/drawing/2014/main" val="1479787203"/>
                    </a:ext>
                  </a:extLst>
                </a:gridCol>
                <a:gridCol w="252000">
                  <a:extLst>
                    <a:ext uri="{9D8B030D-6E8A-4147-A177-3AD203B41FA5}">
                      <a16:colId xmlns:a16="http://schemas.microsoft.com/office/drawing/2014/main" val="1101962115"/>
                    </a:ext>
                  </a:extLst>
                </a:gridCol>
                <a:gridCol w="252000">
                  <a:extLst>
                    <a:ext uri="{9D8B030D-6E8A-4147-A177-3AD203B41FA5}">
                      <a16:colId xmlns:a16="http://schemas.microsoft.com/office/drawing/2014/main" val="117119728"/>
                    </a:ext>
                  </a:extLst>
                </a:gridCol>
                <a:gridCol w="252000">
                  <a:extLst>
                    <a:ext uri="{9D8B030D-6E8A-4147-A177-3AD203B41FA5}">
                      <a16:colId xmlns:a16="http://schemas.microsoft.com/office/drawing/2014/main" val="2897011470"/>
                    </a:ext>
                  </a:extLst>
                </a:gridCol>
                <a:gridCol w="252000">
                  <a:extLst>
                    <a:ext uri="{9D8B030D-6E8A-4147-A177-3AD203B41FA5}">
                      <a16:colId xmlns:a16="http://schemas.microsoft.com/office/drawing/2014/main" val="1742110597"/>
                    </a:ext>
                  </a:extLst>
                </a:gridCol>
                <a:gridCol w="252000">
                  <a:extLst>
                    <a:ext uri="{9D8B030D-6E8A-4147-A177-3AD203B41FA5}">
                      <a16:colId xmlns:a16="http://schemas.microsoft.com/office/drawing/2014/main" val="4239621749"/>
                    </a:ext>
                  </a:extLst>
                </a:gridCol>
                <a:gridCol w="252000">
                  <a:extLst>
                    <a:ext uri="{9D8B030D-6E8A-4147-A177-3AD203B41FA5}">
                      <a16:colId xmlns:a16="http://schemas.microsoft.com/office/drawing/2014/main" val="2333307039"/>
                    </a:ext>
                  </a:extLst>
                </a:gridCol>
                <a:gridCol w="252000">
                  <a:extLst>
                    <a:ext uri="{9D8B030D-6E8A-4147-A177-3AD203B41FA5}">
                      <a16:colId xmlns:a16="http://schemas.microsoft.com/office/drawing/2014/main" val="1332858964"/>
                    </a:ext>
                  </a:extLst>
                </a:gridCol>
                <a:gridCol w="252000">
                  <a:extLst>
                    <a:ext uri="{9D8B030D-6E8A-4147-A177-3AD203B41FA5}">
                      <a16:colId xmlns:a16="http://schemas.microsoft.com/office/drawing/2014/main" val="3556992321"/>
                    </a:ext>
                  </a:extLst>
                </a:gridCol>
                <a:gridCol w="252000">
                  <a:extLst>
                    <a:ext uri="{9D8B030D-6E8A-4147-A177-3AD203B41FA5}">
                      <a16:colId xmlns:a16="http://schemas.microsoft.com/office/drawing/2014/main" val="1741055656"/>
                    </a:ext>
                  </a:extLst>
                </a:gridCol>
                <a:gridCol w="252000">
                  <a:extLst>
                    <a:ext uri="{9D8B030D-6E8A-4147-A177-3AD203B41FA5}">
                      <a16:colId xmlns:a16="http://schemas.microsoft.com/office/drawing/2014/main" val="2752687657"/>
                    </a:ext>
                  </a:extLst>
                </a:gridCol>
                <a:gridCol w="252000">
                  <a:extLst>
                    <a:ext uri="{9D8B030D-6E8A-4147-A177-3AD203B41FA5}">
                      <a16:colId xmlns:a16="http://schemas.microsoft.com/office/drawing/2014/main" val="877672426"/>
                    </a:ext>
                  </a:extLst>
                </a:gridCol>
                <a:gridCol w="252000">
                  <a:extLst>
                    <a:ext uri="{9D8B030D-6E8A-4147-A177-3AD203B41FA5}">
                      <a16:colId xmlns:a16="http://schemas.microsoft.com/office/drawing/2014/main" val="817132718"/>
                    </a:ext>
                  </a:extLst>
                </a:gridCol>
                <a:gridCol w="252000">
                  <a:extLst>
                    <a:ext uri="{9D8B030D-6E8A-4147-A177-3AD203B41FA5}">
                      <a16:colId xmlns:a16="http://schemas.microsoft.com/office/drawing/2014/main" val="531340313"/>
                    </a:ext>
                  </a:extLst>
                </a:gridCol>
                <a:gridCol w="252000">
                  <a:extLst>
                    <a:ext uri="{9D8B030D-6E8A-4147-A177-3AD203B41FA5}">
                      <a16:colId xmlns:a16="http://schemas.microsoft.com/office/drawing/2014/main" val="2070376143"/>
                    </a:ext>
                  </a:extLst>
                </a:gridCol>
                <a:gridCol w="252000">
                  <a:extLst>
                    <a:ext uri="{9D8B030D-6E8A-4147-A177-3AD203B41FA5}">
                      <a16:colId xmlns:a16="http://schemas.microsoft.com/office/drawing/2014/main" val="4153246405"/>
                    </a:ext>
                  </a:extLst>
                </a:gridCol>
                <a:gridCol w="252000">
                  <a:extLst>
                    <a:ext uri="{9D8B030D-6E8A-4147-A177-3AD203B41FA5}">
                      <a16:colId xmlns:a16="http://schemas.microsoft.com/office/drawing/2014/main" val="1723718118"/>
                    </a:ext>
                  </a:extLst>
                </a:gridCol>
                <a:gridCol w="252000">
                  <a:extLst>
                    <a:ext uri="{9D8B030D-6E8A-4147-A177-3AD203B41FA5}">
                      <a16:colId xmlns:a16="http://schemas.microsoft.com/office/drawing/2014/main" val="2410463786"/>
                    </a:ext>
                  </a:extLst>
                </a:gridCol>
                <a:gridCol w="252000">
                  <a:extLst>
                    <a:ext uri="{9D8B030D-6E8A-4147-A177-3AD203B41FA5}">
                      <a16:colId xmlns:a16="http://schemas.microsoft.com/office/drawing/2014/main" val="3696158588"/>
                    </a:ext>
                  </a:extLst>
                </a:gridCol>
                <a:gridCol w="252000">
                  <a:extLst>
                    <a:ext uri="{9D8B030D-6E8A-4147-A177-3AD203B41FA5}">
                      <a16:colId xmlns:a16="http://schemas.microsoft.com/office/drawing/2014/main" val="729423934"/>
                    </a:ext>
                  </a:extLst>
                </a:gridCol>
                <a:gridCol w="252000">
                  <a:extLst>
                    <a:ext uri="{9D8B030D-6E8A-4147-A177-3AD203B41FA5}">
                      <a16:colId xmlns:a16="http://schemas.microsoft.com/office/drawing/2014/main" val="2988874226"/>
                    </a:ext>
                  </a:extLst>
                </a:gridCol>
                <a:gridCol w="252000">
                  <a:extLst>
                    <a:ext uri="{9D8B030D-6E8A-4147-A177-3AD203B41FA5}">
                      <a16:colId xmlns:a16="http://schemas.microsoft.com/office/drawing/2014/main" val="3723570274"/>
                    </a:ext>
                  </a:extLst>
                </a:gridCol>
                <a:gridCol w="252000">
                  <a:extLst>
                    <a:ext uri="{9D8B030D-6E8A-4147-A177-3AD203B41FA5}">
                      <a16:colId xmlns:a16="http://schemas.microsoft.com/office/drawing/2014/main" val="1548418200"/>
                    </a:ext>
                  </a:extLst>
                </a:gridCol>
                <a:gridCol w="252000">
                  <a:extLst>
                    <a:ext uri="{9D8B030D-6E8A-4147-A177-3AD203B41FA5}">
                      <a16:colId xmlns:a16="http://schemas.microsoft.com/office/drawing/2014/main" val="3923461743"/>
                    </a:ext>
                  </a:extLst>
                </a:gridCol>
                <a:gridCol w="252000">
                  <a:extLst>
                    <a:ext uri="{9D8B030D-6E8A-4147-A177-3AD203B41FA5}">
                      <a16:colId xmlns:a16="http://schemas.microsoft.com/office/drawing/2014/main" val="2842070188"/>
                    </a:ext>
                  </a:extLst>
                </a:gridCol>
                <a:gridCol w="252000">
                  <a:extLst>
                    <a:ext uri="{9D8B030D-6E8A-4147-A177-3AD203B41FA5}">
                      <a16:colId xmlns:a16="http://schemas.microsoft.com/office/drawing/2014/main" val="3810699616"/>
                    </a:ext>
                  </a:extLst>
                </a:gridCol>
                <a:gridCol w="252000">
                  <a:extLst>
                    <a:ext uri="{9D8B030D-6E8A-4147-A177-3AD203B41FA5}">
                      <a16:colId xmlns:a16="http://schemas.microsoft.com/office/drawing/2014/main" val="1623371936"/>
                    </a:ext>
                  </a:extLst>
                </a:gridCol>
                <a:gridCol w="252000">
                  <a:extLst>
                    <a:ext uri="{9D8B030D-6E8A-4147-A177-3AD203B41FA5}">
                      <a16:colId xmlns:a16="http://schemas.microsoft.com/office/drawing/2014/main" val="24962318"/>
                    </a:ext>
                  </a:extLst>
                </a:gridCol>
                <a:gridCol w="252000">
                  <a:extLst>
                    <a:ext uri="{9D8B030D-6E8A-4147-A177-3AD203B41FA5}">
                      <a16:colId xmlns:a16="http://schemas.microsoft.com/office/drawing/2014/main" val="3145348845"/>
                    </a:ext>
                  </a:extLst>
                </a:gridCol>
                <a:gridCol w="252000">
                  <a:extLst>
                    <a:ext uri="{9D8B030D-6E8A-4147-A177-3AD203B41FA5}">
                      <a16:colId xmlns:a16="http://schemas.microsoft.com/office/drawing/2014/main" val="907104530"/>
                    </a:ext>
                  </a:extLst>
                </a:gridCol>
                <a:gridCol w="252000">
                  <a:extLst>
                    <a:ext uri="{9D8B030D-6E8A-4147-A177-3AD203B41FA5}">
                      <a16:colId xmlns:a16="http://schemas.microsoft.com/office/drawing/2014/main" val="330109812"/>
                    </a:ext>
                  </a:extLst>
                </a:gridCol>
                <a:gridCol w="252000">
                  <a:extLst>
                    <a:ext uri="{9D8B030D-6E8A-4147-A177-3AD203B41FA5}">
                      <a16:colId xmlns:a16="http://schemas.microsoft.com/office/drawing/2014/main" val="146402660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508371819"/>
                  </a:ext>
                </a:extLst>
              </a:tr>
            </a:tbl>
          </a:graphicData>
        </a:graphic>
      </p:graphicFrame>
      <p:graphicFrame>
        <p:nvGraphicFramePr>
          <p:cNvPr id="13" name="表格 12">
            <a:extLst>
              <a:ext uri="{FF2B5EF4-FFF2-40B4-BE49-F238E27FC236}">
                <a16:creationId xmlns:a16="http://schemas.microsoft.com/office/drawing/2014/main" id="{A8E3BFC2-A644-431E-983C-97E83E128822}"/>
              </a:ext>
            </a:extLst>
          </p:cNvPr>
          <p:cNvGraphicFramePr>
            <a:graphicFrameLocks noGrp="1"/>
          </p:cNvGraphicFramePr>
          <p:nvPr>
            <p:extLst>
              <p:ext uri="{D42A27DB-BD31-4B8C-83A1-F6EECF244321}">
                <p14:modId xmlns:p14="http://schemas.microsoft.com/office/powerpoint/2010/main" val="1908240034"/>
              </p:ext>
            </p:extLst>
          </p:nvPr>
        </p:nvGraphicFramePr>
        <p:xfrm>
          <a:off x="2429196" y="3436860"/>
          <a:ext cx="8064000" cy="360000"/>
        </p:xfrm>
        <a:graphic>
          <a:graphicData uri="http://schemas.openxmlformats.org/drawingml/2006/table">
            <a:tbl>
              <a:tblPr firstRow="1" bandRow="1"/>
              <a:tblGrid>
                <a:gridCol w="252000">
                  <a:extLst>
                    <a:ext uri="{9D8B030D-6E8A-4147-A177-3AD203B41FA5}">
                      <a16:colId xmlns:a16="http://schemas.microsoft.com/office/drawing/2014/main" val="3053430629"/>
                    </a:ext>
                  </a:extLst>
                </a:gridCol>
                <a:gridCol w="252000">
                  <a:extLst>
                    <a:ext uri="{9D8B030D-6E8A-4147-A177-3AD203B41FA5}">
                      <a16:colId xmlns:a16="http://schemas.microsoft.com/office/drawing/2014/main" val="1366962478"/>
                    </a:ext>
                  </a:extLst>
                </a:gridCol>
                <a:gridCol w="252000">
                  <a:extLst>
                    <a:ext uri="{9D8B030D-6E8A-4147-A177-3AD203B41FA5}">
                      <a16:colId xmlns:a16="http://schemas.microsoft.com/office/drawing/2014/main" val="1003132382"/>
                    </a:ext>
                  </a:extLst>
                </a:gridCol>
                <a:gridCol w="252000">
                  <a:extLst>
                    <a:ext uri="{9D8B030D-6E8A-4147-A177-3AD203B41FA5}">
                      <a16:colId xmlns:a16="http://schemas.microsoft.com/office/drawing/2014/main" val="2311725560"/>
                    </a:ext>
                  </a:extLst>
                </a:gridCol>
                <a:gridCol w="252000">
                  <a:extLst>
                    <a:ext uri="{9D8B030D-6E8A-4147-A177-3AD203B41FA5}">
                      <a16:colId xmlns:a16="http://schemas.microsoft.com/office/drawing/2014/main" val="2299683543"/>
                    </a:ext>
                  </a:extLst>
                </a:gridCol>
                <a:gridCol w="252000">
                  <a:extLst>
                    <a:ext uri="{9D8B030D-6E8A-4147-A177-3AD203B41FA5}">
                      <a16:colId xmlns:a16="http://schemas.microsoft.com/office/drawing/2014/main" val="4037920050"/>
                    </a:ext>
                  </a:extLst>
                </a:gridCol>
                <a:gridCol w="252000">
                  <a:extLst>
                    <a:ext uri="{9D8B030D-6E8A-4147-A177-3AD203B41FA5}">
                      <a16:colId xmlns:a16="http://schemas.microsoft.com/office/drawing/2014/main" val="3034614394"/>
                    </a:ext>
                  </a:extLst>
                </a:gridCol>
                <a:gridCol w="252000">
                  <a:extLst>
                    <a:ext uri="{9D8B030D-6E8A-4147-A177-3AD203B41FA5}">
                      <a16:colId xmlns:a16="http://schemas.microsoft.com/office/drawing/2014/main" val="2353476129"/>
                    </a:ext>
                  </a:extLst>
                </a:gridCol>
                <a:gridCol w="252000">
                  <a:extLst>
                    <a:ext uri="{9D8B030D-6E8A-4147-A177-3AD203B41FA5}">
                      <a16:colId xmlns:a16="http://schemas.microsoft.com/office/drawing/2014/main" val="2347731481"/>
                    </a:ext>
                  </a:extLst>
                </a:gridCol>
                <a:gridCol w="252000">
                  <a:extLst>
                    <a:ext uri="{9D8B030D-6E8A-4147-A177-3AD203B41FA5}">
                      <a16:colId xmlns:a16="http://schemas.microsoft.com/office/drawing/2014/main" val="2806743546"/>
                    </a:ext>
                  </a:extLst>
                </a:gridCol>
                <a:gridCol w="252000">
                  <a:extLst>
                    <a:ext uri="{9D8B030D-6E8A-4147-A177-3AD203B41FA5}">
                      <a16:colId xmlns:a16="http://schemas.microsoft.com/office/drawing/2014/main" val="4011457595"/>
                    </a:ext>
                  </a:extLst>
                </a:gridCol>
                <a:gridCol w="252000">
                  <a:extLst>
                    <a:ext uri="{9D8B030D-6E8A-4147-A177-3AD203B41FA5}">
                      <a16:colId xmlns:a16="http://schemas.microsoft.com/office/drawing/2014/main" val="2878895530"/>
                    </a:ext>
                  </a:extLst>
                </a:gridCol>
                <a:gridCol w="252000">
                  <a:extLst>
                    <a:ext uri="{9D8B030D-6E8A-4147-A177-3AD203B41FA5}">
                      <a16:colId xmlns:a16="http://schemas.microsoft.com/office/drawing/2014/main" val="2655407301"/>
                    </a:ext>
                  </a:extLst>
                </a:gridCol>
                <a:gridCol w="252000">
                  <a:extLst>
                    <a:ext uri="{9D8B030D-6E8A-4147-A177-3AD203B41FA5}">
                      <a16:colId xmlns:a16="http://schemas.microsoft.com/office/drawing/2014/main" val="4282888847"/>
                    </a:ext>
                  </a:extLst>
                </a:gridCol>
                <a:gridCol w="252000">
                  <a:extLst>
                    <a:ext uri="{9D8B030D-6E8A-4147-A177-3AD203B41FA5}">
                      <a16:colId xmlns:a16="http://schemas.microsoft.com/office/drawing/2014/main" val="1566529079"/>
                    </a:ext>
                  </a:extLst>
                </a:gridCol>
                <a:gridCol w="252000">
                  <a:extLst>
                    <a:ext uri="{9D8B030D-6E8A-4147-A177-3AD203B41FA5}">
                      <a16:colId xmlns:a16="http://schemas.microsoft.com/office/drawing/2014/main" val="774068011"/>
                    </a:ext>
                  </a:extLst>
                </a:gridCol>
                <a:gridCol w="252000">
                  <a:extLst>
                    <a:ext uri="{9D8B030D-6E8A-4147-A177-3AD203B41FA5}">
                      <a16:colId xmlns:a16="http://schemas.microsoft.com/office/drawing/2014/main" val="1279366291"/>
                    </a:ext>
                  </a:extLst>
                </a:gridCol>
                <a:gridCol w="252000">
                  <a:extLst>
                    <a:ext uri="{9D8B030D-6E8A-4147-A177-3AD203B41FA5}">
                      <a16:colId xmlns:a16="http://schemas.microsoft.com/office/drawing/2014/main" val="1292721812"/>
                    </a:ext>
                  </a:extLst>
                </a:gridCol>
                <a:gridCol w="252000">
                  <a:extLst>
                    <a:ext uri="{9D8B030D-6E8A-4147-A177-3AD203B41FA5}">
                      <a16:colId xmlns:a16="http://schemas.microsoft.com/office/drawing/2014/main" val="200037715"/>
                    </a:ext>
                  </a:extLst>
                </a:gridCol>
                <a:gridCol w="252000">
                  <a:extLst>
                    <a:ext uri="{9D8B030D-6E8A-4147-A177-3AD203B41FA5}">
                      <a16:colId xmlns:a16="http://schemas.microsoft.com/office/drawing/2014/main" val="3201252914"/>
                    </a:ext>
                  </a:extLst>
                </a:gridCol>
                <a:gridCol w="252000">
                  <a:extLst>
                    <a:ext uri="{9D8B030D-6E8A-4147-A177-3AD203B41FA5}">
                      <a16:colId xmlns:a16="http://schemas.microsoft.com/office/drawing/2014/main" val="1190012948"/>
                    </a:ext>
                  </a:extLst>
                </a:gridCol>
                <a:gridCol w="252000">
                  <a:extLst>
                    <a:ext uri="{9D8B030D-6E8A-4147-A177-3AD203B41FA5}">
                      <a16:colId xmlns:a16="http://schemas.microsoft.com/office/drawing/2014/main" val="724371073"/>
                    </a:ext>
                  </a:extLst>
                </a:gridCol>
                <a:gridCol w="252000">
                  <a:extLst>
                    <a:ext uri="{9D8B030D-6E8A-4147-A177-3AD203B41FA5}">
                      <a16:colId xmlns:a16="http://schemas.microsoft.com/office/drawing/2014/main" val="4051395914"/>
                    </a:ext>
                  </a:extLst>
                </a:gridCol>
                <a:gridCol w="252000">
                  <a:extLst>
                    <a:ext uri="{9D8B030D-6E8A-4147-A177-3AD203B41FA5}">
                      <a16:colId xmlns:a16="http://schemas.microsoft.com/office/drawing/2014/main" val="1340180604"/>
                    </a:ext>
                  </a:extLst>
                </a:gridCol>
                <a:gridCol w="252000">
                  <a:extLst>
                    <a:ext uri="{9D8B030D-6E8A-4147-A177-3AD203B41FA5}">
                      <a16:colId xmlns:a16="http://schemas.microsoft.com/office/drawing/2014/main" val="2601776307"/>
                    </a:ext>
                  </a:extLst>
                </a:gridCol>
                <a:gridCol w="252000">
                  <a:extLst>
                    <a:ext uri="{9D8B030D-6E8A-4147-A177-3AD203B41FA5}">
                      <a16:colId xmlns:a16="http://schemas.microsoft.com/office/drawing/2014/main" val="155603803"/>
                    </a:ext>
                  </a:extLst>
                </a:gridCol>
                <a:gridCol w="252000">
                  <a:extLst>
                    <a:ext uri="{9D8B030D-6E8A-4147-A177-3AD203B41FA5}">
                      <a16:colId xmlns:a16="http://schemas.microsoft.com/office/drawing/2014/main" val="1901596865"/>
                    </a:ext>
                  </a:extLst>
                </a:gridCol>
                <a:gridCol w="252000">
                  <a:extLst>
                    <a:ext uri="{9D8B030D-6E8A-4147-A177-3AD203B41FA5}">
                      <a16:colId xmlns:a16="http://schemas.microsoft.com/office/drawing/2014/main" val="2025683972"/>
                    </a:ext>
                  </a:extLst>
                </a:gridCol>
                <a:gridCol w="252000">
                  <a:extLst>
                    <a:ext uri="{9D8B030D-6E8A-4147-A177-3AD203B41FA5}">
                      <a16:colId xmlns:a16="http://schemas.microsoft.com/office/drawing/2014/main" val="4130069855"/>
                    </a:ext>
                  </a:extLst>
                </a:gridCol>
                <a:gridCol w="252000">
                  <a:extLst>
                    <a:ext uri="{9D8B030D-6E8A-4147-A177-3AD203B41FA5}">
                      <a16:colId xmlns:a16="http://schemas.microsoft.com/office/drawing/2014/main" val="1336997735"/>
                    </a:ext>
                  </a:extLst>
                </a:gridCol>
                <a:gridCol w="252000">
                  <a:extLst>
                    <a:ext uri="{9D8B030D-6E8A-4147-A177-3AD203B41FA5}">
                      <a16:colId xmlns:a16="http://schemas.microsoft.com/office/drawing/2014/main" val="178804356"/>
                    </a:ext>
                  </a:extLst>
                </a:gridCol>
                <a:gridCol w="252000">
                  <a:extLst>
                    <a:ext uri="{9D8B030D-6E8A-4147-A177-3AD203B41FA5}">
                      <a16:colId xmlns:a16="http://schemas.microsoft.com/office/drawing/2014/main" val="187619607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307070647"/>
                  </a:ext>
                </a:extLst>
              </a:tr>
            </a:tbl>
          </a:graphicData>
        </a:graphic>
      </p:graphicFrame>
      <p:graphicFrame>
        <p:nvGraphicFramePr>
          <p:cNvPr id="14" name="表格 13">
            <a:extLst>
              <a:ext uri="{FF2B5EF4-FFF2-40B4-BE49-F238E27FC236}">
                <a16:creationId xmlns:a16="http://schemas.microsoft.com/office/drawing/2014/main" id="{2A68EB78-E2E3-41AF-A88A-61057BD43A4D}"/>
              </a:ext>
            </a:extLst>
          </p:cNvPr>
          <p:cNvGraphicFramePr>
            <a:graphicFrameLocks noGrp="1"/>
          </p:cNvGraphicFramePr>
          <p:nvPr>
            <p:extLst>
              <p:ext uri="{D42A27DB-BD31-4B8C-83A1-F6EECF244321}">
                <p14:modId xmlns:p14="http://schemas.microsoft.com/office/powerpoint/2010/main" val="2961873122"/>
              </p:ext>
            </p:extLst>
          </p:nvPr>
        </p:nvGraphicFramePr>
        <p:xfrm>
          <a:off x="2434720" y="4310597"/>
          <a:ext cx="8064000" cy="360000"/>
        </p:xfrm>
        <a:graphic>
          <a:graphicData uri="http://schemas.openxmlformats.org/drawingml/2006/table">
            <a:tbl>
              <a:tblPr firstRow="1" bandRow="1"/>
              <a:tblGrid>
                <a:gridCol w="252000">
                  <a:extLst>
                    <a:ext uri="{9D8B030D-6E8A-4147-A177-3AD203B41FA5}">
                      <a16:colId xmlns:a16="http://schemas.microsoft.com/office/drawing/2014/main" val="1104553432"/>
                    </a:ext>
                  </a:extLst>
                </a:gridCol>
                <a:gridCol w="252000">
                  <a:extLst>
                    <a:ext uri="{9D8B030D-6E8A-4147-A177-3AD203B41FA5}">
                      <a16:colId xmlns:a16="http://schemas.microsoft.com/office/drawing/2014/main" val="2830696916"/>
                    </a:ext>
                  </a:extLst>
                </a:gridCol>
                <a:gridCol w="252000">
                  <a:extLst>
                    <a:ext uri="{9D8B030D-6E8A-4147-A177-3AD203B41FA5}">
                      <a16:colId xmlns:a16="http://schemas.microsoft.com/office/drawing/2014/main" val="3241658185"/>
                    </a:ext>
                  </a:extLst>
                </a:gridCol>
                <a:gridCol w="252000">
                  <a:extLst>
                    <a:ext uri="{9D8B030D-6E8A-4147-A177-3AD203B41FA5}">
                      <a16:colId xmlns:a16="http://schemas.microsoft.com/office/drawing/2014/main" val="3503393173"/>
                    </a:ext>
                  </a:extLst>
                </a:gridCol>
                <a:gridCol w="252000">
                  <a:extLst>
                    <a:ext uri="{9D8B030D-6E8A-4147-A177-3AD203B41FA5}">
                      <a16:colId xmlns:a16="http://schemas.microsoft.com/office/drawing/2014/main" val="1955371146"/>
                    </a:ext>
                  </a:extLst>
                </a:gridCol>
                <a:gridCol w="252000">
                  <a:extLst>
                    <a:ext uri="{9D8B030D-6E8A-4147-A177-3AD203B41FA5}">
                      <a16:colId xmlns:a16="http://schemas.microsoft.com/office/drawing/2014/main" val="2067807944"/>
                    </a:ext>
                  </a:extLst>
                </a:gridCol>
                <a:gridCol w="252000">
                  <a:extLst>
                    <a:ext uri="{9D8B030D-6E8A-4147-A177-3AD203B41FA5}">
                      <a16:colId xmlns:a16="http://schemas.microsoft.com/office/drawing/2014/main" val="2407748173"/>
                    </a:ext>
                  </a:extLst>
                </a:gridCol>
                <a:gridCol w="252000">
                  <a:extLst>
                    <a:ext uri="{9D8B030D-6E8A-4147-A177-3AD203B41FA5}">
                      <a16:colId xmlns:a16="http://schemas.microsoft.com/office/drawing/2014/main" val="422796475"/>
                    </a:ext>
                  </a:extLst>
                </a:gridCol>
                <a:gridCol w="252000">
                  <a:extLst>
                    <a:ext uri="{9D8B030D-6E8A-4147-A177-3AD203B41FA5}">
                      <a16:colId xmlns:a16="http://schemas.microsoft.com/office/drawing/2014/main" val="347540334"/>
                    </a:ext>
                  </a:extLst>
                </a:gridCol>
                <a:gridCol w="252000">
                  <a:extLst>
                    <a:ext uri="{9D8B030D-6E8A-4147-A177-3AD203B41FA5}">
                      <a16:colId xmlns:a16="http://schemas.microsoft.com/office/drawing/2014/main" val="1487523893"/>
                    </a:ext>
                  </a:extLst>
                </a:gridCol>
                <a:gridCol w="252000">
                  <a:extLst>
                    <a:ext uri="{9D8B030D-6E8A-4147-A177-3AD203B41FA5}">
                      <a16:colId xmlns:a16="http://schemas.microsoft.com/office/drawing/2014/main" val="1565712246"/>
                    </a:ext>
                  </a:extLst>
                </a:gridCol>
                <a:gridCol w="252000">
                  <a:extLst>
                    <a:ext uri="{9D8B030D-6E8A-4147-A177-3AD203B41FA5}">
                      <a16:colId xmlns:a16="http://schemas.microsoft.com/office/drawing/2014/main" val="383308109"/>
                    </a:ext>
                  </a:extLst>
                </a:gridCol>
                <a:gridCol w="252000">
                  <a:extLst>
                    <a:ext uri="{9D8B030D-6E8A-4147-A177-3AD203B41FA5}">
                      <a16:colId xmlns:a16="http://schemas.microsoft.com/office/drawing/2014/main" val="3900900688"/>
                    </a:ext>
                  </a:extLst>
                </a:gridCol>
                <a:gridCol w="252000">
                  <a:extLst>
                    <a:ext uri="{9D8B030D-6E8A-4147-A177-3AD203B41FA5}">
                      <a16:colId xmlns:a16="http://schemas.microsoft.com/office/drawing/2014/main" val="2857678705"/>
                    </a:ext>
                  </a:extLst>
                </a:gridCol>
                <a:gridCol w="252000">
                  <a:extLst>
                    <a:ext uri="{9D8B030D-6E8A-4147-A177-3AD203B41FA5}">
                      <a16:colId xmlns:a16="http://schemas.microsoft.com/office/drawing/2014/main" val="3319184832"/>
                    </a:ext>
                  </a:extLst>
                </a:gridCol>
                <a:gridCol w="252000">
                  <a:extLst>
                    <a:ext uri="{9D8B030D-6E8A-4147-A177-3AD203B41FA5}">
                      <a16:colId xmlns:a16="http://schemas.microsoft.com/office/drawing/2014/main" val="1433409630"/>
                    </a:ext>
                  </a:extLst>
                </a:gridCol>
                <a:gridCol w="252000">
                  <a:extLst>
                    <a:ext uri="{9D8B030D-6E8A-4147-A177-3AD203B41FA5}">
                      <a16:colId xmlns:a16="http://schemas.microsoft.com/office/drawing/2014/main" val="3828603970"/>
                    </a:ext>
                  </a:extLst>
                </a:gridCol>
                <a:gridCol w="252000">
                  <a:extLst>
                    <a:ext uri="{9D8B030D-6E8A-4147-A177-3AD203B41FA5}">
                      <a16:colId xmlns:a16="http://schemas.microsoft.com/office/drawing/2014/main" val="2624742036"/>
                    </a:ext>
                  </a:extLst>
                </a:gridCol>
                <a:gridCol w="252000">
                  <a:extLst>
                    <a:ext uri="{9D8B030D-6E8A-4147-A177-3AD203B41FA5}">
                      <a16:colId xmlns:a16="http://schemas.microsoft.com/office/drawing/2014/main" val="1953035054"/>
                    </a:ext>
                  </a:extLst>
                </a:gridCol>
                <a:gridCol w="252000">
                  <a:extLst>
                    <a:ext uri="{9D8B030D-6E8A-4147-A177-3AD203B41FA5}">
                      <a16:colId xmlns:a16="http://schemas.microsoft.com/office/drawing/2014/main" val="642807762"/>
                    </a:ext>
                  </a:extLst>
                </a:gridCol>
                <a:gridCol w="252000">
                  <a:extLst>
                    <a:ext uri="{9D8B030D-6E8A-4147-A177-3AD203B41FA5}">
                      <a16:colId xmlns:a16="http://schemas.microsoft.com/office/drawing/2014/main" val="1139348254"/>
                    </a:ext>
                  </a:extLst>
                </a:gridCol>
                <a:gridCol w="252000">
                  <a:extLst>
                    <a:ext uri="{9D8B030D-6E8A-4147-A177-3AD203B41FA5}">
                      <a16:colId xmlns:a16="http://schemas.microsoft.com/office/drawing/2014/main" val="3531022655"/>
                    </a:ext>
                  </a:extLst>
                </a:gridCol>
                <a:gridCol w="252000">
                  <a:extLst>
                    <a:ext uri="{9D8B030D-6E8A-4147-A177-3AD203B41FA5}">
                      <a16:colId xmlns:a16="http://schemas.microsoft.com/office/drawing/2014/main" val="1637719483"/>
                    </a:ext>
                  </a:extLst>
                </a:gridCol>
                <a:gridCol w="252000">
                  <a:extLst>
                    <a:ext uri="{9D8B030D-6E8A-4147-A177-3AD203B41FA5}">
                      <a16:colId xmlns:a16="http://schemas.microsoft.com/office/drawing/2014/main" val="1601393938"/>
                    </a:ext>
                  </a:extLst>
                </a:gridCol>
                <a:gridCol w="252000">
                  <a:extLst>
                    <a:ext uri="{9D8B030D-6E8A-4147-A177-3AD203B41FA5}">
                      <a16:colId xmlns:a16="http://schemas.microsoft.com/office/drawing/2014/main" val="1344159276"/>
                    </a:ext>
                  </a:extLst>
                </a:gridCol>
                <a:gridCol w="252000">
                  <a:extLst>
                    <a:ext uri="{9D8B030D-6E8A-4147-A177-3AD203B41FA5}">
                      <a16:colId xmlns:a16="http://schemas.microsoft.com/office/drawing/2014/main" val="3964509848"/>
                    </a:ext>
                  </a:extLst>
                </a:gridCol>
                <a:gridCol w="252000">
                  <a:extLst>
                    <a:ext uri="{9D8B030D-6E8A-4147-A177-3AD203B41FA5}">
                      <a16:colId xmlns:a16="http://schemas.microsoft.com/office/drawing/2014/main" val="1177782080"/>
                    </a:ext>
                  </a:extLst>
                </a:gridCol>
                <a:gridCol w="252000">
                  <a:extLst>
                    <a:ext uri="{9D8B030D-6E8A-4147-A177-3AD203B41FA5}">
                      <a16:colId xmlns:a16="http://schemas.microsoft.com/office/drawing/2014/main" val="4059501139"/>
                    </a:ext>
                  </a:extLst>
                </a:gridCol>
                <a:gridCol w="252000">
                  <a:extLst>
                    <a:ext uri="{9D8B030D-6E8A-4147-A177-3AD203B41FA5}">
                      <a16:colId xmlns:a16="http://schemas.microsoft.com/office/drawing/2014/main" val="1902736852"/>
                    </a:ext>
                  </a:extLst>
                </a:gridCol>
                <a:gridCol w="252000">
                  <a:extLst>
                    <a:ext uri="{9D8B030D-6E8A-4147-A177-3AD203B41FA5}">
                      <a16:colId xmlns:a16="http://schemas.microsoft.com/office/drawing/2014/main" val="130733771"/>
                    </a:ext>
                  </a:extLst>
                </a:gridCol>
                <a:gridCol w="252000">
                  <a:extLst>
                    <a:ext uri="{9D8B030D-6E8A-4147-A177-3AD203B41FA5}">
                      <a16:colId xmlns:a16="http://schemas.microsoft.com/office/drawing/2014/main" val="601470436"/>
                    </a:ext>
                  </a:extLst>
                </a:gridCol>
                <a:gridCol w="252000">
                  <a:extLst>
                    <a:ext uri="{9D8B030D-6E8A-4147-A177-3AD203B41FA5}">
                      <a16:colId xmlns:a16="http://schemas.microsoft.com/office/drawing/2014/main" val="422980343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325540802"/>
                  </a:ext>
                </a:extLst>
              </a:tr>
            </a:tbl>
          </a:graphicData>
        </a:graphic>
      </p:graphicFrame>
      <p:graphicFrame>
        <p:nvGraphicFramePr>
          <p:cNvPr id="15" name="表格 14">
            <a:extLst>
              <a:ext uri="{FF2B5EF4-FFF2-40B4-BE49-F238E27FC236}">
                <a16:creationId xmlns:a16="http://schemas.microsoft.com/office/drawing/2014/main" id="{2CDEBF86-11AB-4EB3-A5A7-FB6D7434D696}"/>
              </a:ext>
            </a:extLst>
          </p:cNvPr>
          <p:cNvGraphicFramePr>
            <a:graphicFrameLocks noGrp="1"/>
          </p:cNvGraphicFramePr>
          <p:nvPr>
            <p:extLst>
              <p:ext uri="{D42A27DB-BD31-4B8C-83A1-F6EECF244321}">
                <p14:modId xmlns:p14="http://schemas.microsoft.com/office/powerpoint/2010/main" val="3911108990"/>
              </p:ext>
            </p:extLst>
          </p:nvPr>
        </p:nvGraphicFramePr>
        <p:xfrm>
          <a:off x="2429196" y="4758870"/>
          <a:ext cx="8064000" cy="360000"/>
        </p:xfrm>
        <a:graphic>
          <a:graphicData uri="http://schemas.openxmlformats.org/drawingml/2006/table">
            <a:tbl>
              <a:tblPr firstRow="1" bandRow="1"/>
              <a:tblGrid>
                <a:gridCol w="252000">
                  <a:extLst>
                    <a:ext uri="{9D8B030D-6E8A-4147-A177-3AD203B41FA5}">
                      <a16:colId xmlns:a16="http://schemas.microsoft.com/office/drawing/2014/main" val="3768264860"/>
                    </a:ext>
                  </a:extLst>
                </a:gridCol>
                <a:gridCol w="252000">
                  <a:extLst>
                    <a:ext uri="{9D8B030D-6E8A-4147-A177-3AD203B41FA5}">
                      <a16:colId xmlns:a16="http://schemas.microsoft.com/office/drawing/2014/main" val="3963028515"/>
                    </a:ext>
                  </a:extLst>
                </a:gridCol>
                <a:gridCol w="252000">
                  <a:extLst>
                    <a:ext uri="{9D8B030D-6E8A-4147-A177-3AD203B41FA5}">
                      <a16:colId xmlns:a16="http://schemas.microsoft.com/office/drawing/2014/main" val="2128366838"/>
                    </a:ext>
                  </a:extLst>
                </a:gridCol>
                <a:gridCol w="252000">
                  <a:extLst>
                    <a:ext uri="{9D8B030D-6E8A-4147-A177-3AD203B41FA5}">
                      <a16:colId xmlns:a16="http://schemas.microsoft.com/office/drawing/2014/main" val="283210430"/>
                    </a:ext>
                  </a:extLst>
                </a:gridCol>
                <a:gridCol w="252000">
                  <a:extLst>
                    <a:ext uri="{9D8B030D-6E8A-4147-A177-3AD203B41FA5}">
                      <a16:colId xmlns:a16="http://schemas.microsoft.com/office/drawing/2014/main" val="3352477450"/>
                    </a:ext>
                  </a:extLst>
                </a:gridCol>
                <a:gridCol w="252000">
                  <a:extLst>
                    <a:ext uri="{9D8B030D-6E8A-4147-A177-3AD203B41FA5}">
                      <a16:colId xmlns:a16="http://schemas.microsoft.com/office/drawing/2014/main" val="428660272"/>
                    </a:ext>
                  </a:extLst>
                </a:gridCol>
                <a:gridCol w="252000">
                  <a:extLst>
                    <a:ext uri="{9D8B030D-6E8A-4147-A177-3AD203B41FA5}">
                      <a16:colId xmlns:a16="http://schemas.microsoft.com/office/drawing/2014/main" val="1364640432"/>
                    </a:ext>
                  </a:extLst>
                </a:gridCol>
                <a:gridCol w="252000">
                  <a:extLst>
                    <a:ext uri="{9D8B030D-6E8A-4147-A177-3AD203B41FA5}">
                      <a16:colId xmlns:a16="http://schemas.microsoft.com/office/drawing/2014/main" val="4261449938"/>
                    </a:ext>
                  </a:extLst>
                </a:gridCol>
                <a:gridCol w="252000">
                  <a:extLst>
                    <a:ext uri="{9D8B030D-6E8A-4147-A177-3AD203B41FA5}">
                      <a16:colId xmlns:a16="http://schemas.microsoft.com/office/drawing/2014/main" val="2115012368"/>
                    </a:ext>
                  </a:extLst>
                </a:gridCol>
                <a:gridCol w="252000">
                  <a:extLst>
                    <a:ext uri="{9D8B030D-6E8A-4147-A177-3AD203B41FA5}">
                      <a16:colId xmlns:a16="http://schemas.microsoft.com/office/drawing/2014/main" val="3305810423"/>
                    </a:ext>
                  </a:extLst>
                </a:gridCol>
                <a:gridCol w="252000">
                  <a:extLst>
                    <a:ext uri="{9D8B030D-6E8A-4147-A177-3AD203B41FA5}">
                      <a16:colId xmlns:a16="http://schemas.microsoft.com/office/drawing/2014/main" val="152983452"/>
                    </a:ext>
                  </a:extLst>
                </a:gridCol>
                <a:gridCol w="252000">
                  <a:extLst>
                    <a:ext uri="{9D8B030D-6E8A-4147-A177-3AD203B41FA5}">
                      <a16:colId xmlns:a16="http://schemas.microsoft.com/office/drawing/2014/main" val="678581613"/>
                    </a:ext>
                  </a:extLst>
                </a:gridCol>
                <a:gridCol w="252000">
                  <a:extLst>
                    <a:ext uri="{9D8B030D-6E8A-4147-A177-3AD203B41FA5}">
                      <a16:colId xmlns:a16="http://schemas.microsoft.com/office/drawing/2014/main" val="3616784239"/>
                    </a:ext>
                  </a:extLst>
                </a:gridCol>
                <a:gridCol w="252000">
                  <a:extLst>
                    <a:ext uri="{9D8B030D-6E8A-4147-A177-3AD203B41FA5}">
                      <a16:colId xmlns:a16="http://schemas.microsoft.com/office/drawing/2014/main" val="3551825249"/>
                    </a:ext>
                  </a:extLst>
                </a:gridCol>
                <a:gridCol w="252000">
                  <a:extLst>
                    <a:ext uri="{9D8B030D-6E8A-4147-A177-3AD203B41FA5}">
                      <a16:colId xmlns:a16="http://schemas.microsoft.com/office/drawing/2014/main" val="901702600"/>
                    </a:ext>
                  </a:extLst>
                </a:gridCol>
                <a:gridCol w="252000">
                  <a:extLst>
                    <a:ext uri="{9D8B030D-6E8A-4147-A177-3AD203B41FA5}">
                      <a16:colId xmlns:a16="http://schemas.microsoft.com/office/drawing/2014/main" val="2845235260"/>
                    </a:ext>
                  </a:extLst>
                </a:gridCol>
                <a:gridCol w="252000">
                  <a:extLst>
                    <a:ext uri="{9D8B030D-6E8A-4147-A177-3AD203B41FA5}">
                      <a16:colId xmlns:a16="http://schemas.microsoft.com/office/drawing/2014/main" val="1612724699"/>
                    </a:ext>
                  </a:extLst>
                </a:gridCol>
                <a:gridCol w="252000">
                  <a:extLst>
                    <a:ext uri="{9D8B030D-6E8A-4147-A177-3AD203B41FA5}">
                      <a16:colId xmlns:a16="http://schemas.microsoft.com/office/drawing/2014/main" val="3479394345"/>
                    </a:ext>
                  </a:extLst>
                </a:gridCol>
                <a:gridCol w="252000">
                  <a:extLst>
                    <a:ext uri="{9D8B030D-6E8A-4147-A177-3AD203B41FA5}">
                      <a16:colId xmlns:a16="http://schemas.microsoft.com/office/drawing/2014/main" val="435820293"/>
                    </a:ext>
                  </a:extLst>
                </a:gridCol>
                <a:gridCol w="252000">
                  <a:extLst>
                    <a:ext uri="{9D8B030D-6E8A-4147-A177-3AD203B41FA5}">
                      <a16:colId xmlns:a16="http://schemas.microsoft.com/office/drawing/2014/main" val="3245633005"/>
                    </a:ext>
                  </a:extLst>
                </a:gridCol>
                <a:gridCol w="252000">
                  <a:extLst>
                    <a:ext uri="{9D8B030D-6E8A-4147-A177-3AD203B41FA5}">
                      <a16:colId xmlns:a16="http://schemas.microsoft.com/office/drawing/2014/main" val="790386443"/>
                    </a:ext>
                  </a:extLst>
                </a:gridCol>
                <a:gridCol w="252000">
                  <a:extLst>
                    <a:ext uri="{9D8B030D-6E8A-4147-A177-3AD203B41FA5}">
                      <a16:colId xmlns:a16="http://schemas.microsoft.com/office/drawing/2014/main" val="490352735"/>
                    </a:ext>
                  </a:extLst>
                </a:gridCol>
                <a:gridCol w="252000">
                  <a:extLst>
                    <a:ext uri="{9D8B030D-6E8A-4147-A177-3AD203B41FA5}">
                      <a16:colId xmlns:a16="http://schemas.microsoft.com/office/drawing/2014/main" val="2080647255"/>
                    </a:ext>
                  </a:extLst>
                </a:gridCol>
                <a:gridCol w="252000">
                  <a:extLst>
                    <a:ext uri="{9D8B030D-6E8A-4147-A177-3AD203B41FA5}">
                      <a16:colId xmlns:a16="http://schemas.microsoft.com/office/drawing/2014/main" val="4050990574"/>
                    </a:ext>
                  </a:extLst>
                </a:gridCol>
                <a:gridCol w="252000">
                  <a:extLst>
                    <a:ext uri="{9D8B030D-6E8A-4147-A177-3AD203B41FA5}">
                      <a16:colId xmlns:a16="http://schemas.microsoft.com/office/drawing/2014/main" val="852001994"/>
                    </a:ext>
                  </a:extLst>
                </a:gridCol>
                <a:gridCol w="252000">
                  <a:extLst>
                    <a:ext uri="{9D8B030D-6E8A-4147-A177-3AD203B41FA5}">
                      <a16:colId xmlns:a16="http://schemas.microsoft.com/office/drawing/2014/main" val="406693382"/>
                    </a:ext>
                  </a:extLst>
                </a:gridCol>
                <a:gridCol w="252000">
                  <a:extLst>
                    <a:ext uri="{9D8B030D-6E8A-4147-A177-3AD203B41FA5}">
                      <a16:colId xmlns:a16="http://schemas.microsoft.com/office/drawing/2014/main" val="562289598"/>
                    </a:ext>
                  </a:extLst>
                </a:gridCol>
                <a:gridCol w="252000">
                  <a:extLst>
                    <a:ext uri="{9D8B030D-6E8A-4147-A177-3AD203B41FA5}">
                      <a16:colId xmlns:a16="http://schemas.microsoft.com/office/drawing/2014/main" val="2222649488"/>
                    </a:ext>
                  </a:extLst>
                </a:gridCol>
                <a:gridCol w="252000">
                  <a:extLst>
                    <a:ext uri="{9D8B030D-6E8A-4147-A177-3AD203B41FA5}">
                      <a16:colId xmlns:a16="http://schemas.microsoft.com/office/drawing/2014/main" val="3457463864"/>
                    </a:ext>
                  </a:extLst>
                </a:gridCol>
                <a:gridCol w="252000">
                  <a:extLst>
                    <a:ext uri="{9D8B030D-6E8A-4147-A177-3AD203B41FA5}">
                      <a16:colId xmlns:a16="http://schemas.microsoft.com/office/drawing/2014/main" val="3936920894"/>
                    </a:ext>
                  </a:extLst>
                </a:gridCol>
                <a:gridCol w="252000">
                  <a:extLst>
                    <a:ext uri="{9D8B030D-6E8A-4147-A177-3AD203B41FA5}">
                      <a16:colId xmlns:a16="http://schemas.microsoft.com/office/drawing/2014/main" val="1214417462"/>
                    </a:ext>
                  </a:extLst>
                </a:gridCol>
                <a:gridCol w="252000">
                  <a:extLst>
                    <a:ext uri="{9D8B030D-6E8A-4147-A177-3AD203B41FA5}">
                      <a16:colId xmlns:a16="http://schemas.microsoft.com/office/drawing/2014/main" val="222127773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007489052"/>
                  </a:ext>
                </a:extLst>
              </a:tr>
            </a:tbl>
          </a:graphicData>
        </a:graphic>
      </p:graphicFrame>
      <p:graphicFrame>
        <p:nvGraphicFramePr>
          <p:cNvPr id="16" name="表格 15">
            <a:extLst>
              <a:ext uri="{FF2B5EF4-FFF2-40B4-BE49-F238E27FC236}">
                <a16:creationId xmlns:a16="http://schemas.microsoft.com/office/drawing/2014/main" id="{6539FDD7-8C31-49E8-9E35-837089F59854}"/>
              </a:ext>
            </a:extLst>
          </p:cNvPr>
          <p:cNvGraphicFramePr>
            <a:graphicFrameLocks noGrp="1"/>
          </p:cNvGraphicFramePr>
          <p:nvPr>
            <p:extLst>
              <p:ext uri="{D42A27DB-BD31-4B8C-83A1-F6EECF244321}">
                <p14:modId xmlns:p14="http://schemas.microsoft.com/office/powerpoint/2010/main" val="149169342"/>
              </p:ext>
            </p:extLst>
          </p:nvPr>
        </p:nvGraphicFramePr>
        <p:xfrm>
          <a:off x="2431705" y="5220728"/>
          <a:ext cx="8064000" cy="360000"/>
        </p:xfrm>
        <a:graphic>
          <a:graphicData uri="http://schemas.openxmlformats.org/drawingml/2006/table">
            <a:tbl>
              <a:tblPr firstRow="1" bandRow="1"/>
              <a:tblGrid>
                <a:gridCol w="252000">
                  <a:extLst>
                    <a:ext uri="{9D8B030D-6E8A-4147-A177-3AD203B41FA5}">
                      <a16:colId xmlns:a16="http://schemas.microsoft.com/office/drawing/2014/main" val="3551717722"/>
                    </a:ext>
                  </a:extLst>
                </a:gridCol>
                <a:gridCol w="252000">
                  <a:extLst>
                    <a:ext uri="{9D8B030D-6E8A-4147-A177-3AD203B41FA5}">
                      <a16:colId xmlns:a16="http://schemas.microsoft.com/office/drawing/2014/main" val="3934293607"/>
                    </a:ext>
                  </a:extLst>
                </a:gridCol>
                <a:gridCol w="252000">
                  <a:extLst>
                    <a:ext uri="{9D8B030D-6E8A-4147-A177-3AD203B41FA5}">
                      <a16:colId xmlns:a16="http://schemas.microsoft.com/office/drawing/2014/main" val="3903757510"/>
                    </a:ext>
                  </a:extLst>
                </a:gridCol>
                <a:gridCol w="252000">
                  <a:extLst>
                    <a:ext uri="{9D8B030D-6E8A-4147-A177-3AD203B41FA5}">
                      <a16:colId xmlns:a16="http://schemas.microsoft.com/office/drawing/2014/main" val="707485827"/>
                    </a:ext>
                  </a:extLst>
                </a:gridCol>
                <a:gridCol w="252000">
                  <a:extLst>
                    <a:ext uri="{9D8B030D-6E8A-4147-A177-3AD203B41FA5}">
                      <a16:colId xmlns:a16="http://schemas.microsoft.com/office/drawing/2014/main" val="1681740913"/>
                    </a:ext>
                  </a:extLst>
                </a:gridCol>
                <a:gridCol w="252000">
                  <a:extLst>
                    <a:ext uri="{9D8B030D-6E8A-4147-A177-3AD203B41FA5}">
                      <a16:colId xmlns:a16="http://schemas.microsoft.com/office/drawing/2014/main" val="2747658927"/>
                    </a:ext>
                  </a:extLst>
                </a:gridCol>
                <a:gridCol w="252000">
                  <a:extLst>
                    <a:ext uri="{9D8B030D-6E8A-4147-A177-3AD203B41FA5}">
                      <a16:colId xmlns:a16="http://schemas.microsoft.com/office/drawing/2014/main" val="2824750488"/>
                    </a:ext>
                  </a:extLst>
                </a:gridCol>
                <a:gridCol w="252000">
                  <a:extLst>
                    <a:ext uri="{9D8B030D-6E8A-4147-A177-3AD203B41FA5}">
                      <a16:colId xmlns:a16="http://schemas.microsoft.com/office/drawing/2014/main" val="1179287874"/>
                    </a:ext>
                  </a:extLst>
                </a:gridCol>
                <a:gridCol w="252000">
                  <a:extLst>
                    <a:ext uri="{9D8B030D-6E8A-4147-A177-3AD203B41FA5}">
                      <a16:colId xmlns:a16="http://schemas.microsoft.com/office/drawing/2014/main" val="15225467"/>
                    </a:ext>
                  </a:extLst>
                </a:gridCol>
                <a:gridCol w="252000">
                  <a:extLst>
                    <a:ext uri="{9D8B030D-6E8A-4147-A177-3AD203B41FA5}">
                      <a16:colId xmlns:a16="http://schemas.microsoft.com/office/drawing/2014/main" val="1982099190"/>
                    </a:ext>
                  </a:extLst>
                </a:gridCol>
                <a:gridCol w="252000">
                  <a:extLst>
                    <a:ext uri="{9D8B030D-6E8A-4147-A177-3AD203B41FA5}">
                      <a16:colId xmlns:a16="http://schemas.microsoft.com/office/drawing/2014/main" val="934213065"/>
                    </a:ext>
                  </a:extLst>
                </a:gridCol>
                <a:gridCol w="252000">
                  <a:extLst>
                    <a:ext uri="{9D8B030D-6E8A-4147-A177-3AD203B41FA5}">
                      <a16:colId xmlns:a16="http://schemas.microsoft.com/office/drawing/2014/main" val="895101759"/>
                    </a:ext>
                  </a:extLst>
                </a:gridCol>
                <a:gridCol w="252000">
                  <a:extLst>
                    <a:ext uri="{9D8B030D-6E8A-4147-A177-3AD203B41FA5}">
                      <a16:colId xmlns:a16="http://schemas.microsoft.com/office/drawing/2014/main" val="1589892963"/>
                    </a:ext>
                  </a:extLst>
                </a:gridCol>
                <a:gridCol w="252000">
                  <a:extLst>
                    <a:ext uri="{9D8B030D-6E8A-4147-A177-3AD203B41FA5}">
                      <a16:colId xmlns:a16="http://schemas.microsoft.com/office/drawing/2014/main" val="4248395567"/>
                    </a:ext>
                  </a:extLst>
                </a:gridCol>
                <a:gridCol w="252000">
                  <a:extLst>
                    <a:ext uri="{9D8B030D-6E8A-4147-A177-3AD203B41FA5}">
                      <a16:colId xmlns:a16="http://schemas.microsoft.com/office/drawing/2014/main" val="3290499467"/>
                    </a:ext>
                  </a:extLst>
                </a:gridCol>
                <a:gridCol w="252000">
                  <a:extLst>
                    <a:ext uri="{9D8B030D-6E8A-4147-A177-3AD203B41FA5}">
                      <a16:colId xmlns:a16="http://schemas.microsoft.com/office/drawing/2014/main" val="1656571524"/>
                    </a:ext>
                  </a:extLst>
                </a:gridCol>
                <a:gridCol w="252000">
                  <a:extLst>
                    <a:ext uri="{9D8B030D-6E8A-4147-A177-3AD203B41FA5}">
                      <a16:colId xmlns:a16="http://schemas.microsoft.com/office/drawing/2014/main" val="4025477539"/>
                    </a:ext>
                  </a:extLst>
                </a:gridCol>
                <a:gridCol w="252000">
                  <a:extLst>
                    <a:ext uri="{9D8B030D-6E8A-4147-A177-3AD203B41FA5}">
                      <a16:colId xmlns:a16="http://schemas.microsoft.com/office/drawing/2014/main" val="3919499307"/>
                    </a:ext>
                  </a:extLst>
                </a:gridCol>
                <a:gridCol w="252000">
                  <a:extLst>
                    <a:ext uri="{9D8B030D-6E8A-4147-A177-3AD203B41FA5}">
                      <a16:colId xmlns:a16="http://schemas.microsoft.com/office/drawing/2014/main" val="1597817498"/>
                    </a:ext>
                  </a:extLst>
                </a:gridCol>
                <a:gridCol w="252000">
                  <a:extLst>
                    <a:ext uri="{9D8B030D-6E8A-4147-A177-3AD203B41FA5}">
                      <a16:colId xmlns:a16="http://schemas.microsoft.com/office/drawing/2014/main" val="3811665958"/>
                    </a:ext>
                  </a:extLst>
                </a:gridCol>
                <a:gridCol w="252000">
                  <a:extLst>
                    <a:ext uri="{9D8B030D-6E8A-4147-A177-3AD203B41FA5}">
                      <a16:colId xmlns:a16="http://schemas.microsoft.com/office/drawing/2014/main" val="3784987418"/>
                    </a:ext>
                  </a:extLst>
                </a:gridCol>
                <a:gridCol w="252000">
                  <a:extLst>
                    <a:ext uri="{9D8B030D-6E8A-4147-A177-3AD203B41FA5}">
                      <a16:colId xmlns:a16="http://schemas.microsoft.com/office/drawing/2014/main" val="569041359"/>
                    </a:ext>
                  </a:extLst>
                </a:gridCol>
                <a:gridCol w="252000">
                  <a:extLst>
                    <a:ext uri="{9D8B030D-6E8A-4147-A177-3AD203B41FA5}">
                      <a16:colId xmlns:a16="http://schemas.microsoft.com/office/drawing/2014/main" val="288319005"/>
                    </a:ext>
                  </a:extLst>
                </a:gridCol>
                <a:gridCol w="252000">
                  <a:extLst>
                    <a:ext uri="{9D8B030D-6E8A-4147-A177-3AD203B41FA5}">
                      <a16:colId xmlns:a16="http://schemas.microsoft.com/office/drawing/2014/main" val="3097743614"/>
                    </a:ext>
                  </a:extLst>
                </a:gridCol>
                <a:gridCol w="252000">
                  <a:extLst>
                    <a:ext uri="{9D8B030D-6E8A-4147-A177-3AD203B41FA5}">
                      <a16:colId xmlns:a16="http://schemas.microsoft.com/office/drawing/2014/main" val="2318587917"/>
                    </a:ext>
                  </a:extLst>
                </a:gridCol>
                <a:gridCol w="252000">
                  <a:extLst>
                    <a:ext uri="{9D8B030D-6E8A-4147-A177-3AD203B41FA5}">
                      <a16:colId xmlns:a16="http://schemas.microsoft.com/office/drawing/2014/main" val="4085917042"/>
                    </a:ext>
                  </a:extLst>
                </a:gridCol>
                <a:gridCol w="252000">
                  <a:extLst>
                    <a:ext uri="{9D8B030D-6E8A-4147-A177-3AD203B41FA5}">
                      <a16:colId xmlns:a16="http://schemas.microsoft.com/office/drawing/2014/main" val="151099367"/>
                    </a:ext>
                  </a:extLst>
                </a:gridCol>
                <a:gridCol w="252000">
                  <a:extLst>
                    <a:ext uri="{9D8B030D-6E8A-4147-A177-3AD203B41FA5}">
                      <a16:colId xmlns:a16="http://schemas.microsoft.com/office/drawing/2014/main" val="3152717099"/>
                    </a:ext>
                  </a:extLst>
                </a:gridCol>
                <a:gridCol w="252000">
                  <a:extLst>
                    <a:ext uri="{9D8B030D-6E8A-4147-A177-3AD203B41FA5}">
                      <a16:colId xmlns:a16="http://schemas.microsoft.com/office/drawing/2014/main" val="2926218022"/>
                    </a:ext>
                  </a:extLst>
                </a:gridCol>
                <a:gridCol w="252000">
                  <a:extLst>
                    <a:ext uri="{9D8B030D-6E8A-4147-A177-3AD203B41FA5}">
                      <a16:colId xmlns:a16="http://schemas.microsoft.com/office/drawing/2014/main" val="4044561631"/>
                    </a:ext>
                  </a:extLst>
                </a:gridCol>
                <a:gridCol w="252000">
                  <a:extLst>
                    <a:ext uri="{9D8B030D-6E8A-4147-A177-3AD203B41FA5}">
                      <a16:colId xmlns:a16="http://schemas.microsoft.com/office/drawing/2014/main" val="2856263323"/>
                    </a:ext>
                  </a:extLst>
                </a:gridCol>
                <a:gridCol w="252000">
                  <a:extLst>
                    <a:ext uri="{9D8B030D-6E8A-4147-A177-3AD203B41FA5}">
                      <a16:colId xmlns:a16="http://schemas.microsoft.com/office/drawing/2014/main" val="1091725062"/>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267451094"/>
                  </a:ext>
                </a:extLst>
              </a:tr>
            </a:tbl>
          </a:graphicData>
        </a:graphic>
      </p:graphicFrame>
      <p:sp>
        <p:nvSpPr>
          <p:cNvPr id="70" name="矩形: 圓角 69">
            <a:extLst>
              <a:ext uri="{FF2B5EF4-FFF2-40B4-BE49-F238E27FC236}">
                <a16:creationId xmlns:a16="http://schemas.microsoft.com/office/drawing/2014/main" id="{28FE72E2-CC5A-4A4E-A70C-CE46EEBF131D}"/>
              </a:ext>
            </a:extLst>
          </p:cNvPr>
          <p:cNvSpPr/>
          <p:nvPr/>
        </p:nvSpPr>
        <p:spPr>
          <a:xfrm>
            <a:off x="6441868" y="2991670"/>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63774D9A-0825-4ECD-AAD6-28EC38546251}"/>
              </a:ext>
            </a:extLst>
          </p:cNvPr>
          <p:cNvSpPr/>
          <p:nvPr/>
        </p:nvSpPr>
        <p:spPr>
          <a:xfrm>
            <a:off x="5435101" y="3416808"/>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97C7BEF6-0BA0-43FF-B5C4-C15A97F77931}"/>
              </a:ext>
            </a:extLst>
          </p:cNvPr>
          <p:cNvSpPr/>
          <p:nvPr/>
        </p:nvSpPr>
        <p:spPr>
          <a:xfrm>
            <a:off x="5695724" y="4311433"/>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1CAD4CC1-6AC4-4FA4-A337-7A88F6D7F07A}"/>
              </a:ext>
            </a:extLst>
          </p:cNvPr>
          <p:cNvSpPr/>
          <p:nvPr/>
        </p:nvSpPr>
        <p:spPr>
          <a:xfrm>
            <a:off x="4959343" y="4761896"/>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EE683AB9-ACCA-4A01-A5F9-123A54C4E2A0}"/>
              </a:ext>
            </a:extLst>
          </p:cNvPr>
          <p:cNvSpPr/>
          <p:nvPr/>
        </p:nvSpPr>
        <p:spPr>
          <a:xfrm>
            <a:off x="8726312" y="5220924"/>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656B83B-1F6C-4EF1-8F43-0EC3A3C4BAA8}"/>
              </a:ext>
            </a:extLst>
          </p:cNvPr>
          <p:cNvSpPr txBox="1"/>
          <p:nvPr/>
        </p:nvSpPr>
        <p:spPr>
          <a:xfrm>
            <a:off x="807593" y="6042320"/>
            <a:ext cx="3172663" cy="369332"/>
          </a:xfrm>
          <a:prstGeom prst="rect">
            <a:avLst/>
          </a:prstGeom>
          <a:noFill/>
        </p:spPr>
        <p:txBody>
          <a:bodyPr wrap="none" rtlCol="0">
            <a:spAutoFit/>
          </a:bodyPr>
          <a:lstStyle/>
          <a:p>
            <a:r>
              <a:rPr lang="en-US" altLang="zh-TW" b="1" u="sng" dirty="0"/>
              <a:t>Method 1</a:t>
            </a:r>
            <a:r>
              <a:rPr lang="en-US" altLang="zh-TW" b="1" dirty="0"/>
              <a:t>: shift one by one</a:t>
            </a:r>
            <a:endParaRPr lang="zh-TW" altLang="en-US" b="1" u="sng" dirty="0"/>
          </a:p>
        </p:txBody>
      </p:sp>
      <p:graphicFrame>
        <p:nvGraphicFramePr>
          <p:cNvPr id="17" name="表格 16">
            <a:extLst>
              <a:ext uri="{FF2B5EF4-FFF2-40B4-BE49-F238E27FC236}">
                <a16:creationId xmlns:a16="http://schemas.microsoft.com/office/drawing/2014/main" id="{78AF2600-6F35-4CE0-803A-BD27B68E3A19}"/>
              </a:ext>
            </a:extLst>
          </p:cNvPr>
          <p:cNvGraphicFramePr>
            <a:graphicFrameLocks noGrp="1"/>
          </p:cNvGraphicFramePr>
          <p:nvPr>
            <p:extLst>
              <p:ext uri="{D42A27DB-BD31-4B8C-83A1-F6EECF244321}">
                <p14:modId xmlns:p14="http://schemas.microsoft.com/office/powerpoint/2010/main" val="2781491577"/>
              </p:ext>
            </p:extLst>
          </p:nvPr>
        </p:nvGraphicFramePr>
        <p:xfrm>
          <a:off x="2445682" y="299923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09" name="表格 108">
            <a:extLst>
              <a:ext uri="{FF2B5EF4-FFF2-40B4-BE49-F238E27FC236}">
                <a16:creationId xmlns:a16="http://schemas.microsoft.com/office/drawing/2014/main" id="{6FC65FC6-E422-40D8-9CCA-E06FA3E905E4}"/>
              </a:ext>
            </a:extLst>
          </p:cNvPr>
          <p:cNvGraphicFramePr>
            <a:graphicFrameLocks noGrp="1"/>
          </p:cNvGraphicFramePr>
          <p:nvPr>
            <p:extLst>
              <p:ext uri="{D42A27DB-BD31-4B8C-83A1-F6EECF244321}">
                <p14:modId xmlns:p14="http://schemas.microsoft.com/office/powerpoint/2010/main" val="4010998939"/>
              </p:ext>
            </p:extLst>
          </p:nvPr>
        </p:nvGraphicFramePr>
        <p:xfrm>
          <a:off x="2445682" y="341854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0" name="表格 109">
            <a:extLst>
              <a:ext uri="{FF2B5EF4-FFF2-40B4-BE49-F238E27FC236}">
                <a16:creationId xmlns:a16="http://schemas.microsoft.com/office/drawing/2014/main" id="{456780BE-D3FC-45EA-B50A-B4A68D448262}"/>
              </a:ext>
            </a:extLst>
          </p:cNvPr>
          <p:cNvGraphicFramePr>
            <a:graphicFrameLocks noGrp="1"/>
          </p:cNvGraphicFramePr>
          <p:nvPr>
            <p:extLst>
              <p:ext uri="{D42A27DB-BD31-4B8C-83A1-F6EECF244321}">
                <p14:modId xmlns:p14="http://schemas.microsoft.com/office/powerpoint/2010/main" val="2494902112"/>
              </p:ext>
            </p:extLst>
          </p:nvPr>
        </p:nvGraphicFramePr>
        <p:xfrm>
          <a:off x="2445682" y="430813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1" name="表格 110">
            <a:extLst>
              <a:ext uri="{FF2B5EF4-FFF2-40B4-BE49-F238E27FC236}">
                <a16:creationId xmlns:a16="http://schemas.microsoft.com/office/drawing/2014/main" id="{06D86FB3-B747-4562-B5EE-0307BDC87519}"/>
              </a:ext>
            </a:extLst>
          </p:cNvPr>
          <p:cNvGraphicFramePr>
            <a:graphicFrameLocks noGrp="1"/>
          </p:cNvGraphicFramePr>
          <p:nvPr>
            <p:extLst>
              <p:ext uri="{D42A27DB-BD31-4B8C-83A1-F6EECF244321}">
                <p14:modId xmlns:p14="http://schemas.microsoft.com/office/powerpoint/2010/main" val="1009770314"/>
              </p:ext>
            </p:extLst>
          </p:nvPr>
        </p:nvGraphicFramePr>
        <p:xfrm>
          <a:off x="2445682" y="4756717"/>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2" name="表格 111">
            <a:extLst>
              <a:ext uri="{FF2B5EF4-FFF2-40B4-BE49-F238E27FC236}">
                <a16:creationId xmlns:a16="http://schemas.microsoft.com/office/drawing/2014/main" id="{EBA62A26-E4A1-4E97-8EA0-735B1A8088D0}"/>
              </a:ext>
            </a:extLst>
          </p:cNvPr>
          <p:cNvGraphicFramePr>
            <a:graphicFrameLocks noGrp="1"/>
          </p:cNvGraphicFramePr>
          <p:nvPr>
            <p:extLst>
              <p:ext uri="{D42A27DB-BD31-4B8C-83A1-F6EECF244321}">
                <p14:modId xmlns:p14="http://schemas.microsoft.com/office/powerpoint/2010/main" val="210913177"/>
              </p:ext>
            </p:extLst>
          </p:nvPr>
        </p:nvGraphicFramePr>
        <p:xfrm>
          <a:off x="2445682" y="521390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sp>
        <p:nvSpPr>
          <p:cNvPr id="68" name="矩形: 圓角 67">
            <a:extLst>
              <a:ext uri="{FF2B5EF4-FFF2-40B4-BE49-F238E27FC236}">
                <a16:creationId xmlns:a16="http://schemas.microsoft.com/office/drawing/2014/main" id="{2FDDAC62-5270-4526-A2EE-E333F97766AE}"/>
              </a:ext>
            </a:extLst>
          </p:cNvPr>
          <p:cNvSpPr/>
          <p:nvPr/>
        </p:nvSpPr>
        <p:spPr>
          <a:xfrm>
            <a:off x="2458812" y="2996916"/>
            <a:ext cx="225741" cy="2565485"/>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535535-2A46-44EA-97A8-8AF7EC7F0ED1}"/>
              </a:ext>
            </a:extLst>
          </p:cNvPr>
          <p:cNvSpPr/>
          <p:nvPr/>
        </p:nvSpPr>
        <p:spPr>
          <a:xfrm>
            <a:off x="2069789" y="2794481"/>
            <a:ext cx="364930" cy="2809377"/>
          </a:xfrm>
          <a:prstGeom prst="rect">
            <a:avLst/>
          </a:prstGeom>
          <a:solidFill>
            <a:srgbClr val="F2E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3723FB9E-653D-4570-BB48-6FC91D497F15}"/>
              </a:ext>
            </a:extLst>
          </p:cNvPr>
          <p:cNvSpPr/>
          <p:nvPr/>
        </p:nvSpPr>
        <p:spPr>
          <a:xfrm>
            <a:off x="37300" y="2781284"/>
            <a:ext cx="2315950" cy="2862322"/>
          </a:xfrm>
          <a:prstGeom prst="rect">
            <a:avLst/>
          </a:prstGeom>
          <a:solidFill>
            <a:schemeClr val="accent4">
              <a:lumMod val="90000"/>
            </a:schemeClr>
          </a:solidFill>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p:txBody>
      </p:sp>
      <p:sp>
        <p:nvSpPr>
          <p:cNvPr id="116" name="矩形: 圓角 115">
            <a:extLst>
              <a:ext uri="{FF2B5EF4-FFF2-40B4-BE49-F238E27FC236}">
                <a16:creationId xmlns:a16="http://schemas.microsoft.com/office/drawing/2014/main" id="{84261DE8-925D-4791-A74C-FDCD9B384A7B}"/>
              </a:ext>
            </a:extLst>
          </p:cNvPr>
          <p:cNvSpPr/>
          <p:nvPr/>
        </p:nvSpPr>
        <p:spPr>
          <a:xfrm>
            <a:off x="2712721" y="3004329"/>
            <a:ext cx="241914" cy="2537244"/>
          </a:xfrm>
          <a:prstGeom prst="roundRect">
            <a:avLst>
              <a:gd name="adj" fmla="val 1590"/>
            </a:avLst>
          </a:prstGeom>
          <a:solidFill>
            <a:srgbClr val="FFFF00">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文字方塊 116">
            <a:extLst>
              <a:ext uri="{FF2B5EF4-FFF2-40B4-BE49-F238E27FC236}">
                <a16:creationId xmlns:a16="http://schemas.microsoft.com/office/drawing/2014/main" id="{4A808ED7-4610-4539-A7E2-6129AF6EF75F}"/>
              </a:ext>
            </a:extLst>
          </p:cNvPr>
          <p:cNvSpPr txBox="1"/>
          <p:nvPr/>
        </p:nvSpPr>
        <p:spPr>
          <a:xfrm>
            <a:off x="3780580" y="5682178"/>
            <a:ext cx="2621230" cy="369332"/>
          </a:xfrm>
          <a:prstGeom prst="rect">
            <a:avLst/>
          </a:prstGeom>
          <a:noFill/>
        </p:spPr>
        <p:txBody>
          <a:bodyPr wrap="none" rtlCol="0">
            <a:spAutoFit/>
          </a:bodyPr>
          <a:lstStyle/>
          <a:p>
            <a:pPr algn="ctr"/>
            <a:r>
              <a:rPr lang="en-US" altLang="zh-TW" dirty="0">
                <a:solidFill>
                  <a:srgbClr val="FF0000"/>
                </a:solidFill>
              </a:rPr>
              <a:t>All the same as </a:t>
            </a:r>
            <a:r>
              <a:rPr lang="en-US" altLang="zh-TW" dirty="0">
                <a:solidFill>
                  <a:srgbClr val="0000FF"/>
                </a:solidFill>
              </a:rPr>
              <a:t>sign bit</a:t>
            </a:r>
            <a:r>
              <a:rPr lang="en-US" altLang="zh-TW" dirty="0">
                <a:solidFill>
                  <a:srgbClr val="FF0000"/>
                </a:solidFill>
              </a:rPr>
              <a:t>.</a:t>
            </a:r>
            <a:endParaRPr lang="zh-TW" altLang="en-US" dirty="0">
              <a:solidFill>
                <a:srgbClr val="FF0000"/>
              </a:solidFill>
            </a:endParaRPr>
          </a:p>
        </p:txBody>
      </p:sp>
      <p:cxnSp>
        <p:nvCxnSpPr>
          <p:cNvPr id="118" name="直線單箭頭接點 117">
            <a:extLst>
              <a:ext uri="{FF2B5EF4-FFF2-40B4-BE49-F238E27FC236}">
                <a16:creationId xmlns:a16="http://schemas.microsoft.com/office/drawing/2014/main" id="{7EA95EE5-963B-4C5B-B460-F5FA209FC0B8}"/>
              </a:ext>
            </a:extLst>
          </p:cNvPr>
          <p:cNvCxnSpPr>
            <a:cxnSpLocks/>
          </p:cNvCxnSpPr>
          <p:nvPr/>
        </p:nvCxnSpPr>
        <p:spPr>
          <a:xfrm>
            <a:off x="2954635" y="5512402"/>
            <a:ext cx="893465" cy="33655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2ECAC47B-B8CF-4E59-998F-8C5594AE17FB}"/>
              </a:ext>
            </a:extLst>
          </p:cNvPr>
          <p:cNvCxnSpPr/>
          <p:nvPr/>
        </p:nvCxnSpPr>
        <p:spPr>
          <a:xfrm>
            <a:off x="653642" y="4040644"/>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5463BE1-F1DC-4511-92C8-F1036C7192F8}"/>
              </a:ext>
            </a:extLst>
          </p:cNvPr>
          <p:cNvSpPr txBox="1"/>
          <p:nvPr/>
        </p:nvSpPr>
        <p:spPr>
          <a:xfrm>
            <a:off x="52258" y="3769856"/>
            <a:ext cx="78739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 </a:t>
            </a:r>
            <a:endParaRPr lang="zh-TW" altLang="en-US" b="1" dirty="0">
              <a:solidFill>
                <a:srgbClr val="EE5496"/>
              </a:solidFill>
            </a:endParaRPr>
          </a:p>
        </p:txBody>
      </p:sp>
    </p:spTree>
    <p:extLst>
      <p:ext uri="{BB962C8B-B14F-4D97-AF65-F5344CB8AC3E}">
        <p14:creationId xmlns:p14="http://schemas.microsoft.com/office/powerpoint/2010/main" val="281025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23" y="2763641"/>
            <a:ext cx="12185477" cy="401648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7280F705-B069-4D81-BD37-64EB83F5F7C0}"/>
              </a:ext>
            </a:extLst>
          </p:cNvPr>
          <p:cNvSpPr txBox="1"/>
          <p:nvPr/>
        </p:nvSpPr>
        <p:spPr>
          <a:xfrm>
            <a:off x="11462202" y="3689149"/>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69" name="文字方塊 68">
            <a:extLst>
              <a:ext uri="{FF2B5EF4-FFF2-40B4-BE49-F238E27FC236}">
                <a16:creationId xmlns:a16="http://schemas.microsoft.com/office/drawing/2014/main" id="{10D345F6-55D2-4DED-926D-415E2ED01D92}"/>
              </a:ext>
            </a:extLst>
          </p:cNvPr>
          <p:cNvSpPr txBox="1"/>
          <p:nvPr/>
        </p:nvSpPr>
        <p:spPr>
          <a:xfrm>
            <a:off x="2086669" y="5541572"/>
            <a:ext cx="915635" cy="369332"/>
          </a:xfrm>
          <a:prstGeom prst="rect">
            <a:avLst/>
          </a:prstGeom>
          <a:noFill/>
        </p:spPr>
        <p:txBody>
          <a:bodyPr wrap="none" rtlCol="0">
            <a:spAutoFit/>
          </a:bodyPr>
          <a:lstStyle/>
          <a:p>
            <a:r>
              <a:rPr lang="en-US" altLang="zh-TW" dirty="0">
                <a:solidFill>
                  <a:srgbClr val="0000FF"/>
                </a:solidFill>
              </a:rPr>
              <a:t>sign bit</a:t>
            </a:r>
            <a:endParaRPr lang="zh-TW" altLang="en-US" dirty="0">
              <a:solidFill>
                <a:srgbClr val="0000FF"/>
              </a:solidFill>
            </a:endParaRPr>
          </a:p>
        </p:txBody>
      </p:sp>
      <p:graphicFrame>
        <p:nvGraphicFramePr>
          <p:cNvPr id="9" name="表格 8">
            <a:extLst>
              <a:ext uri="{FF2B5EF4-FFF2-40B4-BE49-F238E27FC236}">
                <a16:creationId xmlns:a16="http://schemas.microsoft.com/office/drawing/2014/main" id="{593EE634-F545-4465-91E4-2644DA5F079F}"/>
              </a:ext>
            </a:extLst>
          </p:cNvPr>
          <p:cNvGraphicFramePr>
            <a:graphicFrameLocks noGrp="1"/>
          </p:cNvGraphicFramePr>
          <p:nvPr>
            <p:extLst>
              <p:ext uri="{D42A27DB-BD31-4B8C-83A1-F6EECF244321}">
                <p14:modId xmlns:p14="http://schemas.microsoft.com/office/powerpoint/2010/main" val="3098273771"/>
              </p:ext>
            </p:extLst>
          </p:nvPr>
        </p:nvGraphicFramePr>
        <p:xfrm>
          <a:off x="2191733" y="2991822"/>
          <a:ext cx="8064000" cy="360000"/>
        </p:xfrm>
        <a:graphic>
          <a:graphicData uri="http://schemas.openxmlformats.org/drawingml/2006/table">
            <a:tbl>
              <a:tblPr firstRow="1" bandRow="1"/>
              <a:tblGrid>
                <a:gridCol w="252000">
                  <a:extLst>
                    <a:ext uri="{9D8B030D-6E8A-4147-A177-3AD203B41FA5}">
                      <a16:colId xmlns:a16="http://schemas.microsoft.com/office/drawing/2014/main" val="1479787203"/>
                    </a:ext>
                  </a:extLst>
                </a:gridCol>
                <a:gridCol w="252000">
                  <a:extLst>
                    <a:ext uri="{9D8B030D-6E8A-4147-A177-3AD203B41FA5}">
                      <a16:colId xmlns:a16="http://schemas.microsoft.com/office/drawing/2014/main" val="1101962115"/>
                    </a:ext>
                  </a:extLst>
                </a:gridCol>
                <a:gridCol w="252000">
                  <a:extLst>
                    <a:ext uri="{9D8B030D-6E8A-4147-A177-3AD203B41FA5}">
                      <a16:colId xmlns:a16="http://schemas.microsoft.com/office/drawing/2014/main" val="117119728"/>
                    </a:ext>
                  </a:extLst>
                </a:gridCol>
                <a:gridCol w="252000">
                  <a:extLst>
                    <a:ext uri="{9D8B030D-6E8A-4147-A177-3AD203B41FA5}">
                      <a16:colId xmlns:a16="http://schemas.microsoft.com/office/drawing/2014/main" val="2897011470"/>
                    </a:ext>
                  </a:extLst>
                </a:gridCol>
                <a:gridCol w="252000">
                  <a:extLst>
                    <a:ext uri="{9D8B030D-6E8A-4147-A177-3AD203B41FA5}">
                      <a16:colId xmlns:a16="http://schemas.microsoft.com/office/drawing/2014/main" val="1742110597"/>
                    </a:ext>
                  </a:extLst>
                </a:gridCol>
                <a:gridCol w="252000">
                  <a:extLst>
                    <a:ext uri="{9D8B030D-6E8A-4147-A177-3AD203B41FA5}">
                      <a16:colId xmlns:a16="http://schemas.microsoft.com/office/drawing/2014/main" val="4239621749"/>
                    </a:ext>
                  </a:extLst>
                </a:gridCol>
                <a:gridCol w="252000">
                  <a:extLst>
                    <a:ext uri="{9D8B030D-6E8A-4147-A177-3AD203B41FA5}">
                      <a16:colId xmlns:a16="http://schemas.microsoft.com/office/drawing/2014/main" val="2333307039"/>
                    </a:ext>
                  </a:extLst>
                </a:gridCol>
                <a:gridCol w="252000">
                  <a:extLst>
                    <a:ext uri="{9D8B030D-6E8A-4147-A177-3AD203B41FA5}">
                      <a16:colId xmlns:a16="http://schemas.microsoft.com/office/drawing/2014/main" val="1332858964"/>
                    </a:ext>
                  </a:extLst>
                </a:gridCol>
                <a:gridCol w="252000">
                  <a:extLst>
                    <a:ext uri="{9D8B030D-6E8A-4147-A177-3AD203B41FA5}">
                      <a16:colId xmlns:a16="http://schemas.microsoft.com/office/drawing/2014/main" val="3556992321"/>
                    </a:ext>
                  </a:extLst>
                </a:gridCol>
                <a:gridCol w="252000">
                  <a:extLst>
                    <a:ext uri="{9D8B030D-6E8A-4147-A177-3AD203B41FA5}">
                      <a16:colId xmlns:a16="http://schemas.microsoft.com/office/drawing/2014/main" val="1741055656"/>
                    </a:ext>
                  </a:extLst>
                </a:gridCol>
                <a:gridCol w="252000">
                  <a:extLst>
                    <a:ext uri="{9D8B030D-6E8A-4147-A177-3AD203B41FA5}">
                      <a16:colId xmlns:a16="http://schemas.microsoft.com/office/drawing/2014/main" val="2752687657"/>
                    </a:ext>
                  </a:extLst>
                </a:gridCol>
                <a:gridCol w="252000">
                  <a:extLst>
                    <a:ext uri="{9D8B030D-6E8A-4147-A177-3AD203B41FA5}">
                      <a16:colId xmlns:a16="http://schemas.microsoft.com/office/drawing/2014/main" val="877672426"/>
                    </a:ext>
                  </a:extLst>
                </a:gridCol>
                <a:gridCol w="252000">
                  <a:extLst>
                    <a:ext uri="{9D8B030D-6E8A-4147-A177-3AD203B41FA5}">
                      <a16:colId xmlns:a16="http://schemas.microsoft.com/office/drawing/2014/main" val="817132718"/>
                    </a:ext>
                  </a:extLst>
                </a:gridCol>
                <a:gridCol w="252000">
                  <a:extLst>
                    <a:ext uri="{9D8B030D-6E8A-4147-A177-3AD203B41FA5}">
                      <a16:colId xmlns:a16="http://schemas.microsoft.com/office/drawing/2014/main" val="531340313"/>
                    </a:ext>
                  </a:extLst>
                </a:gridCol>
                <a:gridCol w="252000">
                  <a:extLst>
                    <a:ext uri="{9D8B030D-6E8A-4147-A177-3AD203B41FA5}">
                      <a16:colId xmlns:a16="http://schemas.microsoft.com/office/drawing/2014/main" val="2070376143"/>
                    </a:ext>
                  </a:extLst>
                </a:gridCol>
                <a:gridCol w="252000">
                  <a:extLst>
                    <a:ext uri="{9D8B030D-6E8A-4147-A177-3AD203B41FA5}">
                      <a16:colId xmlns:a16="http://schemas.microsoft.com/office/drawing/2014/main" val="4153246405"/>
                    </a:ext>
                  </a:extLst>
                </a:gridCol>
                <a:gridCol w="252000">
                  <a:extLst>
                    <a:ext uri="{9D8B030D-6E8A-4147-A177-3AD203B41FA5}">
                      <a16:colId xmlns:a16="http://schemas.microsoft.com/office/drawing/2014/main" val="1723718118"/>
                    </a:ext>
                  </a:extLst>
                </a:gridCol>
                <a:gridCol w="252000">
                  <a:extLst>
                    <a:ext uri="{9D8B030D-6E8A-4147-A177-3AD203B41FA5}">
                      <a16:colId xmlns:a16="http://schemas.microsoft.com/office/drawing/2014/main" val="2410463786"/>
                    </a:ext>
                  </a:extLst>
                </a:gridCol>
                <a:gridCol w="252000">
                  <a:extLst>
                    <a:ext uri="{9D8B030D-6E8A-4147-A177-3AD203B41FA5}">
                      <a16:colId xmlns:a16="http://schemas.microsoft.com/office/drawing/2014/main" val="3696158588"/>
                    </a:ext>
                  </a:extLst>
                </a:gridCol>
                <a:gridCol w="252000">
                  <a:extLst>
                    <a:ext uri="{9D8B030D-6E8A-4147-A177-3AD203B41FA5}">
                      <a16:colId xmlns:a16="http://schemas.microsoft.com/office/drawing/2014/main" val="729423934"/>
                    </a:ext>
                  </a:extLst>
                </a:gridCol>
                <a:gridCol w="252000">
                  <a:extLst>
                    <a:ext uri="{9D8B030D-6E8A-4147-A177-3AD203B41FA5}">
                      <a16:colId xmlns:a16="http://schemas.microsoft.com/office/drawing/2014/main" val="2988874226"/>
                    </a:ext>
                  </a:extLst>
                </a:gridCol>
                <a:gridCol w="252000">
                  <a:extLst>
                    <a:ext uri="{9D8B030D-6E8A-4147-A177-3AD203B41FA5}">
                      <a16:colId xmlns:a16="http://schemas.microsoft.com/office/drawing/2014/main" val="3723570274"/>
                    </a:ext>
                  </a:extLst>
                </a:gridCol>
                <a:gridCol w="252000">
                  <a:extLst>
                    <a:ext uri="{9D8B030D-6E8A-4147-A177-3AD203B41FA5}">
                      <a16:colId xmlns:a16="http://schemas.microsoft.com/office/drawing/2014/main" val="1548418200"/>
                    </a:ext>
                  </a:extLst>
                </a:gridCol>
                <a:gridCol w="252000">
                  <a:extLst>
                    <a:ext uri="{9D8B030D-6E8A-4147-A177-3AD203B41FA5}">
                      <a16:colId xmlns:a16="http://schemas.microsoft.com/office/drawing/2014/main" val="3923461743"/>
                    </a:ext>
                  </a:extLst>
                </a:gridCol>
                <a:gridCol w="252000">
                  <a:extLst>
                    <a:ext uri="{9D8B030D-6E8A-4147-A177-3AD203B41FA5}">
                      <a16:colId xmlns:a16="http://schemas.microsoft.com/office/drawing/2014/main" val="2842070188"/>
                    </a:ext>
                  </a:extLst>
                </a:gridCol>
                <a:gridCol w="252000">
                  <a:extLst>
                    <a:ext uri="{9D8B030D-6E8A-4147-A177-3AD203B41FA5}">
                      <a16:colId xmlns:a16="http://schemas.microsoft.com/office/drawing/2014/main" val="3810699616"/>
                    </a:ext>
                  </a:extLst>
                </a:gridCol>
                <a:gridCol w="252000">
                  <a:extLst>
                    <a:ext uri="{9D8B030D-6E8A-4147-A177-3AD203B41FA5}">
                      <a16:colId xmlns:a16="http://schemas.microsoft.com/office/drawing/2014/main" val="1623371936"/>
                    </a:ext>
                  </a:extLst>
                </a:gridCol>
                <a:gridCol w="252000">
                  <a:extLst>
                    <a:ext uri="{9D8B030D-6E8A-4147-A177-3AD203B41FA5}">
                      <a16:colId xmlns:a16="http://schemas.microsoft.com/office/drawing/2014/main" val="24962318"/>
                    </a:ext>
                  </a:extLst>
                </a:gridCol>
                <a:gridCol w="252000">
                  <a:extLst>
                    <a:ext uri="{9D8B030D-6E8A-4147-A177-3AD203B41FA5}">
                      <a16:colId xmlns:a16="http://schemas.microsoft.com/office/drawing/2014/main" val="3145348845"/>
                    </a:ext>
                  </a:extLst>
                </a:gridCol>
                <a:gridCol w="252000">
                  <a:extLst>
                    <a:ext uri="{9D8B030D-6E8A-4147-A177-3AD203B41FA5}">
                      <a16:colId xmlns:a16="http://schemas.microsoft.com/office/drawing/2014/main" val="907104530"/>
                    </a:ext>
                  </a:extLst>
                </a:gridCol>
                <a:gridCol w="252000">
                  <a:extLst>
                    <a:ext uri="{9D8B030D-6E8A-4147-A177-3AD203B41FA5}">
                      <a16:colId xmlns:a16="http://schemas.microsoft.com/office/drawing/2014/main" val="330109812"/>
                    </a:ext>
                  </a:extLst>
                </a:gridCol>
                <a:gridCol w="252000">
                  <a:extLst>
                    <a:ext uri="{9D8B030D-6E8A-4147-A177-3AD203B41FA5}">
                      <a16:colId xmlns:a16="http://schemas.microsoft.com/office/drawing/2014/main" val="146402660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508371819"/>
                  </a:ext>
                </a:extLst>
              </a:tr>
            </a:tbl>
          </a:graphicData>
        </a:graphic>
      </p:graphicFrame>
      <p:graphicFrame>
        <p:nvGraphicFramePr>
          <p:cNvPr id="13" name="表格 12">
            <a:extLst>
              <a:ext uri="{FF2B5EF4-FFF2-40B4-BE49-F238E27FC236}">
                <a16:creationId xmlns:a16="http://schemas.microsoft.com/office/drawing/2014/main" id="{A8E3BFC2-A644-431E-983C-97E83E128822}"/>
              </a:ext>
            </a:extLst>
          </p:cNvPr>
          <p:cNvGraphicFramePr>
            <a:graphicFrameLocks noGrp="1"/>
          </p:cNvGraphicFramePr>
          <p:nvPr>
            <p:extLst>
              <p:ext uri="{D42A27DB-BD31-4B8C-83A1-F6EECF244321}">
                <p14:modId xmlns:p14="http://schemas.microsoft.com/office/powerpoint/2010/main" val="1523792700"/>
              </p:ext>
            </p:extLst>
          </p:nvPr>
        </p:nvGraphicFramePr>
        <p:xfrm>
          <a:off x="2191733" y="3436860"/>
          <a:ext cx="8064000" cy="360000"/>
        </p:xfrm>
        <a:graphic>
          <a:graphicData uri="http://schemas.openxmlformats.org/drawingml/2006/table">
            <a:tbl>
              <a:tblPr firstRow="1" bandRow="1"/>
              <a:tblGrid>
                <a:gridCol w="252000">
                  <a:extLst>
                    <a:ext uri="{9D8B030D-6E8A-4147-A177-3AD203B41FA5}">
                      <a16:colId xmlns:a16="http://schemas.microsoft.com/office/drawing/2014/main" val="3053430629"/>
                    </a:ext>
                  </a:extLst>
                </a:gridCol>
                <a:gridCol w="252000">
                  <a:extLst>
                    <a:ext uri="{9D8B030D-6E8A-4147-A177-3AD203B41FA5}">
                      <a16:colId xmlns:a16="http://schemas.microsoft.com/office/drawing/2014/main" val="1366962478"/>
                    </a:ext>
                  </a:extLst>
                </a:gridCol>
                <a:gridCol w="252000">
                  <a:extLst>
                    <a:ext uri="{9D8B030D-6E8A-4147-A177-3AD203B41FA5}">
                      <a16:colId xmlns:a16="http://schemas.microsoft.com/office/drawing/2014/main" val="1003132382"/>
                    </a:ext>
                  </a:extLst>
                </a:gridCol>
                <a:gridCol w="252000">
                  <a:extLst>
                    <a:ext uri="{9D8B030D-6E8A-4147-A177-3AD203B41FA5}">
                      <a16:colId xmlns:a16="http://schemas.microsoft.com/office/drawing/2014/main" val="2311725560"/>
                    </a:ext>
                  </a:extLst>
                </a:gridCol>
                <a:gridCol w="252000">
                  <a:extLst>
                    <a:ext uri="{9D8B030D-6E8A-4147-A177-3AD203B41FA5}">
                      <a16:colId xmlns:a16="http://schemas.microsoft.com/office/drawing/2014/main" val="2299683543"/>
                    </a:ext>
                  </a:extLst>
                </a:gridCol>
                <a:gridCol w="252000">
                  <a:extLst>
                    <a:ext uri="{9D8B030D-6E8A-4147-A177-3AD203B41FA5}">
                      <a16:colId xmlns:a16="http://schemas.microsoft.com/office/drawing/2014/main" val="4037920050"/>
                    </a:ext>
                  </a:extLst>
                </a:gridCol>
                <a:gridCol w="252000">
                  <a:extLst>
                    <a:ext uri="{9D8B030D-6E8A-4147-A177-3AD203B41FA5}">
                      <a16:colId xmlns:a16="http://schemas.microsoft.com/office/drawing/2014/main" val="3034614394"/>
                    </a:ext>
                  </a:extLst>
                </a:gridCol>
                <a:gridCol w="252000">
                  <a:extLst>
                    <a:ext uri="{9D8B030D-6E8A-4147-A177-3AD203B41FA5}">
                      <a16:colId xmlns:a16="http://schemas.microsoft.com/office/drawing/2014/main" val="2353476129"/>
                    </a:ext>
                  </a:extLst>
                </a:gridCol>
                <a:gridCol w="252000">
                  <a:extLst>
                    <a:ext uri="{9D8B030D-6E8A-4147-A177-3AD203B41FA5}">
                      <a16:colId xmlns:a16="http://schemas.microsoft.com/office/drawing/2014/main" val="2347731481"/>
                    </a:ext>
                  </a:extLst>
                </a:gridCol>
                <a:gridCol w="252000">
                  <a:extLst>
                    <a:ext uri="{9D8B030D-6E8A-4147-A177-3AD203B41FA5}">
                      <a16:colId xmlns:a16="http://schemas.microsoft.com/office/drawing/2014/main" val="2806743546"/>
                    </a:ext>
                  </a:extLst>
                </a:gridCol>
                <a:gridCol w="252000">
                  <a:extLst>
                    <a:ext uri="{9D8B030D-6E8A-4147-A177-3AD203B41FA5}">
                      <a16:colId xmlns:a16="http://schemas.microsoft.com/office/drawing/2014/main" val="4011457595"/>
                    </a:ext>
                  </a:extLst>
                </a:gridCol>
                <a:gridCol w="252000">
                  <a:extLst>
                    <a:ext uri="{9D8B030D-6E8A-4147-A177-3AD203B41FA5}">
                      <a16:colId xmlns:a16="http://schemas.microsoft.com/office/drawing/2014/main" val="2878895530"/>
                    </a:ext>
                  </a:extLst>
                </a:gridCol>
                <a:gridCol w="252000">
                  <a:extLst>
                    <a:ext uri="{9D8B030D-6E8A-4147-A177-3AD203B41FA5}">
                      <a16:colId xmlns:a16="http://schemas.microsoft.com/office/drawing/2014/main" val="2655407301"/>
                    </a:ext>
                  </a:extLst>
                </a:gridCol>
                <a:gridCol w="252000">
                  <a:extLst>
                    <a:ext uri="{9D8B030D-6E8A-4147-A177-3AD203B41FA5}">
                      <a16:colId xmlns:a16="http://schemas.microsoft.com/office/drawing/2014/main" val="4282888847"/>
                    </a:ext>
                  </a:extLst>
                </a:gridCol>
                <a:gridCol w="252000">
                  <a:extLst>
                    <a:ext uri="{9D8B030D-6E8A-4147-A177-3AD203B41FA5}">
                      <a16:colId xmlns:a16="http://schemas.microsoft.com/office/drawing/2014/main" val="1566529079"/>
                    </a:ext>
                  </a:extLst>
                </a:gridCol>
                <a:gridCol w="252000">
                  <a:extLst>
                    <a:ext uri="{9D8B030D-6E8A-4147-A177-3AD203B41FA5}">
                      <a16:colId xmlns:a16="http://schemas.microsoft.com/office/drawing/2014/main" val="774068011"/>
                    </a:ext>
                  </a:extLst>
                </a:gridCol>
                <a:gridCol w="252000">
                  <a:extLst>
                    <a:ext uri="{9D8B030D-6E8A-4147-A177-3AD203B41FA5}">
                      <a16:colId xmlns:a16="http://schemas.microsoft.com/office/drawing/2014/main" val="1279366291"/>
                    </a:ext>
                  </a:extLst>
                </a:gridCol>
                <a:gridCol w="252000">
                  <a:extLst>
                    <a:ext uri="{9D8B030D-6E8A-4147-A177-3AD203B41FA5}">
                      <a16:colId xmlns:a16="http://schemas.microsoft.com/office/drawing/2014/main" val="1292721812"/>
                    </a:ext>
                  </a:extLst>
                </a:gridCol>
                <a:gridCol w="252000">
                  <a:extLst>
                    <a:ext uri="{9D8B030D-6E8A-4147-A177-3AD203B41FA5}">
                      <a16:colId xmlns:a16="http://schemas.microsoft.com/office/drawing/2014/main" val="200037715"/>
                    </a:ext>
                  </a:extLst>
                </a:gridCol>
                <a:gridCol w="252000">
                  <a:extLst>
                    <a:ext uri="{9D8B030D-6E8A-4147-A177-3AD203B41FA5}">
                      <a16:colId xmlns:a16="http://schemas.microsoft.com/office/drawing/2014/main" val="3201252914"/>
                    </a:ext>
                  </a:extLst>
                </a:gridCol>
                <a:gridCol w="252000">
                  <a:extLst>
                    <a:ext uri="{9D8B030D-6E8A-4147-A177-3AD203B41FA5}">
                      <a16:colId xmlns:a16="http://schemas.microsoft.com/office/drawing/2014/main" val="1190012948"/>
                    </a:ext>
                  </a:extLst>
                </a:gridCol>
                <a:gridCol w="252000">
                  <a:extLst>
                    <a:ext uri="{9D8B030D-6E8A-4147-A177-3AD203B41FA5}">
                      <a16:colId xmlns:a16="http://schemas.microsoft.com/office/drawing/2014/main" val="724371073"/>
                    </a:ext>
                  </a:extLst>
                </a:gridCol>
                <a:gridCol w="252000">
                  <a:extLst>
                    <a:ext uri="{9D8B030D-6E8A-4147-A177-3AD203B41FA5}">
                      <a16:colId xmlns:a16="http://schemas.microsoft.com/office/drawing/2014/main" val="4051395914"/>
                    </a:ext>
                  </a:extLst>
                </a:gridCol>
                <a:gridCol w="252000">
                  <a:extLst>
                    <a:ext uri="{9D8B030D-6E8A-4147-A177-3AD203B41FA5}">
                      <a16:colId xmlns:a16="http://schemas.microsoft.com/office/drawing/2014/main" val="1340180604"/>
                    </a:ext>
                  </a:extLst>
                </a:gridCol>
                <a:gridCol w="252000">
                  <a:extLst>
                    <a:ext uri="{9D8B030D-6E8A-4147-A177-3AD203B41FA5}">
                      <a16:colId xmlns:a16="http://schemas.microsoft.com/office/drawing/2014/main" val="2601776307"/>
                    </a:ext>
                  </a:extLst>
                </a:gridCol>
                <a:gridCol w="252000">
                  <a:extLst>
                    <a:ext uri="{9D8B030D-6E8A-4147-A177-3AD203B41FA5}">
                      <a16:colId xmlns:a16="http://schemas.microsoft.com/office/drawing/2014/main" val="155603803"/>
                    </a:ext>
                  </a:extLst>
                </a:gridCol>
                <a:gridCol w="252000">
                  <a:extLst>
                    <a:ext uri="{9D8B030D-6E8A-4147-A177-3AD203B41FA5}">
                      <a16:colId xmlns:a16="http://schemas.microsoft.com/office/drawing/2014/main" val="1901596865"/>
                    </a:ext>
                  </a:extLst>
                </a:gridCol>
                <a:gridCol w="252000">
                  <a:extLst>
                    <a:ext uri="{9D8B030D-6E8A-4147-A177-3AD203B41FA5}">
                      <a16:colId xmlns:a16="http://schemas.microsoft.com/office/drawing/2014/main" val="2025683972"/>
                    </a:ext>
                  </a:extLst>
                </a:gridCol>
                <a:gridCol w="252000">
                  <a:extLst>
                    <a:ext uri="{9D8B030D-6E8A-4147-A177-3AD203B41FA5}">
                      <a16:colId xmlns:a16="http://schemas.microsoft.com/office/drawing/2014/main" val="4130069855"/>
                    </a:ext>
                  </a:extLst>
                </a:gridCol>
                <a:gridCol w="252000">
                  <a:extLst>
                    <a:ext uri="{9D8B030D-6E8A-4147-A177-3AD203B41FA5}">
                      <a16:colId xmlns:a16="http://schemas.microsoft.com/office/drawing/2014/main" val="1336997735"/>
                    </a:ext>
                  </a:extLst>
                </a:gridCol>
                <a:gridCol w="252000">
                  <a:extLst>
                    <a:ext uri="{9D8B030D-6E8A-4147-A177-3AD203B41FA5}">
                      <a16:colId xmlns:a16="http://schemas.microsoft.com/office/drawing/2014/main" val="178804356"/>
                    </a:ext>
                  </a:extLst>
                </a:gridCol>
                <a:gridCol w="252000">
                  <a:extLst>
                    <a:ext uri="{9D8B030D-6E8A-4147-A177-3AD203B41FA5}">
                      <a16:colId xmlns:a16="http://schemas.microsoft.com/office/drawing/2014/main" val="187619607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307070647"/>
                  </a:ext>
                </a:extLst>
              </a:tr>
            </a:tbl>
          </a:graphicData>
        </a:graphic>
      </p:graphicFrame>
      <p:graphicFrame>
        <p:nvGraphicFramePr>
          <p:cNvPr id="14" name="表格 13">
            <a:extLst>
              <a:ext uri="{FF2B5EF4-FFF2-40B4-BE49-F238E27FC236}">
                <a16:creationId xmlns:a16="http://schemas.microsoft.com/office/drawing/2014/main" id="{2A68EB78-E2E3-41AF-A88A-61057BD43A4D}"/>
              </a:ext>
            </a:extLst>
          </p:cNvPr>
          <p:cNvGraphicFramePr>
            <a:graphicFrameLocks noGrp="1"/>
          </p:cNvGraphicFramePr>
          <p:nvPr>
            <p:extLst>
              <p:ext uri="{D42A27DB-BD31-4B8C-83A1-F6EECF244321}">
                <p14:modId xmlns:p14="http://schemas.microsoft.com/office/powerpoint/2010/main" val="2605307399"/>
              </p:ext>
            </p:extLst>
          </p:nvPr>
        </p:nvGraphicFramePr>
        <p:xfrm>
          <a:off x="2197257" y="4310597"/>
          <a:ext cx="8064000" cy="360000"/>
        </p:xfrm>
        <a:graphic>
          <a:graphicData uri="http://schemas.openxmlformats.org/drawingml/2006/table">
            <a:tbl>
              <a:tblPr firstRow="1" bandRow="1"/>
              <a:tblGrid>
                <a:gridCol w="252000">
                  <a:extLst>
                    <a:ext uri="{9D8B030D-6E8A-4147-A177-3AD203B41FA5}">
                      <a16:colId xmlns:a16="http://schemas.microsoft.com/office/drawing/2014/main" val="1104553432"/>
                    </a:ext>
                  </a:extLst>
                </a:gridCol>
                <a:gridCol w="252000">
                  <a:extLst>
                    <a:ext uri="{9D8B030D-6E8A-4147-A177-3AD203B41FA5}">
                      <a16:colId xmlns:a16="http://schemas.microsoft.com/office/drawing/2014/main" val="2830696916"/>
                    </a:ext>
                  </a:extLst>
                </a:gridCol>
                <a:gridCol w="252000">
                  <a:extLst>
                    <a:ext uri="{9D8B030D-6E8A-4147-A177-3AD203B41FA5}">
                      <a16:colId xmlns:a16="http://schemas.microsoft.com/office/drawing/2014/main" val="3241658185"/>
                    </a:ext>
                  </a:extLst>
                </a:gridCol>
                <a:gridCol w="252000">
                  <a:extLst>
                    <a:ext uri="{9D8B030D-6E8A-4147-A177-3AD203B41FA5}">
                      <a16:colId xmlns:a16="http://schemas.microsoft.com/office/drawing/2014/main" val="3503393173"/>
                    </a:ext>
                  </a:extLst>
                </a:gridCol>
                <a:gridCol w="252000">
                  <a:extLst>
                    <a:ext uri="{9D8B030D-6E8A-4147-A177-3AD203B41FA5}">
                      <a16:colId xmlns:a16="http://schemas.microsoft.com/office/drawing/2014/main" val="1955371146"/>
                    </a:ext>
                  </a:extLst>
                </a:gridCol>
                <a:gridCol w="252000">
                  <a:extLst>
                    <a:ext uri="{9D8B030D-6E8A-4147-A177-3AD203B41FA5}">
                      <a16:colId xmlns:a16="http://schemas.microsoft.com/office/drawing/2014/main" val="2067807944"/>
                    </a:ext>
                  </a:extLst>
                </a:gridCol>
                <a:gridCol w="252000">
                  <a:extLst>
                    <a:ext uri="{9D8B030D-6E8A-4147-A177-3AD203B41FA5}">
                      <a16:colId xmlns:a16="http://schemas.microsoft.com/office/drawing/2014/main" val="2407748173"/>
                    </a:ext>
                  </a:extLst>
                </a:gridCol>
                <a:gridCol w="252000">
                  <a:extLst>
                    <a:ext uri="{9D8B030D-6E8A-4147-A177-3AD203B41FA5}">
                      <a16:colId xmlns:a16="http://schemas.microsoft.com/office/drawing/2014/main" val="422796475"/>
                    </a:ext>
                  </a:extLst>
                </a:gridCol>
                <a:gridCol w="252000">
                  <a:extLst>
                    <a:ext uri="{9D8B030D-6E8A-4147-A177-3AD203B41FA5}">
                      <a16:colId xmlns:a16="http://schemas.microsoft.com/office/drawing/2014/main" val="347540334"/>
                    </a:ext>
                  </a:extLst>
                </a:gridCol>
                <a:gridCol w="252000">
                  <a:extLst>
                    <a:ext uri="{9D8B030D-6E8A-4147-A177-3AD203B41FA5}">
                      <a16:colId xmlns:a16="http://schemas.microsoft.com/office/drawing/2014/main" val="1487523893"/>
                    </a:ext>
                  </a:extLst>
                </a:gridCol>
                <a:gridCol w="252000">
                  <a:extLst>
                    <a:ext uri="{9D8B030D-6E8A-4147-A177-3AD203B41FA5}">
                      <a16:colId xmlns:a16="http://schemas.microsoft.com/office/drawing/2014/main" val="1565712246"/>
                    </a:ext>
                  </a:extLst>
                </a:gridCol>
                <a:gridCol w="252000">
                  <a:extLst>
                    <a:ext uri="{9D8B030D-6E8A-4147-A177-3AD203B41FA5}">
                      <a16:colId xmlns:a16="http://schemas.microsoft.com/office/drawing/2014/main" val="383308109"/>
                    </a:ext>
                  </a:extLst>
                </a:gridCol>
                <a:gridCol w="252000">
                  <a:extLst>
                    <a:ext uri="{9D8B030D-6E8A-4147-A177-3AD203B41FA5}">
                      <a16:colId xmlns:a16="http://schemas.microsoft.com/office/drawing/2014/main" val="3900900688"/>
                    </a:ext>
                  </a:extLst>
                </a:gridCol>
                <a:gridCol w="252000">
                  <a:extLst>
                    <a:ext uri="{9D8B030D-6E8A-4147-A177-3AD203B41FA5}">
                      <a16:colId xmlns:a16="http://schemas.microsoft.com/office/drawing/2014/main" val="2857678705"/>
                    </a:ext>
                  </a:extLst>
                </a:gridCol>
                <a:gridCol w="252000">
                  <a:extLst>
                    <a:ext uri="{9D8B030D-6E8A-4147-A177-3AD203B41FA5}">
                      <a16:colId xmlns:a16="http://schemas.microsoft.com/office/drawing/2014/main" val="3319184832"/>
                    </a:ext>
                  </a:extLst>
                </a:gridCol>
                <a:gridCol w="252000">
                  <a:extLst>
                    <a:ext uri="{9D8B030D-6E8A-4147-A177-3AD203B41FA5}">
                      <a16:colId xmlns:a16="http://schemas.microsoft.com/office/drawing/2014/main" val="1433409630"/>
                    </a:ext>
                  </a:extLst>
                </a:gridCol>
                <a:gridCol w="252000">
                  <a:extLst>
                    <a:ext uri="{9D8B030D-6E8A-4147-A177-3AD203B41FA5}">
                      <a16:colId xmlns:a16="http://schemas.microsoft.com/office/drawing/2014/main" val="3828603970"/>
                    </a:ext>
                  </a:extLst>
                </a:gridCol>
                <a:gridCol w="252000">
                  <a:extLst>
                    <a:ext uri="{9D8B030D-6E8A-4147-A177-3AD203B41FA5}">
                      <a16:colId xmlns:a16="http://schemas.microsoft.com/office/drawing/2014/main" val="2624742036"/>
                    </a:ext>
                  </a:extLst>
                </a:gridCol>
                <a:gridCol w="252000">
                  <a:extLst>
                    <a:ext uri="{9D8B030D-6E8A-4147-A177-3AD203B41FA5}">
                      <a16:colId xmlns:a16="http://schemas.microsoft.com/office/drawing/2014/main" val="1953035054"/>
                    </a:ext>
                  </a:extLst>
                </a:gridCol>
                <a:gridCol w="252000">
                  <a:extLst>
                    <a:ext uri="{9D8B030D-6E8A-4147-A177-3AD203B41FA5}">
                      <a16:colId xmlns:a16="http://schemas.microsoft.com/office/drawing/2014/main" val="642807762"/>
                    </a:ext>
                  </a:extLst>
                </a:gridCol>
                <a:gridCol w="252000">
                  <a:extLst>
                    <a:ext uri="{9D8B030D-6E8A-4147-A177-3AD203B41FA5}">
                      <a16:colId xmlns:a16="http://schemas.microsoft.com/office/drawing/2014/main" val="1139348254"/>
                    </a:ext>
                  </a:extLst>
                </a:gridCol>
                <a:gridCol w="252000">
                  <a:extLst>
                    <a:ext uri="{9D8B030D-6E8A-4147-A177-3AD203B41FA5}">
                      <a16:colId xmlns:a16="http://schemas.microsoft.com/office/drawing/2014/main" val="3531022655"/>
                    </a:ext>
                  </a:extLst>
                </a:gridCol>
                <a:gridCol w="252000">
                  <a:extLst>
                    <a:ext uri="{9D8B030D-6E8A-4147-A177-3AD203B41FA5}">
                      <a16:colId xmlns:a16="http://schemas.microsoft.com/office/drawing/2014/main" val="1637719483"/>
                    </a:ext>
                  </a:extLst>
                </a:gridCol>
                <a:gridCol w="252000">
                  <a:extLst>
                    <a:ext uri="{9D8B030D-6E8A-4147-A177-3AD203B41FA5}">
                      <a16:colId xmlns:a16="http://schemas.microsoft.com/office/drawing/2014/main" val="1601393938"/>
                    </a:ext>
                  </a:extLst>
                </a:gridCol>
                <a:gridCol w="252000">
                  <a:extLst>
                    <a:ext uri="{9D8B030D-6E8A-4147-A177-3AD203B41FA5}">
                      <a16:colId xmlns:a16="http://schemas.microsoft.com/office/drawing/2014/main" val="1344159276"/>
                    </a:ext>
                  </a:extLst>
                </a:gridCol>
                <a:gridCol w="252000">
                  <a:extLst>
                    <a:ext uri="{9D8B030D-6E8A-4147-A177-3AD203B41FA5}">
                      <a16:colId xmlns:a16="http://schemas.microsoft.com/office/drawing/2014/main" val="3964509848"/>
                    </a:ext>
                  </a:extLst>
                </a:gridCol>
                <a:gridCol w="252000">
                  <a:extLst>
                    <a:ext uri="{9D8B030D-6E8A-4147-A177-3AD203B41FA5}">
                      <a16:colId xmlns:a16="http://schemas.microsoft.com/office/drawing/2014/main" val="1177782080"/>
                    </a:ext>
                  </a:extLst>
                </a:gridCol>
                <a:gridCol w="252000">
                  <a:extLst>
                    <a:ext uri="{9D8B030D-6E8A-4147-A177-3AD203B41FA5}">
                      <a16:colId xmlns:a16="http://schemas.microsoft.com/office/drawing/2014/main" val="4059501139"/>
                    </a:ext>
                  </a:extLst>
                </a:gridCol>
                <a:gridCol w="252000">
                  <a:extLst>
                    <a:ext uri="{9D8B030D-6E8A-4147-A177-3AD203B41FA5}">
                      <a16:colId xmlns:a16="http://schemas.microsoft.com/office/drawing/2014/main" val="1902736852"/>
                    </a:ext>
                  </a:extLst>
                </a:gridCol>
                <a:gridCol w="252000">
                  <a:extLst>
                    <a:ext uri="{9D8B030D-6E8A-4147-A177-3AD203B41FA5}">
                      <a16:colId xmlns:a16="http://schemas.microsoft.com/office/drawing/2014/main" val="130733771"/>
                    </a:ext>
                  </a:extLst>
                </a:gridCol>
                <a:gridCol w="252000">
                  <a:extLst>
                    <a:ext uri="{9D8B030D-6E8A-4147-A177-3AD203B41FA5}">
                      <a16:colId xmlns:a16="http://schemas.microsoft.com/office/drawing/2014/main" val="601470436"/>
                    </a:ext>
                  </a:extLst>
                </a:gridCol>
                <a:gridCol w="252000">
                  <a:extLst>
                    <a:ext uri="{9D8B030D-6E8A-4147-A177-3AD203B41FA5}">
                      <a16:colId xmlns:a16="http://schemas.microsoft.com/office/drawing/2014/main" val="422980343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325540802"/>
                  </a:ext>
                </a:extLst>
              </a:tr>
            </a:tbl>
          </a:graphicData>
        </a:graphic>
      </p:graphicFrame>
      <p:graphicFrame>
        <p:nvGraphicFramePr>
          <p:cNvPr id="15" name="表格 14">
            <a:extLst>
              <a:ext uri="{FF2B5EF4-FFF2-40B4-BE49-F238E27FC236}">
                <a16:creationId xmlns:a16="http://schemas.microsoft.com/office/drawing/2014/main" id="{2CDEBF86-11AB-4EB3-A5A7-FB6D7434D696}"/>
              </a:ext>
            </a:extLst>
          </p:cNvPr>
          <p:cNvGraphicFramePr>
            <a:graphicFrameLocks noGrp="1"/>
          </p:cNvGraphicFramePr>
          <p:nvPr>
            <p:extLst>
              <p:ext uri="{D42A27DB-BD31-4B8C-83A1-F6EECF244321}">
                <p14:modId xmlns:p14="http://schemas.microsoft.com/office/powerpoint/2010/main" val="4025851418"/>
              </p:ext>
            </p:extLst>
          </p:nvPr>
        </p:nvGraphicFramePr>
        <p:xfrm>
          <a:off x="2191733" y="4758870"/>
          <a:ext cx="8064000" cy="360000"/>
        </p:xfrm>
        <a:graphic>
          <a:graphicData uri="http://schemas.openxmlformats.org/drawingml/2006/table">
            <a:tbl>
              <a:tblPr firstRow="1" bandRow="1"/>
              <a:tblGrid>
                <a:gridCol w="252000">
                  <a:extLst>
                    <a:ext uri="{9D8B030D-6E8A-4147-A177-3AD203B41FA5}">
                      <a16:colId xmlns:a16="http://schemas.microsoft.com/office/drawing/2014/main" val="3768264860"/>
                    </a:ext>
                  </a:extLst>
                </a:gridCol>
                <a:gridCol w="252000">
                  <a:extLst>
                    <a:ext uri="{9D8B030D-6E8A-4147-A177-3AD203B41FA5}">
                      <a16:colId xmlns:a16="http://schemas.microsoft.com/office/drawing/2014/main" val="3963028515"/>
                    </a:ext>
                  </a:extLst>
                </a:gridCol>
                <a:gridCol w="252000">
                  <a:extLst>
                    <a:ext uri="{9D8B030D-6E8A-4147-A177-3AD203B41FA5}">
                      <a16:colId xmlns:a16="http://schemas.microsoft.com/office/drawing/2014/main" val="2128366838"/>
                    </a:ext>
                  </a:extLst>
                </a:gridCol>
                <a:gridCol w="252000">
                  <a:extLst>
                    <a:ext uri="{9D8B030D-6E8A-4147-A177-3AD203B41FA5}">
                      <a16:colId xmlns:a16="http://schemas.microsoft.com/office/drawing/2014/main" val="283210430"/>
                    </a:ext>
                  </a:extLst>
                </a:gridCol>
                <a:gridCol w="252000">
                  <a:extLst>
                    <a:ext uri="{9D8B030D-6E8A-4147-A177-3AD203B41FA5}">
                      <a16:colId xmlns:a16="http://schemas.microsoft.com/office/drawing/2014/main" val="3352477450"/>
                    </a:ext>
                  </a:extLst>
                </a:gridCol>
                <a:gridCol w="252000">
                  <a:extLst>
                    <a:ext uri="{9D8B030D-6E8A-4147-A177-3AD203B41FA5}">
                      <a16:colId xmlns:a16="http://schemas.microsoft.com/office/drawing/2014/main" val="428660272"/>
                    </a:ext>
                  </a:extLst>
                </a:gridCol>
                <a:gridCol w="252000">
                  <a:extLst>
                    <a:ext uri="{9D8B030D-6E8A-4147-A177-3AD203B41FA5}">
                      <a16:colId xmlns:a16="http://schemas.microsoft.com/office/drawing/2014/main" val="1364640432"/>
                    </a:ext>
                  </a:extLst>
                </a:gridCol>
                <a:gridCol w="252000">
                  <a:extLst>
                    <a:ext uri="{9D8B030D-6E8A-4147-A177-3AD203B41FA5}">
                      <a16:colId xmlns:a16="http://schemas.microsoft.com/office/drawing/2014/main" val="4261449938"/>
                    </a:ext>
                  </a:extLst>
                </a:gridCol>
                <a:gridCol w="252000">
                  <a:extLst>
                    <a:ext uri="{9D8B030D-6E8A-4147-A177-3AD203B41FA5}">
                      <a16:colId xmlns:a16="http://schemas.microsoft.com/office/drawing/2014/main" val="2115012368"/>
                    </a:ext>
                  </a:extLst>
                </a:gridCol>
                <a:gridCol w="252000">
                  <a:extLst>
                    <a:ext uri="{9D8B030D-6E8A-4147-A177-3AD203B41FA5}">
                      <a16:colId xmlns:a16="http://schemas.microsoft.com/office/drawing/2014/main" val="3305810423"/>
                    </a:ext>
                  </a:extLst>
                </a:gridCol>
                <a:gridCol w="252000">
                  <a:extLst>
                    <a:ext uri="{9D8B030D-6E8A-4147-A177-3AD203B41FA5}">
                      <a16:colId xmlns:a16="http://schemas.microsoft.com/office/drawing/2014/main" val="152983452"/>
                    </a:ext>
                  </a:extLst>
                </a:gridCol>
                <a:gridCol w="252000">
                  <a:extLst>
                    <a:ext uri="{9D8B030D-6E8A-4147-A177-3AD203B41FA5}">
                      <a16:colId xmlns:a16="http://schemas.microsoft.com/office/drawing/2014/main" val="678581613"/>
                    </a:ext>
                  </a:extLst>
                </a:gridCol>
                <a:gridCol w="252000">
                  <a:extLst>
                    <a:ext uri="{9D8B030D-6E8A-4147-A177-3AD203B41FA5}">
                      <a16:colId xmlns:a16="http://schemas.microsoft.com/office/drawing/2014/main" val="3616784239"/>
                    </a:ext>
                  </a:extLst>
                </a:gridCol>
                <a:gridCol w="252000">
                  <a:extLst>
                    <a:ext uri="{9D8B030D-6E8A-4147-A177-3AD203B41FA5}">
                      <a16:colId xmlns:a16="http://schemas.microsoft.com/office/drawing/2014/main" val="3551825249"/>
                    </a:ext>
                  </a:extLst>
                </a:gridCol>
                <a:gridCol w="252000">
                  <a:extLst>
                    <a:ext uri="{9D8B030D-6E8A-4147-A177-3AD203B41FA5}">
                      <a16:colId xmlns:a16="http://schemas.microsoft.com/office/drawing/2014/main" val="901702600"/>
                    </a:ext>
                  </a:extLst>
                </a:gridCol>
                <a:gridCol w="252000">
                  <a:extLst>
                    <a:ext uri="{9D8B030D-6E8A-4147-A177-3AD203B41FA5}">
                      <a16:colId xmlns:a16="http://schemas.microsoft.com/office/drawing/2014/main" val="2845235260"/>
                    </a:ext>
                  </a:extLst>
                </a:gridCol>
                <a:gridCol w="252000">
                  <a:extLst>
                    <a:ext uri="{9D8B030D-6E8A-4147-A177-3AD203B41FA5}">
                      <a16:colId xmlns:a16="http://schemas.microsoft.com/office/drawing/2014/main" val="1612724699"/>
                    </a:ext>
                  </a:extLst>
                </a:gridCol>
                <a:gridCol w="252000">
                  <a:extLst>
                    <a:ext uri="{9D8B030D-6E8A-4147-A177-3AD203B41FA5}">
                      <a16:colId xmlns:a16="http://schemas.microsoft.com/office/drawing/2014/main" val="3479394345"/>
                    </a:ext>
                  </a:extLst>
                </a:gridCol>
                <a:gridCol w="252000">
                  <a:extLst>
                    <a:ext uri="{9D8B030D-6E8A-4147-A177-3AD203B41FA5}">
                      <a16:colId xmlns:a16="http://schemas.microsoft.com/office/drawing/2014/main" val="435820293"/>
                    </a:ext>
                  </a:extLst>
                </a:gridCol>
                <a:gridCol w="252000">
                  <a:extLst>
                    <a:ext uri="{9D8B030D-6E8A-4147-A177-3AD203B41FA5}">
                      <a16:colId xmlns:a16="http://schemas.microsoft.com/office/drawing/2014/main" val="3245633005"/>
                    </a:ext>
                  </a:extLst>
                </a:gridCol>
                <a:gridCol w="252000">
                  <a:extLst>
                    <a:ext uri="{9D8B030D-6E8A-4147-A177-3AD203B41FA5}">
                      <a16:colId xmlns:a16="http://schemas.microsoft.com/office/drawing/2014/main" val="790386443"/>
                    </a:ext>
                  </a:extLst>
                </a:gridCol>
                <a:gridCol w="252000">
                  <a:extLst>
                    <a:ext uri="{9D8B030D-6E8A-4147-A177-3AD203B41FA5}">
                      <a16:colId xmlns:a16="http://schemas.microsoft.com/office/drawing/2014/main" val="490352735"/>
                    </a:ext>
                  </a:extLst>
                </a:gridCol>
                <a:gridCol w="252000">
                  <a:extLst>
                    <a:ext uri="{9D8B030D-6E8A-4147-A177-3AD203B41FA5}">
                      <a16:colId xmlns:a16="http://schemas.microsoft.com/office/drawing/2014/main" val="2080647255"/>
                    </a:ext>
                  </a:extLst>
                </a:gridCol>
                <a:gridCol w="252000">
                  <a:extLst>
                    <a:ext uri="{9D8B030D-6E8A-4147-A177-3AD203B41FA5}">
                      <a16:colId xmlns:a16="http://schemas.microsoft.com/office/drawing/2014/main" val="4050990574"/>
                    </a:ext>
                  </a:extLst>
                </a:gridCol>
                <a:gridCol w="252000">
                  <a:extLst>
                    <a:ext uri="{9D8B030D-6E8A-4147-A177-3AD203B41FA5}">
                      <a16:colId xmlns:a16="http://schemas.microsoft.com/office/drawing/2014/main" val="852001994"/>
                    </a:ext>
                  </a:extLst>
                </a:gridCol>
                <a:gridCol w="252000">
                  <a:extLst>
                    <a:ext uri="{9D8B030D-6E8A-4147-A177-3AD203B41FA5}">
                      <a16:colId xmlns:a16="http://schemas.microsoft.com/office/drawing/2014/main" val="406693382"/>
                    </a:ext>
                  </a:extLst>
                </a:gridCol>
                <a:gridCol w="252000">
                  <a:extLst>
                    <a:ext uri="{9D8B030D-6E8A-4147-A177-3AD203B41FA5}">
                      <a16:colId xmlns:a16="http://schemas.microsoft.com/office/drawing/2014/main" val="562289598"/>
                    </a:ext>
                  </a:extLst>
                </a:gridCol>
                <a:gridCol w="252000">
                  <a:extLst>
                    <a:ext uri="{9D8B030D-6E8A-4147-A177-3AD203B41FA5}">
                      <a16:colId xmlns:a16="http://schemas.microsoft.com/office/drawing/2014/main" val="2222649488"/>
                    </a:ext>
                  </a:extLst>
                </a:gridCol>
                <a:gridCol w="252000">
                  <a:extLst>
                    <a:ext uri="{9D8B030D-6E8A-4147-A177-3AD203B41FA5}">
                      <a16:colId xmlns:a16="http://schemas.microsoft.com/office/drawing/2014/main" val="3457463864"/>
                    </a:ext>
                  </a:extLst>
                </a:gridCol>
                <a:gridCol w="252000">
                  <a:extLst>
                    <a:ext uri="{9D8B030D-6E8A-4147-A177-3AD203B41FA5}">
                      <a16:colId xmlns:a16="http://schemas.microsoft.com/office/drawing/2014/main" val="3936920894"/>
                    </a:ext>
                  </a:extLst>
                </a:gridCol>
                <a:gridCol w="252000">
                  <a:extLst>
                    <a:ext uri="{9D8B030D-6E8A-4147-A177-3AD203B41FA5}">
                      <a16:colId xmlns:a16="http://schemas.microsoft.com/office/drawing/2014/main" val="1214417462"/>
                    </a:ext>
                  </a:extLst>
                </a:gridCol>
                <a:gridCol w="252000">
                  <a:extLst>
                    <a:ext uri="{9D8B030D-6E8A-4147-A177-3AD203B41FA5}">
                      <a16:colId xmlns:a16="http://schemas.microsoft.com/office/drawing/2014/main" val="222127773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007489052"/>
                  </a:ext>
                </a:extLst>
              </a:tr>
            </a:tbl>
          </a:graphicData>
        </a:graphic>
      </p:graphicFrame>
      <p:graphicFrame>
        <p:nvGraphicFramePr>
          <p:cNvPr id="16" name="表格 15">
            <a:extLst>
              <a:ext uri="{FF2B5EF4-FFF2-40B4-BE49-F238E27FC236}">
                <a16:creationId xmlns:a16="http://schemas.microsoft.com/office/drawing/2014/main" id="{6539FDD7-8C31-49E8-9E35-837089F59854}"/>
              </a:ext>
            </a:extLst>
          </p:cNvPr>
          <p:cNvGraphicFramePr>
            <a:graphicFrameLocks noGrp="1"/>
          </p:cNvGraphicFramePr>
          <p:nvPr>
            <p:extLst>
              <p:ext uri="{D42A27DB-BD31-4B8C-83A1-F6EECF244321}">
                <p14:modId xmlns:p14="http://schemas.microsoft.com/office/powerpoint/2010/main" val="2241409022"/>
              </p:ext>
            </p:extLst>
          </p:nvPr>
        </p:nvGraphicFramePr>
        <p:xfrm>
          <a:off x="2194242" y="5220728"/>
          <a:ext cx="8064000" cy="360000"/>
        </p:xfrm>
        <a:graphic>
          <a:graphicData uri="http://schemas.openxmlformats.org/drawingml/2006/table">
            <a:tbl>
              <a:tblPr firstRow="1" bandRow="1"/>
              <a:tblGrid>
                <a:gridCol w="252000">
                  <a:extLst>
                    <a:ext uri="{9D8B030D-6E8A-4147-A177-3AD203B41FA5}">
                      <a16:colId xmlns:a16="http://schemas.microsoft.com/office/drawing/2014/main" val="3551717722"/>
                    </a:ext>
                  </a:extLst>
                </a:gridCol>
                <a:gridCol w="252000">
                  <a:extLst>
                    <a:ext uri="{9D8B030D-6E8A-4147-A177-3AD203B41FA5}">
                      <a16:colId xmlns:a16="http://schemas.microsoft.com/office/drawing/2014/main" val="3934293607"/>
                    </a:ext>
                  </a:extLst>
                </a:gridCol>
                <a:gridCol w="252000">
                  <a:extLst>
                    <a:ext uri="{9D8B030D-6E8A-4147-A177-3AD203B41FA5}">
                      <a16:colId xmlns:a16="http://schemas.microsoft.com/office/drawing/2014/main" val="3903757510"/>
                    </a:ext>
                  </a:extLst>
                </a:gridCol>
                <a:gridCol w="252000">
                  <a:extLst>
                    <a:ext uri="{9D8B030D-6E8A-4147-A177-3AD203B41FA5}">
                      <a16:colId xmlns:a16="http://schemas.microsoft.com/office/drawing/2014/main" val="707485827"/>
                    </a:ext>
                  </a:extLst>
                </a:gridCol>
                <a:gridCol w="252000">
                  <a:extLst>
                    <a:ext uri="{9D8B030D-6E8A-4147-A177-3AD203B41FA5}">
                      <a16:colId xmlns:a16="http://schemas.microsoft.com/office/drawing/2014/main" val="1681740913"/>
                    </a:ext>
                  </a:extLst>
                </a:gridCol>
                <a:gridCol w="252000">
                  <a:extLst>
                    <a:ext uri="{9D8B030D-6E8A-4147-A177-3AD203B41FA5}">
                      <a16:colId xmlns:a16="http://schemas.microsoft.com/office/drawing/2014/main" val="2747658927"/>
                    </a:ext>
                  </a:extLst>
                </a:gridCol>
                <a:gridCol w="252000">
                  <a:extLst>
                    <a:ext uri="{9D8B030D-6E8A-4147-A177-3AD203B41FA5}">
                      <a16:colId xmlns:a16="http://schemas.microsoft.com/office/drawing/2014/main" val="2824750488"/>
                    </a:ext>
                  </a:extLst>
                </a:gridCol>
                <a:gridCol w="252000">
                  <a:extLst>
                    <a:ext uri="{9D8B030D-6E8A-4147-A177-3AD203B41FA5}">
                      <a16:colId xmlns:a16="http://schemas.microsoft.com/office/drawing/2014/main" val="1179287874"/>
                    </a:ext>
                  </a:extLst>
                </a:gridCol>
                <a:gridCol w="252000">
                  <a:extLst>
                    <a:ext uri="{9D8B030D-6E8A-4147-A177-3AD203B41FA5}">
                      <a16:colId xmlns:a16="http://schemas.microsoft.com/office/drawing/2014/main" val="15225467"/>
                    </a:ext>
                  </a:extLst>
                </a:gridCol>
                <a:gridCol w="252000">
                  <a:extLst>
                    <a:ext uri="{9D8B030D-6E8A-4147-A177-3AD203B41FA5}">
                      <a16:colId xmlns:a16="http://schemas.microsoft.com/office/drawing/2014/main" val="1982099190"/>
                    </a:ext>
                  </a:extLst>
                </a:gridCol>
                <a:gridCol w="252000">
                  <a:extLst>
                    <a:ext uri="{9D8B030D-6E8A-4147-A177-3AD203B41FA5}">
                      <a16:colId xmlns:a16="http://schemas.microsoft.com/office/drawing/2014/main" val="934213065"/>
                    </a:ext>
                  </a:extLst>
                </a:gridCol>
                <a:gridCol w="252000">
                  <a:extLst>
                    <a:ext uri="{9D8B030D-6E8A-4147-A177-3AD203B41FA5}">
                      <a16:colId xmlns:a16="http://schemas.microsoft.com/office/drawing/2014/main" val="895101759"/>
                    </a:ext>
                  </a:extLst>
                </a:gridCol>
                <a:gridCol w="252000">
                  <a:extLst>
                    <a:ext uri="{9D8B030D-6E8A-4147-A177-3AD203B41FA5}">
                      <a16:colId xmlns:a16="http://schemas.microsoft.com/office/drawing/2014/main" val="1589892963"/>
                    </a:ext>
                  </a:extLst>
                </a:gridCol>
                <a:gridCol w="252000">
                  <a:extLst>
                    <a:ext uri="{9D8B030D-6E8A-4147-A177-3AD203B41FA5}">
                      <a16:colId xmlns:a16="http://schemas.microsoft.com/office/drawing/2014/main" val="4248395567"/>
                    </a:ext>
                  </a:extLst>
                </a:gridCol>
                <a:gridCol w="252000">
                  <a:extLst>
                    <a:ext uri="{9D8B030D-6E8A-4147-A177-3AD203B41FA5}">
                      <a16:colId xmlns:a16="http://schemas.microsoft.com/office/drawing/2014/main" val="3290499467"/>
                    </a:ext>
                  </a:extLst>
                </a:gridCol>
                <a:gridCol w="252000">
                  <a:extLst>
                    <a:ext uri="{9D8B030D-6E8A-4147-A177-3AD203B41FA5}">
                      <a16:colId xmlns:a16="http://schemas.microsoft.com/office/drawing/2014/main" val="1656571524"/>
                    </a:ext>
                  </a:extLst>
                </a:gridCol>
                <a:gridCol w="252000">
                  <a:extLst>
                    <a:ext uri="{9D8B030D-6E8A-4147-A177-3AD203B41FA5}">
                      <a16:colId xmlns:a16="http://schemas.microsoft.com/office/drawing/2014/main" val="4025477539"/>
                    </a:ext>
                  </a:extLst>
                </a:gridCol>
                <a:gridCol w="252000">
                  <a:extLst>
                    <a:ext uri="{9D8B030D-6E8A-4147-A177-3AD203B41FA5}">
                      <a16:colId xmlns:a16="http://schemas.microsoft.com/office/drawing/2014/main" val="3919499307"/>
                    </a:ext>
                  </a:extLst>
                </a:gridCol>
                <a:gridCol w="252000">
                  <a:extLst>
                    <a:ext uri="{9D8B030D-6E8A-4147-A177-3AD203B41FA5}">
                      <a16:colId xmlns:a16="http://schemas.microsoft.com/office/drawing/2014/main" val="1597817498"/>
                    </a:ext>
                  </a:extLst>
                </a:gridCol>
                <a:gridCol w="252000">
                  <a:extLst>
                    <a:ext uri="{9D8B030D-6E8A-4147-A177-3AD203B41FA5}">
                      <a16:colId xmlns:a16="http://schemas.microsoft.com/office/drawing/2014/main" val="3811665958"/>
                    </a:ext>
                  </a:extLst>
                </a:gridCol>
                <a:gridCol w="252000">
                  <a:extLst>
                    <a:ext uri="{9D8B030D-6E8A-4147-A177-3AD203B41FA5}">
                      <a16:colId xmlns:a16="http://schemas.microsoft.com/office/drawing/2014/main" val="3784987418"/>
                    </a:ext>
                  </a:extLst>
                </a:gridCol>
                <a:gridCol w="252000">
                  <a:extLst>
                    <a:ext uri="{9D8B030D-6E8A-4147-A177-3AD203B41FA5}">
                      <a16:colId xmlns:a16="http://schemas.microsoft.com/office/drawing/2014/main" val="569041359"/>
                    </a:ext>
                  </a:extLst>
                </a:gridCol>
                <a:gridCol w="252000">
                  <a:extLst>
                    <a:ext uri="{9D8B030D-6E8A-4147-A177-3AD203B41FA5}">
                      <a16:colId xmlns:a16="http://schemas.microsoft.com/office/drawing/2014/main" val="288319005"/>
                    </a:ext>
                  </a:extLst>
                </a:gridCol>
                <a:gridCol w="252000">
                  <a:extLst>
                    <a:ext uri="{9D8B030D-6E8A-4147-A177-3AD203B41FA5}">
                      <a16:colId xmlns:a16="http://schemas.microsoft.com/office/drawing/2014/main" val="3097743614"/>
                    </a:ext>
                  </a:extLst>
                </a:gridCol>
                <a:gridCol w="252000">
                  <a:extLst>
                    <a:ext uri="{9D8B030D-6E8A-4147-A177-3AD203B41FA5}">
                      <a16:colId xmlns:a16="http://schemas.microsoft.com/office/drawing/2014/main" val="2318587917"/>
                    </a:ext>
                  </a:extLst>
                </a:gridCol>
                <a:gridCol w="252000">
                  <a:extLst>
                    <a:ext uri="{9D8B030D-6E8A-4147-A177-3AD203B41FA5}">
                      <a16:colId xmlns:a16="http://schemas.microsoft.com/office/drawing/2014/main" val="4085917042"/>
                    </a:ext>
                  </a:extLst>
                </a:gridCol>
                <a:gridCol w="252000">
                  <a:extLst>
                    <a:ext uri="{9D8B030D-6E8A-4147-A177-3AD203B41FA5}">
                      <a16:colId xmlns:a16="http://schemas.microsoft.com/office/drawing/2014/main" val="151099367"/>
                    </a:ext>
                  </a:extLst>
                </a:gridCol>
                <a:gridCol w="252000">
                  <a:extLst>
                    <a:ext uri="{9D8B030D-6E8A-4147-A177-3AD203B41FA5}">
                      <a16:colId xmlns:a16="http://schemas.microsoft.com/office/drawing/2014/main" val="3152717099"/>
                    </a:ext>
                  </a:extLst>
                </a:gridCol>
                <a:gridCol w="252000">
                  <a:extLst>
                    <a:ext uri="{9D8B030D-6E8A-4147-A177-3AD203B41FA5}">
                      <a16:colId xmlns:a16="http://schemas.microsoft.com/office/drawing/2014/main" val="2926218022"/>
                    </a:ext>
                  </a:extLst>
                </a:gridCol>
                <a:gridCol w="252000">
                  <a:extLst>
                    <a:ext uri="{9D8B030D-6E8A-4147-A177-3AD203B41FA5}">
                      <a16:colId xmlns:a16="http://schemas.microsoft.com/office/drawing/2014/main" val="4044561631"/>
                    </a:ext>
                  </a:extLst>
                </a:gridCol>
                <a:gridCol w="252000">
                  <a:extLst>
                    <a:ext uri="{9D8B030D-6E8A-4147-A177-3AD203B41FA5}">
                      <a16:colId xmlns:a16="http://schemas.microsoft.com/office/drawing/2014/main" val="2856263323"/>
                    </a:ext>
                  </a:extLst>
                </a:gridCol>
                <a:gridCol w="252000">
                  <a:extLst>
                    <a:ext uri="{9D8B030D-6E8A-4147-A177-3AD203B41FA5}">
                      <a16:colId xmlns:a16="http://schemas.microsoft.com/office/drawing/2014/main" val="1091725062"/>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267451094"/>
                  </a:ext>
                </a:extLst>
              </a:tr>
            </a:tbl>
          </a:graphicData>
        </a:graphic>
      </p:graphicFrame>
      <p:sp>
        <p:nvSpPr>
          <p:cNvPr id="70" name="矩形: 圓角 69">
            <a:extLst>
              <a:ext uri="{FF2B5EF4-FFF2-40B4-BE49-F238E27FC236}">
                <a16:creationId xmlns:a16="http://schemas.microsoft.com/office/drawing/2014/main" id="{28FE72E2-CC5A-4A4E-A70C-CE46EEBF131D}"/>
              </a:ext>
            </a:extLst>
          </p:cNvPr>
          <p:cNvSpPr/>
          <p:nvPr/>
        </p:nvSpPr>
        <p:spPr>
          <a:xfrm>
            <a:off x="6204405" y="2991670"/>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63774D9A-0825-4ECD-AAD6-28EC38546251}"/>
              </a:ext>
            </a:extLst>
          </p:cNvPr>
          <p:cNvSpPr/>
          <p:nvPr/>
        </p:nvSpPr>
        <p:spPr>
          <a:xfrm>
            <a:off x="5197638" y="3416808"/>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97C7BEF6-0BA0-43FF-B5C4-C15A97F77931}"/>
              </a:ext>
            </a:extLst>
          </p:cNvPr>
          <p:cNvSpPr/>
          <p:nvPr/>
        </p:nvSpPr>
        <p:spPr>
          <a:xfrm>
            <a:off x="5458261" y="4311433"/>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1CAD4CC1-6AC4-4FA4-A337-7A88F6D7F07A}"/>
              </a:ext>
            </a:extLst>
          </p:cNvPr>
          <p:cNvSpPr/>
          <p:nvPr/>
        </p:nvSpPr>
        <p:spPr>
          <a:xfrm>
            <a:off x="4721880" y="4761896"/>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EE683AB9-ACCA-4A01-A5F9-123A54C4E2A0}"/>
              </a:ext>
            </a:extLst>
          </p:cNvPr>
          <p:cNvSpPr/>
          <p:nvPr/>
        </p:nvSpPr>
        <p:spPr>
          <a:xfrm>
            <a:off x="8488849" y="5220924"/>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656B83B-1F6C-4EF1-8F43-0EC3A3C4BAA8}"/>
              </a:ext>
            </a:extLst>
          </p:cNvPr>
          <p:cNvSpPr txBox="1"/>
          <p:nvPr/>
        </p:nvSpPr>
        <p:spPr>
          <a:xfrm>
            <a:off x="807593" y="6042320"/>
            <a:ext cx="3172663" cy="369332"/>
          </a:xfrm>
          <a:prstGeom prst="rect">
            <a:avLst/>
          </a:prstGeom>
          <a:noFill/>
        </p:spPr>
        <p:txBody>
          <a:bodyPr wrap="none" rtlCol="0">
            <a:spAutoFit/>
          </a:bodyPr>
          <a:lstStyle/>
          <a:p>
            <a:r>
              <a:rPr lang="en-US" altLang="zh-TW" b="1" u="sng" dirty="0"/>
              <a:t>Method 1</a:t>
            </a:r>
            <a:r>
              <a:rPr lang="en-US" altLang="zh-TW" b="1" dirty="0"/>
              <a:t>: shift one by one</a:t>
            </a:r>
            <a:endParaRPr lang="zh-TW" altLang="en-US" b="1" u="sng" dirty="0"/>
          </a:p>
        </p:txBody>
      </p:sp>
      <p:graphicFrame>
        <p:nvGraphicFramePr>
          <p:cNvPr id="17" name="表格 16">
            <a:extLst>
              <a:ext uri="{FF2B5EF4-FFF2-40B4-BE49-F238E27FC236}">
                <a16:creationId xmlns:a16="http://schemas.microsoft.com/office/drawing/2014/main" id="{78AF2600-6F35-4CE0-803A-BD27B68E3A19}"/>
              </a:ext>
            </a:extLst>
          </p:cNvPr>
          <p:cNvGraphicFramePr>
            <a:graphicFrameLocks noGrp="1"/>
          </p:cNvGraphicFramePr>
          <p:nvPr/>
        </p:nvGraphicFramePr>
        <p:xfrm>
          <a:off x="2445682" y="299923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09" name="表格 108">
            <a:extLst>
              <a:ext uri="{FF2B5EF4-FFF2-40B4-BE49-F238E27FC236}">
                <a16:creationId xmlns:a16="http://schemas.microsoft.com/office/drawing/2014/main" id="{6FC65FC6-E422-40D8-9CCA-E06FA3E905E4}"/>
              </a:ext>
            </a:extLst>
          </p:cNvPr>
          <p:cNvGraphicFramePr>
            <a:graphicFrameLocks noGrp="1"/>
          </p:cNvGraphicFramePr>
          <p:nvPr/>
        </p:nvGraphicFramePr>
        <p:xfrm>
          <a:off x="2445682" y="341854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0" name="表格 109">
            <a:extLst>
              <a:ext uri="{FF2B5EF4-FFF2-40B4-BE49-F238E27FC236}">
                <a16:creationId xmlns:a16="http://schemas.microsoft.com/office/drawing/2014/main" id="{456780BE-D3FC-45EA-B50A-B4A68D448262}"/>
              </a:ext>
            </a:extLst>
          </p:cNvPr>
          <p:cNvGraphicFramePr>
            <a:graphicFrameLocks noGrp="1"/>
          </p:cNvGraphicFramePr>
          <p:nvPr/>
        </p:nvGraphicFramePr>
        <p:xfrm>
          <a:off x="2445682" y="430813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1" name="表格 110">
            <a:extLst>
              <a:ext uri="{FF2B5EF4-FFF2-40B4-BE49-F238E27FC236}">
                <a16:creationId xmlns:a16="http://schemas.microsoft.com/office/drawing/2014/main" id="{06D86FB3-B747-4562-B5EE-0307BDC87519}"/>
              </a:ext>
            </a:extLst>
          </p:cNvPr>
          <p:cNvGraphicFramePr>
            <a:graphicFrameLocks noGrp="1"/>
          </p:cNvGraphicFramePr>
          <p:nvPr/>
        </p:nvGraphicFramePr>
        <p:xfrm>
          <a:off x="2445682" y="4756717"/>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2" name="表格 111">
            <a:extLst>
              <a:ext uri="{FF2B5EF4-FFF2-40B4-BE49-F238E27FC236}">
                <a16:creationId xmlns:a16="http://schemas.microsoft.com/office/drawing/2014/main" id="{EBA62A26-E4A1-4E97-8EA0-735B1A8088D0}"/>
              </a:ext>
            </a:extLst>
          </p:cNvPr>
          <p:cNvGraphicFramePr>
            <a:graphicFrameLocks noGrp="1"/>
          </p:cNvGraphicFramePr>
          <p:nvPr/>
        </p:nvGraphicFramePr>
        <p:xfrm>
          <a:off x="2445682" y="521390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sp>
        <p:nvSpPr>
          <p:cNvPr id="68" name="矩形: 圓角 67">
            <a:extLst>
              <a:ext uri="{FF2B5EF4-FFF2-40B4-BE49-F238E27FC236}">
                <a16:creationId xmlns:a16="http://schemas.microsoft.com/office/drawing/2014/main" id="{2FDDAC62-5270-4526-A2EE-E333F97766AE}"/>
              </a:ext>
            </a:extLst>
          </p:cNvPr>
          <p:cNvSpPr/>
          <p:nvPr/>
        </p:nvSpPr>
        <p:spPr>
          <a:xfrm>
            <a:off x="2458812" y="2996916"/>
            <a:ext cx="225741" cy="2565485"/>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535535-2A46-44EA-97A8-8AF7EC7F0ED1}"/>
              </a:ext>
            </a:extLst>
          </p:cNvPr>
          <p:cNvSpPr/>
          <p:nvPr/>
        </p:nvSpPr>
        <p:spPr>
          <a:xfrm>
            <a:off x="2069789" y="2794481"/>
            <a:ext cx="364930" cy="2809377"/>
          </a:xfrm>
          <a:prstGeom prst="rect">
            <a:avLst/>
          </a:prstGeom>
          <a:solidFill>
            <a:srgbClr val="F2E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3723FB9E-653D-4570-BB48-6FC91D497F15}"/>
              </a:ext>
            </a:extLst>
          </p:cNvPr>
          <p:cNvSpPr/>
          <p:nvPr/>
        </p:nvSpPr>
        <p:spPr>
          <a:xfrm>
            <a:off x="37300" y="2781284"/>
            <a:ext cx="2315950" cy="2862322"/>
          </a:xfrm>
          <a:prstGeom prst="rect">
            <a:avLst/>
          </a:prstGeom>
          <a:solidFill>
            <a:schemeClr val="accent4">
              <a:lumMod val="90000"/>
            </a:schemeClr>
          </a:solidFill>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p:txBody>
      </p:sp>
      <p:sp>
        <p:nvSpPr>
          <p:cNvPr id="75" name="矩形: 圓角 74">
            <a:extLst>
              <a:ext uri="{FF2B5EF4-FFF2-40B4-BE49-F238E27FC236}">
                <a16:creationId xmlns:a16="http://schemas.microsoft.com/office/drawing/2014/main" id="{F134297C-723C-410D-9220-DA127181B9A0}"/>
              </a:ext>
            </a:extLst>
          </p:cNvPr>
          <p:cNvSpPr/>
          <p:nvPr/>
        </p:nvSpPr>
        <p:spPr>
          <a:xfrm>
            <a:off x="2712721" y="3004329"/>
            <a:ext cx="241914" cy="2537244"/>
          </a:xfrm>
          <a:prstGeom prst="roundRect">
            <a:avLst>
              <a:gd name="adj" fmla="val 1590"/>
            </a:avLst>
          </a:prstGeom>
          <a:solidFill>
            <a:srgbClr val="FFFF00">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文字方塊 106">
            <a:extLst>
              <a:ext uri="{FF2B5EF4-FFF2-40B4-BE49-F238E27FC236}">
                <a16:creationId xmlns:a16="http://schemas.microsoft.com/office/drawing/2014/main" id="{02DA35BD-5A8D-4961-9D3E-7DCF79A34336}"/>
              </a:ext>
            </a:extLst>
          </p:cNvPr>
          <p:cNvSpPr txBox="1"/>
          <p:nvPr/>
        </p:nvSpPr>
        <p:spPr>
          <a:xfrm>
            <a:off x="3780580" y="5682178"/>
            <a:ext cx="2621230" cy="369332"/>
          </a:xfrm>
          <a:prstGeom prst="rect">
            <a:avLst/>
          </a:prstGeom>
          <a:noFill/>
        </p:spPr>
        <p:txBody>
          <a:bodyPr wrap="none" rtlCol="0">
            <a:spAutoFit/>
          </a:bodyPr>
          <a:lstStyle/>
          <a:p>
            <a:pPr algn="ctr"/>
            <a:r>
              <a:rPr lang="en-US" altLang="zh-TW" dirty="0">
                <a:solidFill>
                  <a:srgbClr val="FF0000"/>
                </a:solidFill>
              </a:rPr>
              <a:t>All the same as </a:t>
            </a:r>
            <a:r>
              <a:rPr lang="en-US" altLang="zh-TW" dirty="0">
                <a:solidFill>
                  <a:srgbClr val="0000FF"/>
                </a:solidFill>
              </a:rPr>
              <a:t>sign bit</a:t>
            </a:r>
            <a:r>
              <a:rPr lang="en-US" altLang="zh-TW" dirty="0">
                <a:solidFill>
                  <a:srgbClr val="FF0000"/>
                </a:solidFill>
              </a:rPr>
              <a:t>.</a:t>
            </a:r>
            <a:endParaRPr lang="zh-TW" altLang="en-US" dirty="0">
              <a:solidFill>
                <a:srgbClr val="FF0000"/>
              </a:solidFill>
            </a:endParaRPr>
          </a:p>
        </p:txBody>
      </p:sp>
      <p:cxnSp>
        <p:nvCxnSpPr>
          <p:cNvPr id="108" name="直線單箭頭接點 107">
            <a:extLst>
              <a:ext uri="{FF2B5EF4-FFF2-40B4-BE49-F238E27FC236}">
                <a16:creationId xmlns:a16="http://schemas.microsoft.com/office/drawing/2014/main" id="{F468D020-3E37-4A93-9322-BE5AABEB512B}"/>
              </a:ext>
            </a:extLst>
          </p:cNvPr>
          <p:cNvCxnSpPr>
            <a:cxnSpLocks/>
          </p:cNvCxnSpPr>
          <p:nvPr/>
        </p:nvCxnSpPr>
        <p:spPr>
          <a:xfrm>
            <a:off x="2954635" y="5512402"/>
            <a:ext cx="893465" cy="33655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2ECAC47B-B8CF-4E59-998F-8C5594AE17FB}"/>
              </a:ext>
            </a:extLst>
          </p:cNvPr>
          <p:cNvCxnSpPr/>
          <p:nvPr/>
        </p:nvCxnSpPr>
        <p:spPr>
          <a:xfrm>
            <a:off x="653642" y="4040644"/>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5463BE1-F1DC-4511-92C8-F1036C7192F8}"/>
              </a:ext>
            </a:extLst>
          </p:cNvPr>
          <p:cNvSpPr txBox="1"/>
          <p:nvPr/>
        </p:nvSpPr>
        <p:spPr>
          <a:xfrm>
            <a:off x="52258" y="3769856"/>
            <a:ext cx="78739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 </a:t>
            </a:r>
            <a:endParaRPr lang="zh-TW" altLang="en-US" b="1" dirty="0">
              <a:solidFill>
                <a:srgbClr val="EE5496"/>
              </a:solidFill>
            </a:endParaRPr>
          </a:p>
        </p:txBody>
      </p:sp>
    </p:spTree>
    <p:extLst>
      <p:ext uri="{BB962C8B-B14F-4D97-AF65-F5344CB8AC3E}">
        <p14:creationId xmlns:p14="http://schemas.microsoft.com/office/powerpoint/2010/main" val="1304170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0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23" y="2763641"/>
            <a:ext cx="12185477" cy="401648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7280F705-B069-4D81-BD37-64EB83F5F7C0}"/>
              </a:ext>
            </a:extLst>
          </p:cNvPr>
          <p:cNvSpPr txBox="1"/>
          <p:nvPr/>
        </p:nvSpPr>
        <p:spPr>
          <a:xfrm>
            <a:off x="11462202" y="3689149"/>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69" name="文字方塊 68">
            <a:extLst>
              <a:ext uri="{FF2B5EF4-FFF2-40B4-BE49-F238E27FC236}">
                <a16:creationId xmlns:a16="http://schemas.microsoft.com/office/drawing/2014/main" id="{10D345F6-55D2-4DED-926D-415E2ED01D92}"/>
              </a:ext>
            </a:extLst>
          </p:cNvPr>
          <p:cNvSpPr txBox="1"/>
          <p:nvPr/>
        </p:nvSpPr>
        <p:spPr>
          <a:xfrm>
            <a:off x="2086669" y="5541572"/>
            <a:ext cx="915635" cy="369332"/>
          </a:xfrm>
          <a:prstGeom prst="rect">
            <a:avLst/>
          </a:prstGeom>
          <a:noFill/>
        </p:spPr>
        <p:txBody>
          <a:bodyPr wrap="none" rtlCol="0">
            <a:spAutoFit/>
          </a:bodyPr>
          <a:lstStyle/>
          <a:p>
            <a:r>
              <a:rPr lang="en-US" altLang="zh-TW" dirty="0">
                <a:solidFill>
                  <a:srgbClr val="0000FF"/>
                </a:solidFill>
              </a:rPr>
              <a:t>sign bit</a:t>
            </a:r>
            <a:endParaRPr lang="zh-TW" altLang="en-US" dirty="0">
              <a:solidFill>
                <a:srgbClr val="0000FF"/>
              </a:solidFill>
            </a:endParaRPr>
          </a:p>
        </p:txBody>
      </p:sp>
      <p:graphicFrame>
        <p:nvGraphicFramePr>
          <p:cNvPr id="9" name="表格 8">
            <a:extLst>
              <a:ext uri="{FF2B5EF4-FFF2-40B4-BE49-F238E27FC236}">
                <a16:creationId xmlns:a16="http://schemas.microsoft.com/office/drawing/2014/main" id="{593EE634-F545-4465-91E4-2644DA5F079F}"/>
              </a:ext>
            </a:extLst>
          </p:cNvPr>
          <p:cNvGraphicFramePr>
            <a:graphicFrameLocks noGrp="1"/>
          </p:cNvGraphicFramePr>
          <p:nvPr>
            <p:extLst>
              <p:ext uri="{D42A27DB-BD31-4B8C-83A1-F6EECF244321}">
                <p14:modId xmlns:p14="http://schemas.microsoft.com/office/powerpoint/2010/main" val="3883269560"/>
              </p:ext>
            </p:extLst>
          </p:nvPr>
        </p:nvGraphicFramePr>
        <p:xfrm>
          <a:off x="1935474" y="2991822"/>
          <a:ext cx="8064000" cy="360000"/>
        </p:xfrm>
        <a:graphic>
          <a:graphicData uri="http://schemas.openxmlformats.org/drawingml/2006/table">
            <a:tbl>
              <a:tblPr firstRow="1" bandRow="1"/>
              <a:tblGrid>
                <a:gridCol w="252000">
                  <a:extLst>
                    <a:ext uri="{9D8B030D-6E8A-4147-A177-3AD203B41FA5}">
                      <a16:colId xmlns:a16="http://schemas.microsoft.com/office/drawing/2014/main" val="1479787203"/>
                    </a:ext>
                  </a:extLst>
                </a:gridCol>
                <a:gridCol w="252000">
                  <a:extLst>
                    <a:ext uri="{9D8B030D-6E8A-4147-A177-3AD203B41FA5}">
                      <a16:colId xmlns:a16="http://schemas.microsoft.com/office/drawing/2014/main" val="1101962115"/>
                    </a:ext>
                  </a:extLst>
                </a:gridCol>
                <a:gridCol w="252000">
                  <a:extLst>
                    <a:ext uri="{9D8B030D-6E8A-4147-A177-3AD203B41FA5}">
                      <a16:colId xmlns:a16="http://schemas.microsoft.com/office/drawing/2014/main" val="117119728"/>
                    </a:ext>
                  </a:extLst>
                </a:gridCol>
                <a:gridCol w="252000">
                  <a:extLst>
                    <a:ext uri="{9D8B030D-6E8A-4147-A177-3AD203B41FA5}">
                      <a16:colId xmlns:a16="http://schemas.microsoft.com/office/drawing/2014/main" val="2897011470"/>
                    </a:ext>
                  </a:extLst>
                </a:gridCol>
                <a:gridCol w="252000">
                  <a:extLst>
                    <a:ext uri="{9D8B030D-6E8A-4147-A177-3AD203B41FA5}">
                      <a16:colId xmlns:a16="http://schemas.microsoft.com/office/drawing/2014/main" val="1742110597"/>
                    </a:ext>
                  </a:extLst>
                </a:gridCol>
                <a:gridCol w="252000">
                  <a:extLst>
                    <a:ext uri="{9D8B030D-6E8A-4147-A177-3AD203B41FA5}">
                      <a16:colId xmlns:a16="http://schemas.microsoft.com/office/drawing/2014/main" val="4239621749"/>
                    </a:ext>
                  </a:extLst>
                </a:gridCol>
                <a:gridCol w="252000">
                  <a:extLst>
                    <a:ext uri="{9D8B030D-6E8A-4147-A177-3AD203B41FA5}">
                      <a16:colId xmlns:a16="http://schemas.microsoft.com/office/drawing/2014/main" val="2333307039"/>
                    </a:ext>
                  </a:extLst>
                </a:gridCol>
                <a:gridCol w="252000">
                  <a:extLst>
                    <a:ext uri="{9D8B030D-6E8A-4147-A177-3AD203B41FA5}">
                      <a16:colId xmlns:a16="http://schemas.microsoft.com/office/drawing/2014/main" val="1332858964"/>
                    </a:ext>
                  </a:extLst>
                </a:gridCol>
                <a:gridCol w="252000">
                  <a:extLst>
                    <a:ext uri="{9D8B030D-6E8A-4147-A177-3AD203B41FA5}">
                      <a16:colId xmlns:a16="http://schemas.microsoft.com/office/drawing/2014/main" val="3556992321"/>
                    </a:ext>
                  </a:extLst>
                </a:gridCol>
                <a:gridCol w="252000">
                  <a:extLst>
                    <a:ext uri="{9D8B030D-6E8A-4147-A177-3AD203B41FA5}">
                      <a16:colId xmlns:a16="http://schemas.microsoft.com/office/drawing/2014/main" val="1741055656"/>
                    </a:ext>
                  </a:extLst>
                </a:gridCol>
                <a:gridCol w="252000">
                  <a:extLst>
                    <a:ext uri="{9D8B030D-6E8A-4147-A177-3AD203B41FA5}">
                      <a16:colId xmlns:a16="http://schemas.microsoft.com/office/drawing/2014/main" val="2752687657"/>
                    </a:ext>
                  </a:extLst>
                </a:gridCol>
                <a:gridCol w="252000">
                  <a:extLst>
                    <a:ext uri="{9D8B030D-6E8A-4147-A177-3AD203B41FA5}">
                      <a16:colId xmlns:a16="http://schemas.microsoft.com/office/drawing/2014/main" val="877672426"/>
                    </a:ext>
                  </a:extLst>
                </a:gridCol>
                <a:gridCol w="252000">
                  <a:extLst>
                    <a:ext uri="{9D8B030D-6E8A-4147-A177-3AD203B41FA5}">
                      <a16:colId xmlns:a16="http://schemas.microsoft.com/office/drawing/2014/main" val="817132718"/>
                    </a:ext>
                  </a:extLst>
                </a:gridCol>
                <a:gridCol w="252000">
                  <a:extLst>
                    <a:ext uri="{9D8B030D-6E8A-4147-A177-3AD203B41FA5}">
                      <a16:colId xmlns:a16="http://schemas.microsoft.com/office/drawing/2014/main" val="531340313"/>
                    </a:ext>
                  </a:extLst>
                </a:gridCol>
                <a:gridCol w="252000">
                  <a:extLst>
                    <a:ext uri="{9D8B030D-6E8A-4147-A177-3AD203B41FA5}">
                      <a16:colId xmlns:a16="http://schemas.microsoft.com/office/drawing/2014/main" val="2070376143"/>
                    </a:ext>
                  </a:extLst>
                </a:gridCol>
                <a:gridCol w="252000">
                  <a:extLst>
                    <a:ext uri="{9D8B030D-6E8A-4147-A177-3AD203B41FA5}">
                      <a16:colId xmlns:a16="http://schemas.microsoft.com/office/drawing/2014/main" val="4153246405"/>
                    </a:ext>
                  </a:extLst>
                </a:gridCol>
                <a:gridCol w="252000">
                  <a:extLst>
                    <a:ext uri="{9D8B030D-6E8A-4147-A177-3AD203B41FA5}">
                      <a16:colId xmlns:a16="http://schemas.microsoft.com/office/drawing/2014/main" val="1723718118"/>
                    </a:ext>
                  </a:extLst>
                </a:gridCol>
                <a:gridCol w="252000">
                  <a:extLst>
                    <a:ext uri="{9D8B030D-6E8A-4147-A177-3AD203B41FA5}">
                      <a16:colId xmlns:a16="http://schemas.microsoft.com/office/drawing/2014/main" val="2410463786"/>
                    </a:ext>
                  </a:extLst>
                </a:gridCol>
                <a:gridCol w="252000">
                  <a:extLst>
                    <a:ext uri="{9D8B030D-6E8A-4147-A177-3AD203B41FA5}">
                      <a16:colId xmlns:a16="http://schemas.microsoft.com/office/drawing/2014/main" val="3696158588"/>
                    </a:ext>
                  </a:extLst>
                </a:gridCol>
                <a:gridCol w="252000">
                  <a:extLst>
                    <a:ext uri="{9D8B030D-6E8A-4147-A177-3AD203B41FA5}">
                      <a16:colId xmlns:a16="http://schemas.microsoft.com/office/drawing/2014/main" val="729423934"/>
                    </a:ext>
                  </a:extLst>
                </a:gridCol>
                <a:gridCol w="252000">
                  <a:extLst>
                    <a:ext uri="{9D8B030D-6E8A-4147-A177-3AD203B41FA5}">
                      <a16:colId xmlns:a16="http://schemas.microsoft.com/office/drawing/2014/main" val="2988874226"/>
                    </a:ext>
                  </a:extLst>
                </a:gridCol>
                <a:gridCol w="252000">
                  <a:extLst>
                    <a:ext uri="{9D8B030D-6E8A-4147-A177-3AD203B41FA5}">
                      <a16:colId xmlns:a16="http://schemas.microsoft.com/office/drawing/2014/main" val="3723570274"/>
                    </a:ext>
                  </a:extLst>
                </a:gridCol>
                <a:gridCol w="252000">
                  <a:extLst>
                    <a:ext uri="{9D8B030D-6E8A-4147-A177-3AD203B41FA5}">
                      <a16:colId xmlns:a16="http://schemas.microsoft.com/office/drawing/2014/main" val="1548418200"/>
                    </a:ext>
                  </a:extLst>
                </a:gridCol>
                <a:gridCol w="252000">
                  <a:extLst>
                    <a:ext uri="{9D8B030D-6E8A-4147-A177-3AD203B41FA5}">
                      <a16:colId xmlns:a16="http://schemas.microsoft.com/office/drawing/2014/main" val="3923461743"/>
                    </a:ext>
                  </a:extLst>
                </a:gridCol>
                <a:gridCol w="252000">
                  <a:extLst>
                    <a:ext uri="{9D8B030D-6E8A-4147-A177-3AD203B41FA5}">
                      <a16:colId xmlns:a16="http://schemas.microsoft.com/office/drawing/2014/main" val="2842070188"/>
                    </a:ext>
                  </a:extLst>
                </a:gridCol>
                <a:gridCol w="252000">
                  <a:extLst>
                    <a:ext uri="{9D8B030D-6E8A-4147-A177-3AD203B41FA5}">
                      <a16:colId xmlns:a16="http://schemas.microsoft.com/office/drawing/2014/main" val="3810699616"/>
                    </a:ext>
                  </a:extLst>
                </a:gridCol>
                <a:gridCol w="252000">
                  <a:extLst>
                    <a:ext uri="{9D8B030D-6E8A-4147-A177-3AD203B41FA5}">
                      <a16:colId xmlns:a16="http://schemas.microsoft.com/office/drawing/2014/main" val="1623371936"/>
                    </a:ext>
                  </a:extLst>
                </a:gridCol>
                <a:gridCol w="252000">
                  <a:extLst>
                    <a:ext uri="{9D8B030D-6E8A-4147-A177-3AD203B41FA5}">
                      <a16:colId xmlns:a16="http://schemas.microsoft.com/office/drawing/2014/main" val="24962318"/>
                    </a:ext>
                  </a:extLst>
                </a:gridCol>
                <a:gridCol w="252000">
                  <a:extLst>
                    <a:ext uri="{9D8B030D-6E8A-4147-A177-3AD203B41FA5}">
                      <a16:colId xmlns:a16="http://schemas.microsoft.com/office/drawing/2014/main" val="3145348845"/>
                    </a:ext>
                  </a:extLst>
                </a:gridCol>
                <a:gridCol w="252000">
                  <a:extLst>
                    <a:ext uri="{9D8B030D-6E8A-4147-A177-3AD203B41FA5}">
                      <a16:colId xmlns:a16="http://schemas.microsoft.com/office/drawing/2014/main" val="907104530"/>
                    </a:ext>
                  </a:extLst>
                </a:gridCol>
                <a:gridCol w="252000">
                  <a:extLst>
                    <a:ext uri="{9D8B030D-6E8A-4147-A177-3AD203B41FA5}">
                      <a16:colId xmlns:a16="http://schemas.microsoft.com/office/drawing/2014/main" val="330109812"/>
                    </a:ext>
                  </a:extLst>
                </a:gridCol>
                <a:gridCol w="252000">
                  <a:extLst>
                    <a:ext uri="{9D8B030D-6E8A-4147-A177-3AD203B41FA5}">
                      <a16:colId xmlns:a16="http://schemas.microsoft.com/office/drawing/2014/main" val="146402660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508371819"/>
                  </a:ext>
                </a:extLst>
              </a:tr>
            </a:tbl>
          </a:graphicData>
        </a:graphic>
      </p:graphicFrame>
      <p:graphicFrame>
        <p:nvGraphicFramePr>
          <p:cNvPr id="13" name="表格 12">
            <a:extLst>
              <a:ext uri="{FF2B5EF4-FFF2-40B4-BE49-F238E27FC236}">
                <a16:creationId xmlns:a16="http://schemas.microsoft.com/office/drawing/2014/main" id="{A8E3BFC2-A644-431E-983C-97E83E128822}"/>
              </a:ext>
            </a:extLst>
          </p:cNvPr>
          <p:cNvGraphicFramePr>
            <a:graphicFrameLocks noGrp="1"/>
          </p:cNvGraphicFramePr>
          <p:nvPr>
            <p:extLst>
              <p:ext uri="{D42A27DB-BD31-4B8C-83A1-F6EECF244321}">
                <p14:modId xmlns:p14="http://schemas.microsoft.com/office/powerpoint/2010/main" val="237642169"/>
              </p:ext>
            </p:extLst>
          </p:nvPr>
        </p:nvGraphicFramePr>
        <p:xfrm>
          <a:off x="1935474" y="3436860"/>
          <a:ext cx="8064000" cy="360000"/>
        </p:xfrm>
        <a:graphic>
          <a:graphicData uri="http://schemas.openxmlformats.org/drawingml/2006/table">
            <a:tbl>
              <a:tblPr firstRow="1" bandRow="1"/>
              <a:tblGrid>
                <a:gridCol w="252000">
                  <a:extLst>
                    <a:ext uri="{9D8B030D-6E8A-4147-A177-3AD203B41FA5}">
                      <a16:colId xmlns:a16="http://schemas.microsoft.com/office/drawing/2014/main" val="3053430629"/>
                    </a:ext>
                  </a:extLst>
                </a:gridCol>
                <a:gridCol w="252000">
                  <a:extLst>
                    <a:ext uri="{9D8B030D-6E8A-4147-A177-3AD203B41FA5}">
                      <a16:colId xmlns:a16="http://schemas.microsoft.com/office/drawing/2014/main" val="1366962478"/>
                    </a:ext>
                  </a:extLst>
                </a:gridCol>
                <a:gridCol w="252000">
                  <a:extLst>
                    <a:ext uri="{9D8B030D-6E8A-4147-A177-3AD203B41FA5}">
                      <a16:colId xmlns:a16="http://schemas.microsoft.com/office/drawing/2014/main" val="1003132382"/>
                    </a:ext>
                  </a:extLst>
                </a:gridCol>
                <a:gridCol w="252000">
                  <a:extLst>
                    <a:ext uri="{9D8B030D-6E8A-4147-A177-3AD203B41FA5}">
                      <a16:colId xmlns:a16="http://schemas.microsoft.com/office/drawing/2014/main" val="2311725560"/>
                    </a:ext>
                  </a:extLst>
                </a:gridCol>
                <a:gridCol w="252000">
                  <a:extLst>
                    <a:ext uri="{9D8B030D-6E8A-4147-A177-3AD203B41FA5}">
                      <a16:colId xmlns:a16="http://schemas.microsoft.com/office/drawing/2014/main" val="2299683543"/>
                    </a:ext>
                  </a:extLst>
                </a:gridCol>
                <a:gridCol w="252000">
                  <a:extLst>
                    <a:ext uri="{9D8B030D-6E8A-4147-A177-3AD203B41FA5}">
                      <a16:colId xmlns:a16="http://schemas.microsoft.com/office/drawing/2014/main" val="4037920050"/>
                    </a:ext>
                  </a:extLst>
                </a:gridCol>
                <a:gridCol w="252000">
                  <a:extLst>
                    <a:ext uri="{9D8B030D-6E8A-4147-A177-3AD203B41FA5}">
                      <a16:colId xmlns:a16="http://schemas.microsoft.com/office/drawing/2014/main" val="3034614394"/>
                    </a:ext>
                  </a:extLst>
                </a:gridCol>
                <a:gridCol w="252000">
                  <a:extLst>
                    <a:ext uri="{9D8B030D-6E8A-4147-A177-3AD203B41FA5}">
                      <a16:colId xmlns:a16="http://schemas.microsoft.com/office/drawing/2014/main" val="2353476129"/>
                    </a:ext>
                  </a:extLst>
                </a:gridCol>
                <a:gridCol w="252000">
                  <a:extLst>
                    <a:ext uri="{9D8B030D-6E8A-4147-A177-3AD203B41FA5}">
                      <a16:colId xmlns:a16="http://schemas.microsoft.com/office/drawing/2014/main" val="2347731481"/>
                    </a:ext>
                  </a:extLst>
                </a:gridCol>
                <a:gridCol w="252000">
                  <a:extLst>
                    <a:ext uri="{9D8B030D-6E8A-4147-A177-3AD203B41FA5}">
                      <a16:colId xmlns:a16="http://schemas.microsoft.com/office/drawing/2014/main" val="2806743546"/>
                    </a:ext>
                  </a:extLst>
                </a:gridCol>
                <a:gridCol w="252000">
                  <a:extLst>
                    <a:ext uri="{9D8B030D-6E8A-4147-A177-3AD203B41FA5}">
                      <a16:colId xmlns:a16="http://schemas.microsoft.com/office/drawing/2014/main" val="4011457595"/>
                    </a:ext>
                  </a:extLst>
                </a:gridCol>
                <a:gridCol w="252000">
                  <a:extLst>
                    <a:ext uri="{9D8B030D-6E8A-4147-A177-3AD203B41FA5}">
                      <a16:colId xmlns:a16="http://schemas.microsoft.com/office/drawing/2014/main" val="2878895530"/>
                    </a:ext>
                  </a:extLst>
                </a:gridCol>
                <a:gridCol w="252000">
                  <a:extLst>
                    <a:ext uri="{9D8B030D-6E8A-4147-A177-3AD203B41FA5}">
                      <a16:colId xmlns:a16="http://schemas.microsoft.com/office/drawing/2014/main" val="2655407301"/>
                    </a:ext>
                  </a:extLst>
                </a:gridCol>
                <a:gridCol w="252000">
                  <a:extLst>
                    <a:ext uri="{9D8B030D-6E8A-4147-A177-3AD203B41FA5}">
                      <a16:colId xmlns:a16="http://schemas.microsoft.com/office/drawing/2014/main" val="4282888847"/>
                    </a:ext>
                  </a:extLst>
                </a:gridCol>
                <a:gridCol w="252000">
                  <a:extLst>
                    <a:ext uri="{9D8B030D-6E8A-4147-A177-3AD203B41FA5}">
                      <a16:colId xmlns:a16="http://schemas.microsoft.com/office/drawing/2014/main" val="1566529079"/>
                    </a:ext>
                  </a:extLst>
                </a:gridCol>
                <a:gridCol w="252000">
                  <a:extLst>
                    <a:ext uri="{9D8B030D-6E8A-4147-A177-3AD203B41FA5}">
                      <a16:colId xmlns:a16="http://schemas.microsoft.com/office/drawing/2014/main" val="774068011"/>
                    </a:ext>
                  </a:extLst>
                </a:gridCol>
                <a:gridCol w="252000">
                  <a:extLst>
                    <a:ext uri="{9D8B030D-6E8A-4147-A177-3AD203B41FA5}">
                      <a16:colId xmlns:a16="http://schemas.microsoft.com/office/drawing/2014/main" val="1279366291"/>
                    </a:ext>
                  </a:extLst>
                </a:gridCol>
                <a:gridCol w="252000">
                  <a:extLst>
                    <a:ext uri="{9D8B030D-6E8A-4147-A177-3AD203B41FA5}">
                      <a16:colId xmlns:a16="http://schemas.microsoft.com/office/drawing/2014/main" val="1292721812"/>
                    </a:ext>
                  </a:extLst>
                </a:gridCol>
                <a:gridCol w="252000">
                  <a:extLst>
                    <a:ext uri="{9D8B030D-6E8A-4147-A177-3AD203B41FA5}">
                      <a16:colId xmlns:a16="http://schemas.microsoft.com/office/drawing/2014/main" val="200037715"/>
                    </a:ext>
                  </a:extLst>
                </a:gridCol>
                <a:gridCol w="252000">
                  <a:extLst>
                    <a:ext uri="{9D8B030D-6E8A-4147-A177-3AD203B41FA5}">
                      <a16:colId xmlns:a16="http://schemas.microsoft.com/office/drawing/2014/main" val="3201252914"/>
                    </a:ext>
                  </a:extLst>
                </a:gridCol>
                <a:gridCol w="252000">
                  <a:extLst>
                    <a:ext uri="{9D8B030D-6E8A-4147-A177-3AD203B41FA5}">
                      <a16:colId xmlns:a16="http://schemas.microsoft.com/office/drawing/2014/main" val="1190012948"/>
                    </a:ext>
                  </a:extLst>
                </a:gridCol>
                <a:gridCol w="252000">
                  <a:extLst>
                    <a:ext uri="{9D8B030D-6E8A-4147-A177-3AD203B41FA5}">
                      <a16:colId xmlns:a16="http://schemas.microsoft.com/office/drawing/2014/main" val="724371073"/>
                    </a:ext>
                  </a:extLst>
                </a:gridCol>
                <a:gridCol w="252000">
                  <a:extLst>
                    <a:ext uri="{9D8B030D-6E8A-4147-A177-3AD203B41FA5}">
                      <a16:colId xmlns:a16="http://schemas.microsoft.com/office/drawing/2014/main" val="4051395914"/>
                    </a:ext>
                  </a:extLst>
                </a:gridCol>
                <a:gridCol w="252000">
                  <a:extLst>
                    <a:ext uri="{9D8B030D-6E8A-4147-A177-3AD203B41FA5}">
                      <a16:colId xmlns:a16="http://schemas.microsoft.com/office/drawing/2014/main" val="1340180604"/>
                    </a:ext>
                  </a:extLst>
                </a:gridCol>
                <a:gridCol w="252000">
                  <a:extLst>
                    <a:ext uri="{9D8B030D-6E8A-4147-A177-3AD203B41FA5}">
                      <a16:colId xmlns:a16="http://schemas.microsoft.com/office/drawing/2014/main" val="2601776307"/>
                    </a:ext>
                  </a:extLst>
                </a:gridCol>
                <a:gridCol w="252000">
                  <a:extLst>
                    <a:ext uri="{9D8B030D-6E8A-4147-A177-3AD203B41FA5}">
                      <a16:colId xmlns:a16="http://schemas.microsoft.com/office/drawing/2014/main" val="155603803"/>
                    </a:ext>
                  </a:extLst>
                </a:gridCol>
                <a:gridCol w="252000">
                  <a:extLst>
                    <a:ext uri="{9D8B030D-6E8A-4147-A177-3AD203B41FA5}">
                      <a16:colId xmlns:a16="http://schemas.microsoft.com/office/drawing/2014/main" val="1901596865"/>
                    </a:ext>
                  </a:extLst>
                </a:gridCol>
                <a:gridCol w="252000">
                  <a:extLst>
                    <a:ext uri="{9D8B030D-6E8A-4147-A177-3AD203B41FA5}">
                      <a16:colId xmlns:a16="http://schemas.microsoft.com/office/drawing/2014/main" val="2025683972"/>
                    </a:ext>
                  </a:extLst>
                </a:gridCol>
                <a:gridCol w="252000">
                  <a:extLst>
                    <a:ext uri="{9D8B030D-6E8A-4147-A177-3AD203B41FA5}">
                      <a16:colId xmlns:a16="http://schemas.microsoft.com/office/drawing/2014/main" val="4130069855"/>
                    </a:ext>
                  </a:extLst>
                </a:gridCol>
                <a:gridCol w="252000">
                  <a:extLst>
                    <a:ext uri="{9D8B030D-6E8A-4147-A177-3AD203B41FA5}">
                      <a16:colId xmlns:a16="http://schemas.microsoft.com/office/drawing/2014/main" val="1336997735"/>
                    </a:ext>
                  </a:extLst>
                </a:gridCol>
                <a:gridCol w="252000">
                  <a:extLst>
                    <a:ext uri="{9D8B030D-6E8A-4147-A177-3AD203B41FA5}">
                      <a16:colId xmlns:a16="http://schemas.microsoft.com/office/drawing/2014/main" val="178804356"/>
                    </a:ext>
                  </a:extLst>
                </a:gridCol>
                <a:gridCol w="252000">
                  <a:extLst>
                    <a:ext uri="{9D8B030D-6E8A-4147-A177-3AD203B41FA5}">
                      <a16:colId xmlns:a16="http://schemas.microsoft.com/office/drawing/2014/main" val="187619607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307070647"/>
                  </a:ext>
                </a:extLst>
              </a:tr>
            </a:tbl>
          </a:graphicData>
        </a:graphic>
      </p:graphicFrame>
      <p:graphicFrame>
        <p:nvGraphicFramePr>
          <p:cNvPr id="14" name="表格 13">
            <a:extLst>
              <a:ext uri="{FF2B5EF4-FFF2-40B4-BE49-F238E27FC236}">
                <a16:creationId xmlns:a16="http://schemas.microsoft.com/office/drawing/2014/main" id="{2A68EB78-E2E3-41AF-A88A-61057BD43A4D}"/>
              </a:ext>
            </a:extLst>
          </p:cNvPr>
          <p:cNvGraphicFramePr>
            <a:graphicFrameLocks noGrp="1"/>
          </p:cNvGraphicFramePr>
          <p:nvPr>
            <p:extLst>
              <p:ext uri="{D42A27DB-BD31-4B8C-83A1-F6EECF244321}">
                <p14:modId xmlns:p14="http://schemas.microsoft.com/office/powerpoint/2010/main" val="712844942"/>
              </p:ext>
            </p:extLst>
          </p:nvPr>
        </p:nvGraphicFramePr>
        <p:xfrm>
          <a:off x="1940998" y="4310597"/>
          <a:ext cx="8064000" cy="360000"/>
        </p:xfrm>
        <a:graphic>
          <a:graphicData uri="http://schemas.openxmlformats.org/drawingml/2006/table">
            <a:tbl>
              <a:tblPr firstRow="1" bandRow="1"/>
              <a:tblGrid>
                <a:gridCol w="252000">
                  <a:extLst>
                    <a:ext uri="{9D8B030D-6E8A-4147-A177-3AD203B41FA5}">
                      <a16:colId xmlns:a16="http://schemas.microsoft.com/office/drawing/2014/main" val="1104553432"/>
                    </a:ext>
                  </a:extLst>
                </a:gridCol>
                <a:gridCol w="252000">
                  <a:extLst>
                    <a:ext uri="{9D8B030D-6E8A-4147-A177-3AD203B41FA5}">
                      <a16:colId xmlns:a16="http://schemas.microsoft.com/office/drawing/2014/main" val="2830696916"/>
                    </a:ext>
                  </a:extLst>
                </a:gridCol>
                <a:gridCol w="252000">
                  <a:extLst>
                    <a:ext uri="{9D8B030D-6E8A-4147-A177-3AD203B41FA5}">
                      <a16:colId xmlns:a16="http://schemas.microsoft.com/office/drawing/2014/main" val="3241658185"/>
                    </a:ext>
                  </a:extLst>
                </a:gridCol>
                <a:gridCol w="252000">
                  <a:extLst>
                    <a:ext uri="{9D8B030D-6E8A-4147-A177-3AD203B41FA5}">
                      <a16:colId xmlns:a16="http://schemas.microsoft.com/office/drawing/2014/main" val="3503393173"/>
                    </a:ext>
                  </a:extLst>
                </a:gridCol>
                <a:gridCol w="252000">
                  <a:extLst>
                    <a:ext uri="{9D8B030D-6E8A-4147-A177-3AD203B41FA5}">
                      <a16:colId xmlns:a16="http://schemas.microsoft.com/office/drawing/2014/main" val="1955371146"/>
                    </a:ext>
                  </a:extLst>
                </a:gridCol>
                <a:gridCol w="252000">
                  <a:extLst>
                    <a:ext uri="{9D8B030D-6E8A-4147-A177-3AD203B41FA5}">
                      <a16:colId xmlns:a16="http://schemas.microsoft.com/office/drawing/2014/main" val="2067807944"/>
                    </a:ext>
                  </a:extLst>
                </a:gridCol>
                <a:gridCol w="252000">
                  <a:extLst>
                    <a:ext uri="{9D8B030D-6E8A-4147-A177-3AD203B41FA5}">
                      <a16:colId xmlns:a16="http://schemas.microsoft.com/office/drawing/2014/main" val="2407748173"/>
                    </a:ext>
                  </a:extLst>
                </a:gridCol>
                <a:gridCol w="252000">
                  <a:extLst>
                    <a:ext uri="{9D8B030D-6E8A-4147-A177-3AD203B41FA5}">
                      <a16:colId xmlns:a16="http://schemas.microsoft.com/office/drawing/2014/main" val="422796475"/>
                    </a:ext>
                  </a:extLst>
                </a:gridCol>
                <a:gridCol w="252000">
                  <a:extLst>
                    <a:ext uri="{9D8B030D-6E8A-4147-A177-3AD203B41FA5}">
                      <a16:colId xmlns:a16="http://schemas.microsoft.com/office/drawing/2014/main" val="347540334"/>
                    </a:ext>
                  </a:extLst>
                </a:gridCol>
                <a:gridCol w="252000">
                  <a:extLst>
                    <a:ext uri="{9D8B030D-6E8A-4147-A177-3AD203B41FA5}">
                      <a16:colId xmlns:a16="http://schemas.microsoft.com/office/drawing/2014/main" val="1487523893"/>
                    </a:ext>
                  </a:extLst>
                </a:gridCol>
                <a:gridCol w="252000">
                  <a:extLst>
                    <a:ext uri="{9D8B030D-6E8A-4147-A177-3AD203B41FA5}">
                      <a16:colId xmlns:a16="http://schemas.microsoft.com/office/drawing/2014/main" val="1565712246"/>
                    </a:ext>
                  </a:extLst>
                </a:gridCol>
                <a:gridCol w="252000">
                  <a:extLst>
                    <a:ext uri="{9D8B030D-6E8A-4147-A177-3AD203B41FA5}">
                      <a16:colId xmlns:a16="http://schemas.microsoft.com/office/drawing/2014/main" val="383308109"/>
                    </a:ext>
                  </a:extLst>
                </a:gridCol>
                <a:gridCol w="252000">
                  <a:extLst>
                    <a:ext uri="{9D8B030D-6E8A-4147-A177-3AD203B41FA5}">
                      <a16:colId xmlns:a16="http://schemas.microsoft.com/office/drawing/2014/main" val="3900900688"/>
                    </a:ext>
                  </a:extLst>
                </a:gridCol>
                <a:gridCol w="252000">
                  <a:extLst>
                    <a:ext uri="{9D8B030D-6E8A-4147-A177-3AD203B41FA5}">
                      <a16:colId xmlns:a16="http://schemas.microsoft.com/office/drawing/2014/main" val="2857678705"/>
                    </a:ext>
                  </a:extLst>
                </a:gridCol>
                <a:gridCol w="252000">
                  <a:extLst>
                    <a:ext uri="{9D8B030D-6E8A-4147-A177-3AD203B41FA5}">
                      <a16:colId xmlns:a16="http://schemas.microsoft.com/office/drawing/2014/main" val="3319184832"/>
                    </a:ext>
                  </a:extLst>
                </a:gridCol>
                <a:gridCol w="252000">
                  <a:extLst>
                    <a:ext uri="{9D8B030D-6E8A-4147-A177-3AD203B41FA5}">
                      <a16:colId xmlns:a16="http://schemas.microsoft.com/office/drawing/2014/main" val="1433409630"/>
                    </a:ext>
                  </a:extLst>
                </a:gridCol>
                <a:gridCol w="252000">
                  <a:extLst>
                    <a:ext uri="{9D8B030D-6E8A-4147-A177-3AD203B41FA5}">
                      <a16:colId xmlns:a16="http://schemas.microsoft.com/office/drawing/2014/main" val="3828603970"/>
                    </a:ext>
                  </a:extLst>
                </a:gridCol>
                <a:gridCol w="252000">
                  <a:extLst>
                    <a:ext uri="{9D8B030D-6E8A-4147-A177-3AD203B41FA5}">
                      <a16:colId xmlns:a16="http://schemas.microsoft.com/office/drawing/2014/main" val="2624742036"/>
                    </a:ext>
                  </a:extLst>
                </a:gridCol>
                <a:gridCol w="252000">
                  <a:extLst>
                    <a:ext uri="{9D8B030D-6E8A-4147-A177-3AD203B41FA5}">
                      <a16:colId xmlns:a16="http://schemas.microsoft.com/office/drawing/2014/main" val="1953035054"/>
                    </a:ext>
                  </a:extLst>
                </a:gridCol>
                <a:gridCol w="252000">
                  <a:extLst>
                    <a:ext uri="{9D8B030D-6E8A-4147-A177-3AD203B41FA5}">
                      <a16:colId xmlns:a16="http://schemas.microsoft.com/office/drawing/2014/main" val="642807762"/>
                    </a:ext>
                  </a:extLst>
                </a:gridCol>
                <a:gridCol w="252000">
                  <a:extLst>
                    <a:ext uri="{9D8B030D-6E8A-4147-A177-3AD203B41FA5}">
                      <a16:colId xmlns:a16="http://schemas.microsoft.com/office/drawing/2014/main" val="1139348254"/>
                    </a:ext>
                  </a:extLst>
                </a:gridCol>
                <a:gridCol w="252000">
                  <a:extLst>
                    <a:ext uri="{9D8B030D-6E8A-4147-A177-3AD203B41FA5}">
                      <a16:colId xmlns:a16="http://schemas.microsoft.com/office/drawing/2014/main" val="3531022655"/>
                    </a:ext>
                  </a:extLst>
                </a:gridCol>
                <a:gridCol w="252000">
                  <a:extLst>
                    <a:ext uri="{9D8B030D-6E8A-4147-A177-3AD203B41FA5}">
                      <a16:colId xmlns:a16="http://schemas.microsoft.com/office/drawing/2014/main" val="1637719483"/>
                    </a:ext>
                  </a:extLst>
                </a:gridCol>
                <a:gridCol w="252000">
                  <a:extLst>
                    <a:ext uri="{9D8B030D-6E8A-4147-A177-3AD203B41FA5}">
                      <a16:colId xmlns:a16="http://schemas.microsoft.com/office/drawing/2014/main" val="1601393938"/>
                    </a:ext>
                  </a:extLst>
                </a:gridCol>
                <a:gridCol w="252000">
                  <a:extLst>
                    <a:ext uri="{9D8B030D-6E8A-4147-A177-3AD203B41FA5}">
                      <a16:colId xmlns:a16="http://schemas.microsoft.com/office/drawing/2014/main" val="1344159276"/>
                    </a:ext>
                  </a:extLst>
                </a:gridCol>
                <a:gridCol w="252000">
                  <a:extLst>
                    <a:ext uri="{9D8B030D-6E8A-4147-A177-3AD203B41FA5}">
                      <a16:colId xmlns:a16="http://schemas.microsoft.com/office/drawing/2014/main" val="3964509848"/>
                    </a:ext>
                  </a:extLst>
                </a:gridCol>
                <a:gridCol w="252000">
                  <a:extLst>
                    <a:ext uri="{9D8B030D-6E8A-4147-A177-3AD203B41FA5}">
                      <a16:colId xmlns:a16="http://schemas.microsoft.com/office/drawing/2014/main" val="1177782080"/>
                    </a:ext>
                  </a:extLst>
                </a:gridCol>
                <a:gridCol w="252000">
                  <a:extLst>
                    <a:ext uri="{9D8B030D-6E8A-4147-A177-3AD203B41FA5}">
                      <a16:colId xmlns:a16="http://schemas.microsoft.com/office/drawing/2014/main" val="4059501139"/>
                    </a:ext>
                  </a:extLst>
                </a:gridCol>
                <a:gridCol w="252000">
                  <a:extLst>
                    <a:ext uri="{9D8B030D-6E8A-4147-A177-3AD203B41FA5}">
                      <a16:colId xmlns:a16="http://schemas.microsoft.com/office/drawing/2014/main" val="1902736852"/>
                    </a:ext>
                  </a:extLst>
                </a:gridCol>
                <a:gridCol w="252000">
                  <a:extLst>
                    <a:ext uri="{9D8B030D-6E8A-4147-A177-3AD203B41FA5}">
                      <a16:colId xmlns:a16="http://schemas.microsoft.com/office/drawing/2014/main" val="130733771"/>
                    </a:ext>
                  </a:extLst>
                </a:gridCol>
                <a:gridCol w="252000">
                  <a:extLst>
                    <a:ext uri="{9D8B030D-6E8A-4147-A177-3AD203B41FA5}">
                      <a16:colId xmlns:a16="http://schemas.microsoft.com/office/drawing/2014/main" val="601470436"/>
                    </a:ext>
                  </a:extLst>
                </a:gridCol>
                <a:gridCol w="252000">
                  <a:extLst>
                    <a:ext uri="{9D8B030D-6E8A-4147-A177-3AD203B41FA5}">
                      <a16:colId xmlns:a16="http://schemas.microsoft.com/office/drawing/2014/main" val="422980343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325540802"/>
                  </a:ext>
                </a:extLst>
              </a:tr>
            </a:tbl>
          </a:graphicData>
        </a:graphic>
      </p:graphicFrame>
      <p:graphicFrame>
        <p:nvGraphicFramePr>
          <p:cNvPr id="15" name="表格 14">
            <a:extLst>
              <a:ext uri="{FF2B5EF4-FFF2-40B4-BE49-F238E27FC236}">
                <a16:creationId xmlns:a16="http://schemas.microsoft.com/office/drawing/2014/main" id="{2CDEBF86-11AB-4EB3-A5A7-FB6D7434D696}"/>
              </a:ext>
            </a:extLst>
          </p:cNvPr>
          <p:cNvGraphicFramePr>
            <a:graphicFrameLocks noGrp="1"/>
          </p:cNvGraphicFramePr>
          <p:nvPr>
            <p:extLst>
              <p:ext uri="{D42A27DB-BD31-4B8C-83A1-F6EECF244321}">
                <p14:modId xmlns:p14="http://schemas.microsoft.com/office/powerpoint/2010/main" val="896234203"/>
              </p:ext>
            </p:extLst>
          </p:nvPr>
        </p:nvGraphicFramePr>
        <p:xfrm>
          <a:off x="1935474" y="4758870"/>
          <a:ext cx="8064000" cy="360000"/>
        </p:xfrm>
        <a:graphic>
          <a:graphicData uri="http://schemas.openxmlformats.org/drawingml/2006/table">
            <a:tbl>
              <a:tblPr firstRow="1" bandRow="1"/>
              <a:tblGrid>
                <a:gridCol w="252000">
                  <a:extLst>
                    <a:ext uri="{9D8B030D-6E8A-4147-A177-3AD203B41FA5}">
                      <a16:colId xmlns:a16="http://schemas.microsoft.com/office/drawing/2014/main" val="3768264860"/>
                    </a:ext>
                  </a:extLst>
                </a:gridCol>
                <a:gridCol w="252000">
                  <a:extLst>
                    <a:ext uri="{9D8B030D-6E8A-4147-A177-3AD203B41FA5}">
                      <a16:colId xmlns:a16="http://schemas.microsoft.com/office/drawing/2014/main" val="3963028515"/>
                    </a:ext>
                  </a:extLst>
                </a:gridCol>
                <a:gridCol w="252000">
                  <a:extLst>
                    <a:ext uri="{9D8B030D-6E8A-4147-A177-3AD203B41FA5}">
                      <a16:colId xmlns:a16="http://schemas.microsoft.com/office/drawing/2014/main" val="2128366838"/>
                    </a:ext>
                  </a:extLst>
                </a:gridCol>
                <a:gridCol w="252000">
                  <a:extLst>
                    <a:ext uri="{9D8B030D-6E8A-4147-A177-3AD203B41FA5}">
                      <a16:colId xmlns:a16="http://schemas.microsoft.com/office/drawing/2014/main" val="283210430"/>
                    </a:ext>
                  </a:extLst>
                </a:gridCol>
                <a:gridCol w="252000">
                  <a:extLst>
                    <a:ext uri="{9D8B030D-6E8A-4147-A177-3AD203B41FA5}">
                      <a16:colId xmlns:a16="http://schemas.microsoft.com/office/drawing/2014/main" val="3352477450"/>
                    </a:ext>
                  </a:extLst>
                </a:gridCol>
                <a:gridCol w="252000">
                  <a:extLst>
                    <a:ext uri="{9D8B030D-6E8A-4147-A177-3AD203B41FA5}">
                      <a16:colId xmlns:a16="http://schemas.microsoft.com/office/drawing/2014/main" val="428660272"/>
                    </a:ext>
                  </a:extLst>
                </a:gridCol>
                <a:gridCol w="252000">
                  <a:extLst>
                    <a:ext uri="{9D8B030D-6E8A-4147-A177-3AD203B41FA5}">
                      <a16:colId xmlns:a16="http://schemas.microsoft.com/office/drawing/2014/main" val="1364640432"/>
                    </a:ext>
                  </a:extLst>
                </a:gridCol>
                <a:gridCol w="252000">
                  <a:extLst>
                    <a:ext uri="{9D8B030D-6E8A-4147-A177-3AD203B41FA5}">
                      <a16:colId xmlns:a16="http://schemas.microsoft.com/office/drawing/2014/main" val="4261449938"/>
                    </a:ext>
                  </a:extLst>
                </a:gridCol>
                <a:gridCol w="252000">
                  <a:extLst>
                    <a:ext uri="{9D8B030D-6E8A-4147-A177-3AD203B41FA5}">
                      <a16:colId xmlns:a16="http://schemas.microsoft.com/office/drawing/2014/main" val="2115012368"/>
                    </a:ext>
                  </a:extLst>
                </a:gridCol>
                <a:gridCol w="252000">
                  <a:extLst>
                    <a:ext uri="{9D8B030D-6E8A-4147-A177-3AD203B41FA5}">
                      <a16:colId xmlns:a16="http://schemas.microsoft.com/office/drawing/2014/main" val="3305810423"/>
                    </a:ext>
                  </a:extLst>
                </a:gridCol>
                <a:gridCol w="252000">
                  <a:extLst>
                    <a:ext uri="{9D8B030D-6E8A-4147-A177-3AD203B41FA5}">
                      <a16:colId xmlns:a16="http://schemas.microsoft.com/office/drawing/2014/main" val="152983452"/>
                    </a:ext>
                  </a:extLst>
                </a:gridCol>
                <a:gridCol w="252000">
                  <a:extLst>
                    <a:ext uri="{9D8B030D-6E8A-4147-A177-3AD203B41FA5}">
                      <a16:colId xmlns:a16="http://schemas.microsoft.com/office/drawing/2014/main" val="678581613"/>
                    </a:ext>
                  </a:extLst>
                </a:gridCol>
                <a:gridCol w="252000">
                  <a:extLst>
                    <a:ext uri="{9D8B030D-6E8A-4147-A177-3AD203B41FA5}">
                      <a16:colId xmlns:a16="http://schemas.microsoft.com/office/drawing/2014/main" val="3616784239"/>
                    </a:ext>
                  </a:extLst>
                </a:gridCol>
                <a:gridCol w="252000">
                  <a:extLst>
                    <a:ext uri="{9D8B030D-6E8A-4147-A177-3AD203B41FA5}">
                      <a16:colId xmlns:a16="http://schemas.microsoft.com/office/drawing/2014/main" val="3551825249"/>
                    </a:ext>
                  </a:extLst>
                </a:gridCol>
                <a:gridCol w="252000">
                  <a:extLst>
                    <a:ext uri="{9D8B030D-6E8A-4147-A177-3AD203B41FA5}">
                      <a16:colId xmlns:a16="http://schemas.microsoft.com/office/drawing/2014/main" val="901702600"/>
                    </a:ext>
                  </a:extLst>
                </a:gridCol>
                <a:gridCol w="252000">
                  <a:extLst>
                    <a:ext uri="{9D8B030D-6E8A-4147-A177-3AD203B41FA5}">
                      <a16:colId xmlns:a16="http://schemas.microsoft.com/office/drawing/2014/main" val="2845235260"/>
                    </a:ext>
                  </a:extLst>
                </a:gridCol>
                <a:gridCol w="252000">
                  <a:extLst>
                    <a:ext uri="{9D8B030D-6E8A-4147-A177-3AD203B41FA5}">
                      <a16:colId xmlns:a16="http://schemas.microsoft.com/office/drawing/2014/main" val="1612724699"/>
                    </a:ext>
                  </a:extLst>
                </a:gridCol>
                <a:gridCol w="252000">
                  <a:extLst>
                    <a:ext uri="{9D8B030D-6E8A-4147-A177-3AD203B41FA5}">
                      <a16:colId xmlns:a16="http://schemas.microsoft.com/office/drawing/2014/main" val="3479394345"/>
                    </a:ext>
                  </a:extLst>
                </a:gridCol>
                <a:gridCol w="252000">
                  <a:extLst>
                    <a:ext uri="{9D8B030D-6E8A-4147-A177-3AD203B41FA5}">
                      <a16:colId xmlns:a16="http://schemas.microsoft.com/office/drawing/2014/main" val="435820293"/>
                    </a:ext>
                  </a:extLst>
                </a:gridCol>
                <a:gridCol w="252000">
                  <a:extLst>
                    <a:ext uri="{9D8B030D-6E8A-4147-A177-3AD203B41FA5}">
                      <a16:colId xmlns:a16="http://schemas.microsoft.com/office/drawing/2014/main" val="3245633005"/>
                    </a:ext>
                  </a:extLst>
                </a:gridCol>
                <a:gridCol w="252000">
                  <a:extLst>
                    <a:ext uri="{9D8B030D-6E8A-4147-A177-3AD203B41FA5}">
                      <a16:colId xmlns:a16="http://schemas.microsoft.com/office/drawing/2014/main" val="790386443"/>
                    </a:ext>
                  </a:extLst>
                </a:gridCol>
                <a:gridCol w="252000">
                  <a:extLst>
                    <a:ext uri="{9D8B030D-6E8A-4147-A177-3AD203B41FA5}">
                      <a16:colId xmlns:a16="http://schemas.microsoft.com/office/drawing/2014/main" val="490352735"/>
                    </a:ext>
                  </a:extLst>
                </a:gridCol>
                <a:gridCol w="252000">
                  <a:extLst>
                    <a:ext uri="{9D8B030D-6E8A-4147-A177-3AD203B41FA5}">
                      <a16:colId xmlns:a16="http://schemas.microsoft.com/office/drawing/2014/main" val="2080647255"/>
                    </a:ext>
                  </a:extLst>
                </a:gridCol>
                <a:gridCol w="252000">
                  <a:extLst>
                    <a:ext uri="{9D8B030D-6E8A-4147-A177-3AD203B41FA5}">
                      <a16:colId xmlns:a16="http://schemas.microsoft.com/office/drawing/2014/main" val="4050990574"/>
                    </a:ext>
                  </a:extLst>
                </a:gridCol>
                <a:gridCol w="252000">
                  <a:extLst>
                    <a:ext uri="{9D8B030D-6E8A-4147-A177-3AD203B41FA5}">
                      <a16:colId xmlns:a16="http://schemas.microsoft.com/office/drawing/2014/main" val="852001994"/>
                    </a:ext>
                  </a:extLst>
                </a:gridCol>
                <a:gridCol w="252000">
                  <a:extLst>
                    <a:ext uri="{9D8B030D-6E8A-4147-A177-3AD203B41FA5}">
                      <a16:colId xmlns:a16="http://schemas.microsoft.com/office/drawing/2014/main" val="406693382"/>
                    </a:ext>
                  </a:extLst>
                </a:gridCol>
                <a:gridCol w="252000">
                  <a:extLst>
                    <a:ext uri="{9D8B030D-6E8A-4147-A177-3AD203B41FA5}">
                      <a16:colId xmlns:a16="http://schemas.microsoft.com/office/drawing/2014/main" val="562289598"/>
                    </a:ext>
                  </a:extLst>
                </a:gridCol>
                <a:gridCol w="252000">
                  <a:extLst>
                    <a:ext uri="{9D8B030D-6E8A-4147-A177-3AD203B41FA5}">
                      <a16:colId xmlns:a16="http://schemas.microsoft.com/office/drawing/2014/main" val="2222649488"/>
                    </a:ext>
                  </a:extLst>
                </a:gridCol>
                <a:gridCol w="252000">
                  <a:extLst>
                    <a:ext uri="{9D8B030D-6E8A-4147-A177-3AD203B41FA5}">
                      <a16:colId xmlns:a16="http://schemas.microsoft.com/office/drawing/2014/main" val="3457463864"/>
                    </a:ext>
                  </a:extLst>
                </a:gridCol>
                <a:gridCol w="252000">
                  <a:extLst>
                    <a:ext uri="{9D8B030D-6E8A-4147-A177-3AD203B41FA5}">
                      <a16:colId xmlns:a16="http://schemas.microsoft.com/office/drawing/2014/main" val="3936920894"/>
                    </a:ext>
                  </a:extLst>
                </a:gridCol>
                <a:gridCol w="252000">
                  <a:extLst>
                    <a:ext uri="{9D8B030D-6E8A-4147-A177-3AD203B41FA5}">
                      <a16:colId xmlns:a16="http://schemas.microsoft.com/office/drawing/2014/main" val="1214417462"/>
                    </a:ext>
                  </a:extLst>
                </a:gridCol>
                <a:gridCol w="252000">
                  <a:extLst>
                    <a:ext uri="{9D8B030D-6E8A-4147-A177-3AD203B41FA5}">
                      <a16:colId xmlns:a16="http://schemas.microsoft.com/office/drawing/2014/main" val="222127773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007489052"/>
                  </a:ext>
                </a:extLst>
              </a:tr>
            </a:tbl>
          </a:graphicData>
        </a:graphic>
      </p:graphicFrame>
      <p:graphicFrame>
        <p:nvGraphicFramePr>
          <p:cNvPr id="16" name="表格 15">
            <a:extLst>
              <a:ext uri="{FF2B5EF4-FFF2-40B4-BE49-F238E27FC236}">
                <a16:creationId xmlns:a16="http://schemas.microsoft.com/office/drawing/2014/main" id="{6539FDD7-8C31-49E8-9E35-837089F59854}"/>
              </a:ext>
            </a:extLst>
          </p:cNvPr>
          <p:cNvGraphicFramePr>
            <a:graphicFrameLocks noGrp="1"/>
          </p:cNvGraphicFramePr>
          <p:nvPr>
            <p:extLst>
              <p:ext uri="{D42A27DB-BD31-4B8C-83A1-F6EECF244321}">
                <p14:modId xmlns:p14="http://schemas.microsoft.com/office/powerpoint/2010/main" val="1935103061"/>
              </p:ext>
            </p:extLst>
          </p:nvPr>
        </p:nvGraphicFramePr>
        <p:xfrm>
          <a:off x="1937983" y="5220728"/>
          <a:ext cx="8064000" cy="360000"/>
        </p:xfrm>
        <a:graphic>
          <a:graphicData uri="http://schemas.openxmlformats.org/drawingml/2006/table">
            <a:tbl>
              <a:tblPr firstRow="1" bandRow="1"/>
              <a:tblGrid>
                <a:gridCol w="252000">
                  <a:extLst>
                    <a:ext uri="{9D8B030D-6E8A-4147-A177-3AD203B41FA5}">
                      <a16:colId xmlns:a16="http://schemas.microsoft.com/office/drawing/2014/main" val="3551717722"/>
                    </a:ext>
                  </a:extLst>
                </a:gridCol>
                <a:gridCol w="252000">
                  <a:extLst>
                    <a:ext uri="{9D8B030D-6E8A-4147-A177-3AD203B41FA5}">
                      <a16:colId xmlns:a16="http://schemas.microsoft.com/office/drawing/2014/main" val="3934293607"/>
                    </a:ext>
                  </a:extLst>
                </a:gridCol>
                <a:gridCol w="252000">
                  <a:extLst>
                    <a:ext uri="{9D8B030D-6E8A-4147-A177-3AD203B41FA5}">
                      <a16:colId xmlns:a16="http://schemas.microsoft.com/office/drawing/2014/main" val="3903757510"/>
                    </a:ext>
                  </a:extLst>
                </a:gridCol>
                <a:gridCol w="252000">
                  <a:extLst>
                    <a:ext uri="{9D8B030D-6E8A-4147-A177-3AD203B41FA5}">
                      <a16:colId xmlns:a16="http://schemas.microsoft.com/office/drawing/2014/main" val="707485827"/>
                    </a:ext>
                  </a:extLst>
                </a:gridCol>
                <a:gridCol w="252000">
                  <a:extLst>
                    <a:ext uri="{9D8B030D-6E8A-4147-A177-3AD203B41FA5}">
                      <a16:colId xmlns:a16="http://schemas.microsoft.com/office/drawing/2014/main" val="1681740913"/>
                    </a:ext>
                  </a:extLst>
                </a:gridCol>
                <a:gridCol w="252000">
                  <a:extLst>
                    <a:ext uri="{9D8B030D-6E8A-4147-A177-3AD203B41FA5}">
                      <a16:colId xmlns:a16="http://schemas.microsoft.com/office/drawing/2014/main" val="2747658927"/>
                    </a:ext>
                  </a:extLst>
                </a:gridCol>
                <a:gridCol w="252000">
                  <a:extLst>
                    <a:ext uri="{9D8B030D-6E8A-4147-A177-3AD203B41FA5}">
                      <a16:colId xmlns:a16="http://schemas.microsoft.com/office/drawing/2014/main" val="2824750488"/>
                    </a:ext>
                  </a:extLst>
                </a:gridCol>
                <a:gridCol w="252000">
                  <a:extLst>
                    <a:ext uri="{9D8B030D-6E8A-4147-A177-3AD203B41FA5}">
                      <a16:colId xmlns:a16="http://schemas.microsoft.com/office/drawing/2014/main" val="1179287874"/>
                    </a:ext>
                  </a:extLst>
                </a:gridCol>
                <a:gridCol w="252000">
                  <a:extLst>
                    <a:ext uri="{9D8B030D-6E8A-4147-A177-3AD203B41FA5}">
                      <a16:colId xmlns:a16="http://schemas.microsoft.com/office/drawing/2014/main" val="15225467"/>
                    </a:ext>
                  </a:extLst>
                </a:gridCol>
                <a:gridCol w="252000">
                  <a:extLst>
                    <a:ext uri="{9D8B030D-6E8A-4147-A177-3AD203B41FA5}">
                      <a16:colId xmlns:a16="http://schemas.microsoft.com/office/drawing/2014/main" val="1982099190"/>
                    </a:ext>
                  </a:extLst>
                </a:gridCol>
                <a:gridCol w="252000">
                  <a:extLst>
                    <a:ext uri="{9D8B030D-6E8A-4147-A177-3AD203B41FA5}">
                      <a16:colId xmlns:a16="http://schemas.microsoft.com/office/drawing/2014/main" val="934213065"/>
                    </a:ext>
                  </a:extLst>
                </a:gridCol>
                <a:gridCol w="252000">
                  <a:extLst>
                    <a:ext uri="{9D8B030D-6E8A-4147-A177-3AD203B41FA5}">
                      <a16:colId xmlns:a16="http://schemas.microsoft.com/office/drawing/2014/main" val="895101759"/>
                    </a:ext>
                  </a:extLst>
                </a:gridCol>
                <a:gridCol w="252000">
                  <a:extLst>
                    <a:ext uri="{9D8B030D-6E8A-4147-A177-3AD203B41FA5}">
                      <a16:colId xmlns:a16="http://schemas.microsoft.com/office/drawing/2014/main" val="1589892963"/>
                    </a:ext>
                  </a:extLst>
                </a:gridCol>
                <a:gridCol w="252000">
                  <a:extLst>
                    <a:ext uri="{9D8B030D-6E8A-4147-A177-3AD203B41FA5}">
                      <a16:colId xmlns:a16="http://schemas.microsoft.com/office/drawing/2014/main" val="4248395567"/>
                    </a:ext>
                  </a:extLst>
                </a:gridCol>
                <a:gridCol w="252000">
                  <a:extLst>
                    <a:ext uri="{9D8B030D-6E8A-4147-A177-3AD203B41FA5}">
                      <a16:colId xmlns:a16="http://schemas.microsoft.com/office/drawing/2014/main" val="3290499467"/>
                    </a:ext>
                  </a:extLst>
                </a:gridCol>
                <a:gridCol w="252000">
                  <a:extLst>
                    <a:ext uri="{9D8B030D-6E8A-4147-A177-3AD203B41FA5}">
                      <a16:colId xmlns:a16="http://schemas.microsoft.com/office/drawing/2014/main" val="1656571524"/>
                    </a:ext>
                  </a:extLst>
                </a:gridCol>
                <a:gridCol w="252000">
                  <a:extLst>
                    <a:ext uri="{9D8B030D-6E8A-4147-A177-3AD203B41FA5}">
                      <a16:colId xmlns:a16="http://schemas.microsoft.com/office/drawing/2014/main" val="4025477539"/>
                    </a:ext>
                  </a:extLst>
                </a:gridCol>
                <a:gridCol w="252000">
                  <a:extLst>
                    <a:ext uri="{9D8B030D-6E8A-4147-A177-3AD203B41FA5}">
                      <a16:colId xmlns:a16="http://schemas.microsoft.com/office/drawing/2014/main" val="3919499307"/>
                    </a:ext>
                  </a:extLst>
                </a:gridCol>
                <a:gridCol w="252000">
                  <a:extLst>
                    <a:ext uri="{9D8B030D-6E8A-4147-A177-3AD203B41FA5}">
                      <a16:colId xmlns:a16="http://schemas.microsoft.com/office/drawing/2014/main" val="1597817498"/>
                    </a:ext>
                  </a:extLst>
                </a:gridCol>
                <a:gridCol w="252000">
                  <a:extLst>
                    <a:ext uri="{9D8B030D-6E8A-4147-A177-3AD203B41FA5}">
                      <a16:colId xmlns:a16="http://schemas.microsoft.com/office/drawing/2014/main" val="3811665958"/>
                    </a:ext>
                  </a:extLst>
                </a:gridCol>
                <a:gridCol w="252000">
                  <a:extLst>
                    <a:ext uri="{9D8B030D-6E8A-4147-A177-3AD203B41FA5}">
                      <a16:colId xmlns:a16="http://schemas.microsoft.com/office/drawing/2014/main" val="3784987418"/>
                    </a:ext>
                  </a:extLst>
                </a:gridCol>
                <a:gridCol w="252000">
                  <a:extLst>
                    <a:ext uri="{9D8B030D-6E8A-4147-A177-3AD203B41FA5}">
                      <a16:colId xmlns:a16="http://schemas.microsoft.com/office/drawing/2014/main" val="569041359"/>
                    </a:ext>
                  </a:extLst>
                </a:gridCol>
                <a:gridCol w="252000">
                  <a:extLst>
                    <a:ext uri="{9D8B030D-6E8A-4147-A177-3AD203B41FA5}">
                      <a16:colId xmlns:a16="http://schemas.microsoft.com/office/drawing/2014/main" val="288319005"/>
                    </a:ext>
                  </a:extLst>
                </a:gridCol>
                <a:gridCol w="252000">
                  <a:extLst>
                    <a:ext uri="{9D8B030D-6E8A-4147-A177-3AD203B41FA5}">
                      <a16:colId xmlns:a16="http://schemas.microsoft.com/office/drawing/2014/main" val="3097743614"/>
                    </a:ext>
                  </a:extLst>
                </a:gridCol>
                <a:gridCol w="252000">
                  <a:extLst>
                    <a:ext uri="{9D8B030D-6E8A-4147-A177-3AD203B41FA5}">
                      <a16:colId xmlns:a16="http://schemas.microsoft.com/office/drawing/2014/main" val="2318587917"/>
                    </a:ext>
                  </a:extLst>
                </a:gridCol>
                <a:gridCol w="252000">
                  <a:extLst>
                    <a:ext uri="{9D8B030D-6E8A-4147-A177-3AD203B41FA5}">
                      <a16:colId xmlns:a16="http://schemas.microsoft.com/office/drawing/2014/main" val="4085917042"/>
                    </a:ext>
                  </a:extLst>
                </a:gridCol>
                <a:gridCol w="252000">
                  <a:extLst>
                    <a:ext uri="{9D8B030D-6E8A-4147-A177-3AD203B41FA5}">
                      <a16:colId xmlns:a16="http://schemas.microsoft.com/office/drawing/2014/main" val="151099367"/>
                    </a:ext>
                  </a:extLst>
                </a:gridCol>
                <a:gridCol w="252000">
                  <a:extLst>
                    <a:ext uri="{9D8B030D-6E8A-4147-A177-3AD203B41FA5}">
                      <a16:colId xmlns:a16="http://schemas.microsoft.com/office/drawing/2014/main" val="3152717099"/>
                    </a:ext>
                  </a:extLst>
                </a:gridCol>
                <a:gridCol w="252000">
                  <a:extLst>
                    <a:ext uri="{9D8B030D-6E8A-4147-A177-3AD203B41FA5}">
                      <a16:colId xmlns:a16="http://schemas.microsoft.com/office/drawing/2014/main" val="2926218022"/>
                    </a:ext>
                  </a:extLst>
                </a:gridCol>
                <a:gridCol w="252000">
                  <a:extLst>
                    <a:ext uri="{9D8B030D-6E8A-4147-A177-3AD203B41FA5}">
                      <a16:colId xmlns:a16="http://schemas.microsoft.com/office/drawing/2014/main" val="4044561631"/>
                    </a:ext>
                  </a:extLst>
                </a:gridCol>
                <a:gridCol w="252000">
                  <a:extLst>
                    <a:ext uri="{9D8B030D-6E8A-4147-A177-3AD203B41FA5}">
                      <a16:colId xmlns:a16="http://schemas.microsoft.com/office/drawing/2014/main" val="2856263323"/>
                    </a:ext>
                  </a:extLst>
                </a:gridCol>
                <a:gridCol w="252000">
                  <a:extLst>
                    <a:ext uri="{9D8B030D-6E8A-4147-A177-3AD203B41FA5}">
                      <a16:colId xmlns:a16="http://schemas.microsoft.com/office/drawing/2014/main" val="1091725062"/>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267451094"/>
                  </a:ext>
                </a:extLst>
              </a:tr>
            </a:tbl>
          </a:graphicData>
        </a:graphic>
      </p:graphicFrame>
      <p:sp>
        <p:nvSpPr>
          <p:cNvPr id="70" name="矩形: 圓角 69">
            <a:extLst>
              <a:ext uri="{FF2B5EF4-FFF2-40B4-BE49-F238E27FC236}">
                <a16:creationId xmlns:a16="http://schemas.microsoft.com/office/drawing/2014/main" id="{28FE72E2-CC5A-4A4E-A70C-CE46EEBF131D}"/>
              </a:ext>
            </a:extLst>
          </p:cNvPr>
          <p:cNvSpPr/>
          <p:nvPr/>
        </p:nvSpPr>
        <p:spPr>
          <a:xfrm>
            <a:off x="5948146" y="2991670"/>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63774D9A-0825-4ECD-AAD6-28EC38546251}"/>
              </a:ext>
            </a:extLst>
          </p:cNvPr>
          <p:cNvSpPr/>
          <p:nvPr/>
        </p:nvSpPr>
        <p:spPr>
          <a:xfrm>
            <a:off x="4941379" y="3416808"/>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97C7BEF6-0BA0-43FF-B5C4-C15A97F77931}"/>
              </a:ext>
            </a:extLst>
          </p:cNvPr>
          <p:cNvSpPr/>
          <p:nvPr/>
        </p:nvSpPr>
        <p:spPr>
          <a:xfrm>
            <a:off x="5202002" y="4311433"/>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1CAD4CC1-6AC4-4FA4-A337-7A88F6D7F07A}"/>
              </a:ext>
            </a:extLst>
          </p:cNvPr>
          <p:cNvSpPr/>
          <p:nvPr/>
        </p:nvSpPr>
        <p:spPr>
          <a:xfrm>
            <a:off x="4465621" y="4761896"/>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EE683AB9-ACCA-4A01-A5F9-123A54C4E2A0}"/>
              </a:ext>
            </a:extLst>
          </p:cNvPr>
          <p:cNvSpPr/>
          <p:nvPr/>
        </p:nvSpPr>
        <p:spPr>
          <a:xfrm>
            <a:off x="8232590" y="5220924"/>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656B83B-1F6C-4EF1-8F43-0EC3A3C4BAA8}"/>
              </a:ext>
            </a:extLst>
          </p:cNvPr>
          <p:cNvSpPr txBox="1"/>
          <p:nvPr/>
        </p:nvSpPr>
        <p:spPr>
          <a:xfrm>
            <a:off x="807593" y="6042320"/>
            <a:ext cx="3172663" cy="369332"/>
          </a:xfrm>
          <a:prstGeom prst="rect">
            <a:avLst/>
          </a:prstGeom>
          <a:noFill/>
        </p:spPr>
        <p:txBody>
          <a:bodyPr wrap="none" rtlCol="0">
            <a:spAutoFit/>
          </a:bodyPr>
          <a:lstStyle/>
          <a:p>
            <a:r>
              <a:rPr lang="en-US" altLang="zh-TW" b="1" u="sng" dirty="0"/>
              <a:t>Method 1</a:t>
            </a:r>
            <a:r>
              <a:rPr lang="en-US" altLang="zh-TW" b="1" dirty="0"/>
              <a:t>: shift one by one</a:t>
            </a:r>
            <a:endParaRPr lang="zh-TW" altLang="en-US" b="1" u="sng" dirty="0"/>
          </a:p>
        </p:txBody>
      </p:sp>
      <p:graphicFrame>
        <p:nvGraphicFramePr>
          <p:cNvPr id="17" name="表格 16">
            <a:extLst>
              <a:ext uri="{FF2B5EF4-FFF2-40B4-BE49-F238E27FC236}">
                <a16:creationId xmlns:a16="http://schemas.microsoft.com/office/drawing/2014/main" id="{78AF2600-6F35-4CE0-803A-BD27B68E3A19}"/>
              </a:ext>
            </a:extLst>
          </p:cNvPr>
          <p:cNvGraphicFramePr>
            <a:graphicFrameLocks noGrp="1"/>
          </p:cNvGraphicFramePr>
          <p:nvPr/>
        </p:nvGraphicFramePr>
        <p:xfrm>
          <a:off x="2445682" y="299923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09" name="表格 108">
            <a:extLst>
              <a:ext uri="{FF2B5EF4-FFF2-40B4-BE49-F238E27FC236}">
                <a16:creationId xmlns:a16="http://schemas.microsoft.com/office/drawing/2014/main" id="{6FC65FC6-E422-40D8-9CCA-E06FA3E905E4}"/>
              </a:ext>
            </a:extLst>
          </p:cNvPr>
          <p:cNvGraphicFramePr>
            <a:graphicFrameLocks noGrp="1"/>
          </p:cNvGraphicFramePr>
          <p:nvPr/>
        </p:nvGraphicFramePr>
        <p:xfrm>
          <a:off x="2445682" y="341854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0" name="表格 109">
            <a:extLst>
              <a:ext uri="{FF2B5EF4-FFF2-40B4-BE49-F238E27FC236}">
                <a16:creationId xmlns:a16="http://schemas.microsoft.com/office/drawing/2014/main" id="{456780BE-D3FC-45EA-B50A-B4A68D448262}"/>
              </a:ext>
            </a:extLst>
          </p:cNvPr>
          <p:cNvGraphicFramePr>
            <a:graphicFrameLocks noGrp="1"/>
          </p:cNvGraphicFramePr>
          <p:nvPr/>
        </p:nvGraphicFramePr>
        <p:xfrm>
          <a:off x="2445682" y="430813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1" name="表格 110">
            <a:extLst>
              <a:ext uri="{FF2B5EF4-FFF2-40B4-BE49-F238E27FC236}">
                <a16:creationId xmlns:a16="http://schemas.microsoft.com/office/drawing/2014/main" id="{06D86FB3-B747-4562-B5EE-0307BDC87519}"/>
              </a:ext>
            </a:extLst>
          </p:cNvPr>
          <p:cNvGraphicFramePr>
            <a:graphicFrameLocks noGrp="1"/>
          </p:cNvGraphicFramePr>
          <p:nvPr/>
        </p:nvGraphicFramePr>
        <p:xfrm>
          <a:off x="2445682" y="4756717"/>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2" name="表格 111">
            <a:extLst>
              <a:ext uri="{FF2B5EF4-FFF2-40B4-BE49-F238E27FC236}">
                <a16:creationId xmlns:a16="http://schemas.microsoft.com/office/drawing/2014/main" id="{EBA62A26-E4A1-4E97-8EA0-735B1A8088D0}"/>
              </a:ext>
            </a:extLst>
          </p:cNvPr>
          <p:cNvGraphicFramePr>
            <a:graphicFrameLocks noGrp="1"/>
          </p:cNvGraphicFramePr>
          <p:nvPr/>
        </p:nvGraphicFramePr>
        <p:xfrm>
          <a:off x="2445682" y="521390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sp>
        <p:nvSpPr>
          <p:cNvPr id="68" name="矩形: 圓角 67">
            <a:extLst>
              <a:ext uri="{FF2B5EF4-FFF2-40B4-BE49-F238E27FC236}">
                <a16:creationId xmlns:a16="http://schemas.microsoft.com/office/drawing/2014/main" id="{2FDDAC62-5270-4526-A2EE-E333F97766AE}"/>
              </a:ext>
            </a:extLst>
          </p:cNvPr>
          <p:cNvSpPr/>
          <p:nvPr/>
        </p:nvSpPr>
        <p:spPr>
          <a:xfrm>
            <a:off x="2458812" y="2996916"/>
            <a:ext cx="225741" cy="2565485"/>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535535-2A46-44EA-97A8-8AF7EC7F0ED1}"/>
              </a:ext>
            </a:extLst>
          </p:cNvPr>
          <p:cNvSpPr/>
          <p:nvPr/>
        </p:nvSpPr>
        <p:spPr>
          <a:xfrm>
            <a:off x="2069789" y="2794481"/>
            <a:ext cx="364930" cy="2809377"/>
          </a:xfrm>
          <a:prstGeom prst="rect">
            <a:avLst/>
          </a:prstGeom>
          <a:solidFill>
            <a:srgbClr val="F2E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3723FB9E-653D-4570-BB48-6FC91D497F15}"/>
              </a:ext>
            </a:extLst>
          </p:cNvPr>
          <p:cNvSpPr/>
          <p:nvPr/>
        </p:nvSpPr>
        <p:spPr>
          <a:xfrm>
            <a:off x="37300" y="2781284"/>
            <a:ext cx="2315950" cy="2862322"/>
          </a:xfrm>
          <a:prstGeom prst="rect">
            <a:avLst/>
          </a:prstGeom>
          <a:solidFill>
            <a:schemeClr val="accent4">
              <a:lumMod val="90000"/>
            </a:schemeClr>
          </a:solidFill>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p:txBody>
      </p:sp>
      <p:sp>
        <p:nvSpPr>
          <p:cNvPr id="75" name="矩形: 圓角 74">
            <a:extLst>
              <a:ext uri="{FF2B5EF4-FFF2-40B4-BE49-F238E27FC236}">
                <a16:creationId xmlns:a16="http://schemas.microsoft.com/office/drawing/2014/main" id="{2C437A34-D4A3-4137-8EC8-BDCBA533B09B}"/>
              </a:ext>
            </a:extLst>
          </p:cNvPr>
          <p:cNvSpPr/>
          <p:nvPr/>
        </p:nvSpPr>
        <p:spPr>
          <a:xfrm>
            <a:off x="2712721" y="3004329"/>
            <a:ext cx="241914" cy="2537244"/>
          </a:xfrm>
          <a:prstGeom prst="roundRect">
            <a:avLst>
              <a:gd name="adj" fmla="val 1590"/>
            </a:avLst>
          </a:prstGeom>
          <a:solidFill>
            <a:srgbClr val="FFFF00">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文字方塊 106">
            <a:extLst>
              <a:ext uri="{FF2B5EF4-FFF2-40B4-BE49-F238E27FC236}">
                <a16:creationId xmlns:a16="http://schemas.microsoft.com/office/drawing/2014/main" id="{A132B9C8-F890-41DB-BF3D-FFAF5A246B12}"/>
              </a:ext>
            </a:extLst>
          </p:cNvPr>
          <p:cNvSpPr txBox="1"/>
          <p:nvPr/>
        </p:nvSpPr>
        <p:spPr>
          <a:xfrm>
            <a:off x="3780580" y="5682178"/>
            <a:ext cx="2621230" cy="369332"/>
          </a:xfrm>
          <a:prstGeom prst="rect">
            <a:avLst/>
          </a:prstGeom>
          <a:noFill/>
        </p:spPr>
        <p:txBody>
          <a:bodyPr wrap="none" rtlCol="0">
            <a:spAutoFit/>
          </a:bodyPr>
          <a:lstStyle/>
          <a:p>
            <a:pPr algn="ctr"/>
            <a:r>
              <a:rPr lang="en-US" altLang="zh-TW" dirty="0">
                <a:solidFill>
                  <a:srgbClr val="FF0000"/>
                </a:solidFill>
              </a:rPr>
              <a:t>All the same as </a:t>
            </a:r>
            <a:r>
              <a:rPr lang="en-US" altLang="zh-TW" dirty="0">
                <a:solidFill>
                  <a:srgbClr val="0000FF"/>
                </a:solidFill>
              </a:rPr>
              <a:t>sign bit</a:t>
            </a:r>
            <a:r>
              <a:rPr lang="en-US" altLang="zh-TW" dirty="0">
                <a:solidFill>
                  <a:srgbClr val="FF0000"/>
                </a:solidFill>
              </a:rPr>
              <a:t>.</a:t>
            </a:r>
            <a:endParaRPr lang="zh-TW" altLang="en-US" dirty="0">
              <a:solidFill>
                <a:srgbClr val="FF0000"/>
              </a:solidFill>
            </a:endParaRPr>
          </a:p>
        </p:txBody>
      </p:sp>
      <p:cxnSp>
        <p:nvCxnSpPr>
          <p:cNvPr id="108" name="直線單箭頭接點 107">
            <a:extLst>
              <a:ext uri="{FF2B5EF4-FFF2-40B4-BE49-F238E27FC236}">
                <a16:creationId xmlns:a16="http://schemas.microsoft.com/office/drawing/2014/main" id="{507E9A8A-F7ED-4EF1-9605-24AEE257D53E}"/>
              </a:ext>
            </a:extLst>
          </p:cNvPr>
          <p:cNvCxnSpPr>
            <a:cxnSpLocks/>
          </p:cNvCxnSpPr>
          <p:nvPr/>
        </p:nvCxnSpPr>
        <p:spPr>
          <a:xfrm>
            <a:off x="2954635" y="5512402"/>
            <a:ext cx="893465" cy="33655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2ECAC47B-B8CF-4E59-998F-8C5594AE17FB}"/>
              </a:ext>
            </a:extLst>
          </p:cNvPr>
          <p:cNvCxnSpPr/>
          <p:nvPr/>
        </p:nvCxnSpPr>
        <p:spPr>
          <a:xfrm>
            <a:off x="653642" y="4040644"/>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5463BE1-F1DC-4511-92C8-F1036C7192F8}"/>
              </a:ext>
            </a:extLst>
          </p:cNvPr>
          <p:cNvSpPr txBox="1"/>
          <p:nvPr/>
        </p:nvSpPr>
        <p:spPr>
          <a:xfrm>
            <a:off x="52258" y="3769856"/>
            <a:ext cx="78739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 </a:t>
            </a:r>
            <a:endParaRPr lang="zh-TW" altLang="en-US" b="1" dirty="0">
              <a:solidFill>
                <a:srgbClr val="EE5496"/>
              </a:solidFill>
            </a:endParaRPr>
          </a:p>
        </p:txBody>
      </p:sp>
    </p:spTree>
    <p:extLst>
      <p:ext uri="{BB962C8B-B14F-4D97-AF65-F5344CB8AC3E}">
        <p14:creationId xmlns:p14="http://schemas.microsoft.com/office/powerpoint/2010/main" val="31072347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0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23" y="2763641"/>
            <a:ext cx="12185477" cy="401648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7280F705-B069-4D81-BD37-64EB83F5F7C0}"/>
              </a:ext>
            </a:extLst>
          </p:cNvPr>
          <p:cNvSpPr txBox="1"/>
          <p:nvPr/>
        </p:nvSpPr>
        <p:spPr>
          <a:xfrm>
            <a:off x="11462202" y="3689149"/>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69" name="文字方塊 68">
            <a:extLst>
              <a:ext uri="{FF2B5EF4-FFF2-40B4-BE49-F238E27FC236}">
                <a16:creationId xmlns:a16="http://schemas.microsoft.com/office/drawing/2014/main" id="{10D345F6-55D2-4DED-926D-415E2ED01D92}"/>
              </a:ext>
            </a:extLst>
          </p:cNvPr>
          <p:cNvSpPr txBox="1"/>
          <p:nvPr/>
        </p:nvSpPr>
        <p:spPr>
          <a:xfrm>
            <a:off x="2086669" y="5541572"/>
            <a:ext cx="915635" cy="369332"/>
          </a:xfrm>
          <a:prstGeom prst="rect">
            <a:avLst/>
          </a:prstGeom>
          <a:noFill/>
        </p:spPr>
        <p:txBody>
          <a:bodyPr wrap="none" rtlCol="0">
            <a:spAutoFit/>
          </a:bodyPr>
          <a:lstStyle/>
          <a:p>
            <a:r>
              <a:rPr lang="en-US" altLang="zh-TW" dirty="0">
                <a:solidFill>
                  <a:srgbClr val="0000FF"/>
                </a:solidFill>
              </a:rPr>
              <a:t>sign bit</a:t>
            </a:r>
            <a:endParaRPr lang="zh-TW" altLang="en-US" dirty="0">
              <a:solidFill>
                <a:srgbClr val="0000FF"/>
              </a:solidFill>
            </a:endParaRPr>
          </a:p>
        </p:txBody>
      </p:sp>
      <p:graphicFrame>
        <p:nvGraphicFramePr>
          <p:cNvPr id="9" name="表格 8">
            <a:extLst>
              <a:ext uri="{FF2B5EF4-FFF2-40B4-BE49-F238E27FC236}">
                <a16:creationId xmlns:a16="http://schemas.microsoft.com/office/drawing/2014/main" id="{593EE634-F545-4465-91E4-2644DA5F079F}"/>
              </a:ext>
            </a:extLst>
          </p:cNvPr>
          <p:cNvGraphicFramePr>
            <a:graphicFrameLocks noGrp="1"/>
          </p:cNvGraphicFramePr>
          <p:nvPr>
            <p:extLst>
              <p:ext uri="{D42A27DB-BD31-4B8C-83A1-F6EECF244321}">
                <p14:modId xmlns:p14="http://schemas.microsoft.com/office/powerpoint/2010/main" val="2870749594"/>
              </p:ext>
            </p:extLst>
          </p:nvPr>
        </p:nvGraphicFramePr>
        <p:xfrm>
          <a:off x="1686547" y="2991822"/>
          <a:ext cx="8064000" cy="360000"/>
        </p:xfrm>
        <a:graphic>
          <a:graphicData uri="http://schemas.openxmlformats.org/drawingml/2006/table">
            <a:tbl>
              <a:tblPr firstRow="1" bandRow="1"/>
              <a:tblGrid>
                <a:gridCol w="252000">
                  <a:extLst>
                    <a:ext uri="{9D8B030D-6E8A-4147-A177-3AD203B41FA5}">
                      <a16:colId xmlns:a16="http://schemas.microsoft.com/office/drawing/2014/main" val="1479787203"/>
                    </a:ext>
                  </a:extLst>
                </a:gridCol>
                <a:gridCol w="252000">
                  <a:extLst>
                    <a:ext uri="{9D8B030D-6E8A-4147-A177-3AD203B41FA5}">
                      <a16:colId xmlns:a16="http://schemas.microsoft.com/office/drawing/2014/main" val="1101962115"/>
                    </a:ext>
                  </a:extLst>
                </a:gridCol>
                <a:gridCol w="252000">
                  <a:extLst>
                    <a:ext uri="{9D8B030D-6E8A-4147-A177-3AD203B41FA5}">
                      <a16:colId xmlns:a16="http://schemas.microsoft.com/office/drawing/2014/main" val="117119728"/>
                    </a:ext>
                  </a:extLst>
                </a:gridCol>
                <a:gridCol w="252000">
                  <a:extLst>
                    <a:ext uri="{9D8B030D-6E8A-4147-A177-3AD203B41FA5}">
                      <a16:colId xmlns:a16="http://schemas.microsoft.com/office/drawing/2014/main" val="2897011470"/>
                    </a:ext>
                  </a:extLst>
                </a:gridCol>
                <a:gridCol w="252000">
                  <a:extLst>
                    <a:ext uri="{9D8B030D-6E8A-4147-A177-3AD203B41FA5}">
                      <a16:colId xmlns:a16="http://schemas.microsoft.com/office/drawing/2014/main" val="1742110597"/>
                    </a:ext>
                  </a:extLst>
                </a:gridCol>
                <a:gridCol w="252000">
                  <a:extLst>
                    <a:ext uri="{9D8B030D-6E8A-4147-A177-3AD203B41FA5}">
                      <a16:colId xmlns:a16="http://schemas.microsoft.com/office/drawing/2014/main" val="4239621749"/>
                    </a:ext>
                  </a:extLst>
                </a:gridCol>
                <a:gridCol w="252000">
                  <a:extLst>
                    <a:ext uri="{9D8B030D-6E8A-4147-A177-3AD203B41FA5}">
                      <a16:colId xmlns:a16="http://schemas.microsoft.com/office/drawing/2014/main" val="2333307039"/>
                    </a:ext>
                  </a:extLst>
                </a:gridCol>
                <a:gridCol w="252000">
                  <a:extLst>
                    <a:ext uri="{9D8B030D-6E8A-4147-A177-3AD203B41FA5}">
                      <a16:colId xmlns:a16="http://schemas.microsoft.com/office/drawing/2014/main" val="1332858964"/>
                    </a:ext>
                  </a:extLst>
                </a:gridCol>
                <a:gridCol w="252000">
                  <a:extLst>
                    <a:ext uri="{9D8B030D-6E8A-4147-A177-3AD203B41FA5}">
                      <a16:colId xmlns:a16="http://schemas.microsoft.com/office/drawing/2014/main" val="3556992321"/>
                    </a:ext>
                  </a:extLst>
                </a:gridCol>
                <a:gridCol w="252000">
                  <a:extLst>
                    <a:ext uri="{9D8B030D-6E8A-4147-A177-3AD203B41FA5}">
                      <a16:colId xmlns:a16="http://schemas.microsoft.com/office/drawing/2014/main" val="1741055656"/>
                    </a:ext>
                  </a:extLst>
                </a:gridCol>
                <a:gridCol w="252000">
                  <a:extLst>
                    <a:ext uri="{9D8B030D-6E8A-4147-A177-3AD203B41FA5}">
                      <a16:colId xmlns:a16="http://schemas.microsoft.com/office/drawing/2014/main" val="2752687657"/>
                    </a:ext>
                  </a:extLst>
                </a:gridCol>
                <a:gridCol w="252000">
                  <a:extLst>
                    <a:ext uri="{9D8B030D-6E8A-4147-A177-3AD203B41FA5}">
                      <a16:colId xmlns:a16="http://schemas.microsoft.com/office/drawing/2014/main" val="877672426"/>
                    </a:ext>
                  </a:extLst>
                </a:gridCol>
                <a:gridCol w="252000">
                  <a:extLst>
                    <a:ext uri="{9D8B030D-6E8A-4147-A177-3AD203B41FA5}">
                      <a16:colId xmlns:a16="http://schemas.microsoft.com/office/drawing/2014/main" val="817132718"/>
                    </a:ext>
                  </a:extLst>
                </a:gridCol>
                <a:gridCol w="252000">
                  <a:extLst>
                    <a:ext uri="{9D8B030D-6E8A-4147-A177-3AD203B41FA5}">
                      <a16:colId xmlns:a16="http://schemas.microsoft.com/office/drawing/2014/main" val="531340313"/>
                    </a:ext>
                  </a:extLst>
                </a:gridCol>
                <a:gridCol w="252000">
                  <a:extLst>
                    <a:ext uri="{9D8B030D-6E8A-4147-A177-3AD203B41FA5}">
                      <a16:colId xmlns:a16="http://schemas.microsoft.com/office/drawing/2014/main" val="2070376143"/>
                    </a:ext>
                  </a:extLst>
                </a:gridCol>
                <a:gridCol w="252000">
                  <a:extLst>
                    <a:ext uri="{9D8B030D-6E8A-4147-A177-3AD203B41FA5}">
                      <a16:colId xmlns:a16="http://schemas.microsoft.com/office/drawing/2014/main" val="4153246405"/>
                    </a:ext>
                  </a:extLst>
                </a:gridCol>
                <a:gridCol w="252000">
                  <a:extLst>
                    <a:ext uri="{9D8B030D-6E8A-4147-A177-3AD203B41FA5}">
                      <a16:colId xmlns:a16="http://schemas.microsoft.com/office/drawing/2014/main" val="1723718118"/>
                    </a:ext>
                  </a:extLst>
                </a:gridCol>
                <a:gridCol w="252000">
                  <a:extLst>
                    <a:ext uri="{9D8B030D-6E8A-4147-A177-3AD203B41FA5}">
                      <a16:colId xmlns:a16="http://schemas.microsoft.com/office/drawing/2014/main" val="2410463786"/>
                    </a:ext>
                  </a:extLst>
                </a:gridCol>
                <a:gridCol w="252000">
                  <a:extLst>
                    <a:ext uri="{9D8B030D-6E8A-4147-A177-3AD203B41FA5}">
                      <a16:colId xmlns:a16="http://schemas.microsoft.com/office/drawing/2014/main" val="3696158588"/>
                    </a:ext>
                  </a:extLst>
                </a:gridCol>
                <a:gridCol w="252000">
                  <a:extLst>
                    <a:ext uri="{9D8B030D-6E8A-4147-A177-3AD203B41FA5}">
                      <a16:colId xmlns:a16="http://schemas.microsoft.com/office/drawing/2014/main" val="729423934"/>
                    </a:ext>
                  </a:extLst>
                </a:gridCol>
                <a:gridCol w="252000">
                  <a:extLst>
                    <a:ext uri="{9D8B030D-6E8A-4147-A177-3AD203B41FA5}">
                      <a16:colId xmlns:a16="http://schemas.microsoft.com/office/drawing/2014/main" val="2988874226"/>
                    </a:ext>
                  </a:extLst>
                </a:gridCol>
                <a:gridCol w="252000">
                  <a:extLst>
                    <a:ext uri="{9D8B030D-6E8A-4147-A177-3AD203B41FA5}">
                      <a16:colId xmlns:a16="http://schemas.microsoft.com/office/drawing/2014/main" val="3723570274"/>
                    </a:ext>
                  </a:extLst>
                </a:gridCol>
                <a:gridCol w="252000">
                  <a:extLst>
                    <a:ext uri="{9D8B030D-6E8A-4147-A177-3AD203B41FA5}">
                      <a16:colId xmlns:a16="http://schemas.microsoft.com/office/drawing/2014/main" val="1548418200"/>
                    </a:ext>
                  </a:extLst>
                </a:gridCol>
                <a:gridCol w="252000">
                  <a:extLst>
                    <a:ext uri="{9D8B030D-6E8A-4147-A177-3AD203B41FA5}">
                      <a16:colId xmlns:a16="http://schemas.microsoft.com/office/drawing/2014/main" val="3923461743"/>
                    </a:ext>
                  </a:extLst>
                </a:gridCol>
                <a:gridCol w="252000">
                  <a:extLst>
                    <a:ext uri="{9D8B030D-6E8A-4147-A177-3AD203B41FA5}">
                      <a16:colId xmlns:a16="http://schemas.microsoft.com/office/drawing/2014/main" val="2842070188"/>
                    </a:ext>
                  </a:extLst>
                </a:gridCol>
                <a:gridCol w="252000">
                  <a:extLst>
                    <a:ext uri="{9D8B030D-6E8A-4147-A177-3AD203B41FA5}">
                      <a16:colId xmlns:a16="http://schemas.microsoft.com/office/drawing/2014/main" val="3810699616"/>
                    </a:ext>
                  </a:extLst>
                </a:gridCol>
                <a:gridCol w="252000">
                  <a:extLst>
                    <a:ext uri="{9D8B030D-6E8A-4147-A177-3AD203B41FA5}">
                      <a16:colId xmlns:a16="http://schemas.microsoft.com/office/drawing/2014/main" val="1623371936"/>
                    </a:ext>
                  </a:extLst>
                </a:gridCol>
                <a:gridCol w="252000">
                  <a:extLst>
                    <a:ext uri="{9D8B030D-6E8A-4147-A177-3AD203B41FA5}">
                      <a16:colId xmlns:a16="http://schemas.microsoft.com/office/drawing/2014/main" val="24962318"/>
                    </a:ext>
                  </a:extLst>
                </a:gridCol>
                <a:gridCol w="252000">
                  <a:extLst>
                    <a:ext uri="{9D8B030D-6E8A-4147-A177-3AD203B41FA5}">
                      <a16:colId xmlns:a16="http://schemas.microsoft.com/office/drawing/2014/main" val="3145348845"/>
                    </a:ext>
                  </a:extLst>
                </a:gridCol>
                <a:gridCol w="252000">
                  <a:extLst>
                    <a:ext uri="{9D8B030D-6E8A-4147-A177-3AD203B41FA5}">
                      <a16:colId xmlns:a16="http://schemas.microsoft.com/office/drawing/2014/main" val="907104530"/>
                    </a:ext>
                  </a:extLst>
                </a:gridCol>
                <a:gridCol w="252000">
                  <a:extLst>
                    <a:ext uri="{9D8B030D-6E8A-4147-A177-3AD203B41FA5}">
                      <a16:colId xmlns:a16="http://schemas.microsoft.com/office/drawing/2014/main" val="330109812"/>
                    </a:ext>
                  </a:extLst>
                </a:gridCol>
                <a:gridCol w="252000">
                  <a:extLst>
                    <a:ext uri="{9D8B030D-6E8A-4147-A177-3AD203B41FA5}">
                      <a16:colId xmlns:a16="http://schemas.microsoft.com/office/drawing/2014/main" val="146402660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508371819"/>
                  </a:ext>
                </a:extLst>
              </a:tr>
            </a:tbl>
          </a:graphicData>
        </a:graphic>
      </p:graphicFrame>
      <p:graphicFrame>
        <p:nvGraphicFramePr>
          <p:cNvPr id="13" name="表格 12">
            <a:extLst>
              <a:ext uri="{FF2B5EF4-FFF2-40B4-BE49-F238E27FC236}">
                <a16:creationId xmlns:a16="http://schemas.microsoft.com/office/drawing/2014/main" id="{A8E3BFC2-A644-431E-983C-97E83E128822}"/>
              </a:ext>
            </a:extLst>
          </p:cNvPr>
          <p:cNvGraphicFramePr>
            <a:graphicFrameLocks noGrp="1"/>
          </p:cNvGraphicFramePr>
          <p:nvPr>
            <p:extLst>
              <p:ext uri="{D42A27DB-BD31-4B8C-83A1-F6EECF244321}">
                <p14:modId xmlns:p14="http://schemas.microsoft.com/office/powerpoint/2010/main" val="3793765536"/>
              </p:ext>
            </p:extLst>
          </p:nvPr>
        </p:nvGraphicFramePr>
        <p:xfrm>
          <a:off x="1686547" y="3436860"/>
          <a:ext cx="8064000" cy="360000"/>
        </p:xfrm>
        <a:graphic>
          <a:graphicData uri="http://schemas.openxmlformats.org/drawingml/2006/table">
            <a:tbl>
              <a:tblPr firstRow="1" bandRow="1"/>
              <a:tblGrid>
                <a:gridCol w="252000">
                  <a:extLst>
                    <a:ext uri="{9D8B030D-6E8A-4147-A177-3AD203B41FA5}">
                      <a16:colId xmlns:a16="http://schemas.microsoft.com/office/drawing/2014/main" val="3053430629"/>
                    </a:ext>
                  </a:extLst>
                </a:gridCol>
                <a:gridCol w="252000">
                  <a:extLst>
                    <a:ext uri="{9D8B030D-6E8A-4147-A177-3AD203B41FA5}">
                      <a16:colId xmlns:a16="http://schemas.microsoft.com/office/drawing/2014/main" val="1366962478"/>
                    </a:ext>
                  </a:extLst>
                </a:gridCol>
                <a:gridCol w="252000">
                  <a:extLst>
                    <a:ext uri="{9D8B030D-6E8A-4147-A177-3AD203B41FA5}">
                      <a16:colId xmlns:a16="http://schemas.microsoft.com/office/drawing/2014/main" val="1003132382"/>
                    </a:ext>
                  </a:extLst>
                </a:gridCol>
                <a:gridCol w="252000">
                  <a:extLst>
                    <a:ext uri="{9D8B030D-6E8A-4147-A177-3AD203B41FA5}">
                      <a16:colId xmlns:a16="http://schemas.microsoft.com/office/drawing/2014/main" val="2311725560"/>
                    </a:ext>
                  </a:extLst>
                </a:gridCol>
                <a:gridCol w="252000">
                  <a:extLst>
                    <a:ext uri="{9D8B030D-6E8A-4147-A177-3AD203B41FA5}">
                      <a16:colId xmlns:a16="http://schemas.microsoft.com/office/drawing/2014/main" val="2299683543"/>
                    </a:ext>
                  </a:extLst>
                </a:gridCol>
                <a:gridCol w="252000">
                  <a:extLst>
                    <a:ext uri="{9D8B030D-6E8A-4147-A177-3AD203B41FA5}">
                      <a16:colId xmlns:a16="http://schemas.microsoft.com/office/drawing/2014/main" val="4037920050"/>
                    </a:ext>
                  </a:extLst>
                </a:gridCol>
                <a:gridCol w="252000">
                  <a:extLst>
                    <a:ext uri="{9D8B030D-6E8A-4147-A177-3AD203B41FA5}">
                      <a16:colId xmlns:a16="http://schemas.microsoft.com/office/drawing/2014/main" val="3034614394"/>
                    </a:ext>
                  </a:extLst>
                </a:gridCol>
                <a:gridCol w="252000">
                  <a:extLst>
                    <a:ext uri="{9D8B030D-6E8A-4147-A177-3AD203B41FA5}">
                      <a16:colId xmlns:a16="http://schemas.microsoft.com/office/drawing/2014/main" val="2353476129"/>
                    </a:ext>
                  </a:extLst>
                </a:gridCol>
                <a:gridCol w="252000">
                  <a:extLst>
                    <a:ext uri="{9D8B030D-6E8A-4147-A177-3AD203B41FA5}">
                      <a16:colId xmlns:a16="http://schemas.microsoft.com/office/drawing/2014/main" val="2347731481"/>
                    </a:ext>
                  </a:extLst>
                </a:gridCol>
                <a:gridCol w="252000">
                  <a:extLst>
                    <a:ext uri="{9D8B030D-6E8A-4147-A177-3AD203B41FA5}">
                      <a16:colId xmlns:a16="http://schemas.microsoft.com/office/drawing/2014/main" val="2806743546"/>
                    </a:ext>
                  </a:extLst>
                </a:gridCol>
                <a:gridCol w="252000">
                  <a:extLst>
                    <a:ext uri="{9D8B030D-6E8A-4147-A177-3AD203B41FA5}">
                      <a16:colId xmlns:a16="http://schemas.microsoft.com/office/drawing/2014/main" val="4011457595"/>
                    </a:ext>
                  </a:extLst>
                </a:gridCol>
                <a:gridCol w="252000">
                  <a:extLst>
                    <a:ext uri="{9D8B030D-6E8A-4147-A177-3AD203B41FA5}">
                      <a16:colId xmlns:a16="http://schemas.microsoft.com/office/drawing/2014/main" val="2878895530"/>
                    </a:ext>
                  </a:extLst>
                </a:gridCol>
                <a:gridCol w="252000">
                  <a:extLst>
                    <a:ext uri="{9D8B030D-6E8A-4147-A177-3AD203B41FA5}">
                      <a16:colId xmlns:a16="http://schemas.microsoft.com/office/drawing/2014/main" val="2655407301"/>
                    </a:ext>
                  </a:extLst>
                </a:gridCol>
                <a:gridCol w="252000">
                  <a:extLst>
                    <a:ext uri="{9D8B030D-6E8A-4147-A177-3AD203B41FA5}">
                      <a16:colId xmlns:a16="http://schemas.microsoft.com/office/drawing/2014/main" val="4282888847"/>
                    </a:ext>
                  </a:extLst>
                </a:gridCol>
                <a:gridCol w="252000">
                  <a:extLst>
                    <a:ext uri="{9D8B030D-6E8A-4147-A177-3AD203B41FA5}">
                      <a16:colId xmlns:a16="http://schemas.microsoft.com/office/drawing/2014/main" val="1566529079"/>
                    </a:ext>
                  </a:extLst>
                </a:gridCol>
                <a:gridCol w="252000">
                  <a:extLst>
                    <a:ext uri="{9D8B030D-6E8A-4147-A177-3AD203B41FA5}">
                      <a16:colId xmlns:a16="http://schemas.microsoft.com/office/drawing/2014/main" val="774068011"/>
                    </a:ext>
                  </a:extLst>
                </a:gridCol>
                <a:gridCol w="252000">
                  <a:extLst>
                    <a:ext uri="{9D8B030D-6E8A-4147-A177-3AD203B41FA5}">
                      <a16:colId xmlns:a16="http://schemas.microsoft.com/office/drawing/2014/main" val="1279366291"/>
                    </a:ext>
                  </a:extLst>
                </a:gridCol>
                <a:gridCol w="252000">
                  <a:extLst>
                    <a:ext uri="{9D8B030D-6E8A-4147-A177-3AD203B41FA5}">
                      <a16:colId xmlns:a16="http://schemas.microsoft.com/office/drawing/2014/main" val="1292721812"/>
                    </a:ext>
                  </a:extLst>
                </a:gridCol>
                <a:gridCol w="252000">
                  <a:extLst>
                    <a:ext uri="{9D8B030D-6E8A-4147-A177-3AD203B41FA5}">
                      <a16:colId xmlns:a16="http://schemas.microsoft.com/office/drawing/2014/main" val="200037715"/>
                    </a:ext>
                  </a:extLst>
                </a:gridCol>
                <a:gridCol w="252000">
                  <a:extLst>
                    <a:ext uri="{9D8B030D-6E8A-4147-A177-3AD203B41FA5}">
                      <a16:colId xmlns:a16="http://schemas.microsoft.com/office/drawing/2014/main" val="3201252914"/>
                    </a:ext>
                  </a:extLst>
                </a:gridCol>
                <a:gridCol w="252000">
                  <a:extLst>
                    <a:ext uri="{9D8B030D-6E8A-4147-A177-3AD203B41FA5}">
                      <a16:colId xmlns:a16="http://schemas.microsoft.com/office/drawing/2014/main" val="1190012948"/>
                    </a:ext>
                  </a:extLst>
                </a:gridCol>
                <a:gridCol w="252000">
                  <a:extLst>
                    <a:ext uri="{9D8B030D-6E8A-4147-A177-3AD203B41FA5}">
                      <a16:colId xmlns:a16="http://schemas.microsoft.com/office/drawing/2014/main" val="724371073"/>
                    </a:ext>
                  </a:extLst>
                </a:gridCol>
                <a:gridCol w="252000">
                  <a:extLst>
                    <a:ext uri="{9D8B030D-6E8A-4147-A177-3AD203B41FA5}">
                      <a16:colId xmlns:a16="http://schemas.microsoft.com/office/drawing/2014/main" val="4051395914"/>
                    </a:ext>
                  </a:extLst>
                </a:gridCol>
                <a:gridCol w="252000">
                  <a:extLst>
                    <a:ext uri="{9D8B030D-6E8A-4147-A177-3AD203B41FA5}">
                      <a16:colId xmlns:a16="http://schemas.microsoft.com/office/drawing/2014/main" val="1340180604"/>
                    </a:ext>
                  </a:extLst>
                </a:gridCol>
                <a:gridCol w="252000">
                  <a:extLst>
                    <a:ext uri="{9D8B030D-6E8A-4147-A177-3AD203B41FA5}">
                      <a16:colId xmlns:a16="http://schemas.microsoft.com/office/drawing/2014/main" val="2601776307"/>
                    </a:ext>
                  </a:extLst>
                </a:gridCol>
                <a:gridCol w="252000">
                  <a:extLst>
                    <a:ext uri="{9D8B030D-6E8A-4147-A177-3AD203B41FA5}">
                      <a16:colId xmlns:a16="http://schemas.microsoft.com/office/drawing/2014/main" val="155603803"/>
                    </a:ext>
                  </a:extLst>
                </a:gridCol>
                <a:gridCol w="252000">
                  <a:extLst>
                    <a:ext uri="{9D8B030D-6E8A-4147-A177-3AD203B41FA5}">
                      <a16:colId xmlns:a16="http://schemas.microsoft.com/office/drawing/2014/main" val="1901596865"/>
                    </a:ext>
                  </a:extLst>
                </a:gridCol>
                <a:gridCol w="252000">
                  <a:extLst>
                    <a:ext uri="{9D8B030D-6E8A-4147-A177-3AD203B41FA5}">
                      <a16:colId xmlns:a16="http://schemas.microsoft.com/office/drawing/2014/main" val="2025683972"/>
                    </a:ext>
                  </a:extLst>
                </a:gridCol>
                <a:gridCol w="252000">
                  <a:extLst>
                    <a:ext uri="{9D8B030D-6E8A-4147-A177-3AD203B41FA5}">
                      <a16:colId xmlns:a16="http://schemas.microsoft.com/office/drawing/2014/main" val="4130069855"/>
                    </a:ext>
                  </a:extLst>
                </a:gridCol>
                <a:gridCol w="252000">
                  <a:extLst>
                    <a:ext uri="{9D8B030D-6E8A-4147-A177-3AD203B41FA5}">
                      <a16:colId xmlns:a16="http://schemas.microsoft.com/office/drawing/2014/main" val="1336997735"/>
                    </a:ext>
                  </a:extLst>
                </a:gridCol>
                <a:gridCol w="252000">
                  <a:extLst>
                    <a:ext uri="{9D8B030D-6E8A-4147-A177-3AD203B41FA5}">
                      <a16:colId xmlns:a16="http://schemas.microsoft.com/office/drawing/2014/main" val="178804356"/>
                    </a:ext>
                  </a:extLst>
                </a:gridCol>
                <a:gridCol w="252000">
                  <a:extLst>
                    <a:ext uri="{9D8B030D-6E8A-4147-A177-3AD203B41FA5}">
                      <a16:colId xmlns:a16="http://schemas.microsoft.com/office/drawing/2014/main" val="187619607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307070647"/>
                  </a:ext>
                </a:extLst>
              </a:tr>
            </a:tbl>
          </a:graphicData>
        </a:graphic>
      </p:graphicFrame>
      <p:graphicFrame>
        <p:nvGraphicFramePr>
          <p:cNvPr id="14" name="表格 13">
            <a:extLst>
              <a:ext uri="{FF2B5EF4-FFF2-40B4-BE49-F238E27FC236}">
                <a16:creationId xmlns:a16="http://schemas.microsoft.com/office/drawing/2014/main" id="{2A68EB78-E2E3-41AF-A88A-61057BD43A4D}"/>
              </a:ext>
            </a:extLst>
          </p:cNvPr>
          <p:cNvGraphicFramePr>
            <a:graphicFrameLocks noGrp="1"/>
          </p:cNvGraphicFramePr>
          <p:nvPr>
            <p:extLst>
              <p:ext uri="{D42A27DB-BD31-4B8C-83A1-F6EECF244321}">
                <p14:modId xmlns:p14="http://schemas.microsoft.com/office/powerpoint/2010/main" val="1409120261"/>
              </p:ext>
            </p:extLst>
          </p:nvPr>
        </p:nvGraphicFramePr>
        <p:xfrm>
          <a:off x="1692071" y="4310597"/>
          <a:ext cx="8064000" cy="360000"/>
        </p:xfrm>
        <a:graphic>
          <a:graphicData uri="http://schemas.openxmlformats.org/drawingml/2006/table">
            <a:tbl>
              <a:tblPr firstRow="1" bandRow="1"/>
              <a:tblGrid>
                <a:gridCol w="252000">
                  <a:extLst>
                    <a:ext uri="{9D8B030D-6E8A-4147-A177-3AD203B41FA5}">
                      <a16:colId xmlns:a16="http://schemas.microsoft.com/office/drawing/2014/main" val="1104553432"/>
                    </a:ext>
                  </a:extLst>
                </a:gridCol>
                <a:gridCol w="252000">
                  <a:extLst>
                    <a:ext uri="{9D8B030D-6E8A-4147-A177-3AD203B41FA5}">
                      <a16:colId xmlns:a16="http://schemas.microsoft.com/office/drawing/2014/main" val="2830696916"/>
                    </a:ext>
                  </a:extLst>
                </a:gridCol>
                <a:gridCol w="252000">
                  <a:extLst>
                    <a:ext uri="{9D8B030D-6E8A-4147-A177-3AD203B41FA5}">
                      <a16:colId xmlns:a16="http://schemas.microsoft.com/office/drawing/2014/main" val="3241658185"/>
                    </a:ext>
                  </a:extLst>
                </a:gridCol>
                <a:gridCol w="252000">
                  <a:extLst>
                    <a:ext uri="{9D8B030D-6E8A-4147-A177-3AD203B41FA5}">
                      <a16:colId xmlns:a16="http://schemas.microsoft.com/office/drawing/2014/main" val="3503393173"/>
                    </a:ext>
                  </a:extLst>
                </a:gridCol>
                <a:gridCol w="252000">
                  <a:extLst>
                    <a:ext uri="{9D8B030D-6E8A-4147-A177-3AD203B41FA5}">
                      <a16:colId xmlns:a16="http://schemas.microsoft.com/office/drawing/2014/main" val="1955371146"/>
                    </a:ext>
                  </a:extLst>
                </a:gridCol>
                <a:gridCol w="252000">
                  <a:extLst>
                    <a:ext uri="{9D8B030D-6E8A-4147-A177-3AD203B41FA5}">
                      <a16:colId xmlns:a16="http://schemas.microsoft.com/office/drawing/2014/main" val="2067807944"/>
                    </a:ext>
                  </a:extLst>
                </a:gridCol>
                <a:gridCol w="252000">
                  <a:extLst>
                    <a:ext uri="{9D8B030D-6E8A-4147-A177-3AD203B41FA5}">
                      <a16:colId xmlns:a16="http://schemas.microsoft.com/office/drawing/2014/main" val="2407748173"/>
                    </a:ext>
                  </a:extLst>
                </a:gridCol>
                <a:gridCol w="252000">
                  <a:extLst>
                    <a:ext uri="{9D8B030D-6E8A-4147-A177-3AD203B41FA5}">
                      <a16:colId xmlns:a16="http://schemas.microsoft.com/office/drawing/2014/main" val="422796475"/>
                    </a:ext>
                  </a:extLst>
                </a:gridCol>
                <a:gridCol w="252000">
                  <a:extLst>
                    <a:ext uri="{9D8B030D-6E8A-4147-A177-3AD203B41FA5}">
                      <a16:colId xmlns:a16="http://schemas.microsoft.com/office/drawing/2014/main" val="347540334"/>
                    </a:ext>
                  </a:extLst>
                </a:gridCol>
                <a:gridCol w="252000">
                  <a:extLst>
                    <a:ext uri="{9D8B030D-6E8A-4147-A177-3AD203B41FA5}">
                      <a16:colId xmlns:a16="http://schemas.microsoft.com/office/drawing/2014/main" val="1487523893"/>
                    </a:ext>
                  </a:extLst>
                </a:gridCol>
                <a:gridCol w="252000">
                  <a:extLst>
                    <a:ext uri="{9D8B030D-6E8A-4147-A177-3AD203B41FA5}">
                      <a16:colId xmlns:a16="http://schemas.microsoft.com/office/drawing/2014/main" val="1565712246"/>
                    </a:ext>
                  </a:extLst>
                </a:gridCol>
                <a:gridCol w="252000">
                  <a:extLst>
                    <a:ext uri="{9D8B030D-6E8A-4147-A177-3AD203B41FA5}">
                      <a16:colId xmlns:a16="http://schemas.microsoft.com/office/drawing/2014/main" val="383308109"/>
                    </a:ext>
                  </a:extLst>
                </a:gridCol>
                <a:gridCol w="252000">
                  <a:extLst>
                    <a:ext uri="{9D8B030D-6E8A-4147-A177-3AD203B41FA5}">
                      <a16:colId xmlns:a16="http://schemas.microsoft.com/office/drawing/2014/main" val="3900900688"/>
                    </a:ext>
                  </a:extLst>
                </a:gridCol>
                <a:gridCol w="252000">
                  <a:extLst>
                    <a:ext uri="{9D8B030D-6E8A-4147-A177-3AD203B41FA5}">
                      <a16:colId xmlns:a16="http://schemas.microsoft.com/office/drawing/2014/main" val="2857678705"/>
                    </a:ext>
                  </a:extLst>
                </a:gridCol>
                <a:gridCol w="252000">
                  <a:extLst>
                    <a:ext uri="{9D8B030D-6E8A-4147-A177-3AD203B41FA5}">
                      <a16:colId xmlns:a16="http://schemas.microsoft.com/office/drawing/2014/main" val="3319184832"/>
                    </a:ext>
                  </a:extLst>
                </a:gridCol>
                <a:gridCol w="252000">
                  <a:extLst>
                    <a:ext uri="{9D8B030D-6E8A-4147-A177-3AD203B41FA5}">
                      <a16:colId xmlns:a16="http://schemas.microsoft.com/office/drawing/2014/main" val="1433409630"/>
                    </a:ext>
                  </a:extLst>
                </a:gridCol>
                <a:gridCol w="252000">
                  <a:extLst>
                    <a:ext uri="{9D8B030D-6E8A-4147-A177-3AD203B41FA5}">
                      <a16:colId xmlns:a16="http://schemas.microsoft.com/office/drawing/2014/main" val="3828603970"/>
                    </a:ext>
                  </a:extLst>
                </a:gridCol>
                <a:gridCol w="252000">
                  <a:extLst>
                    <a:ext uri="{9D8B030D-6E8A-4147-A177-3AD203B41FA5}">
                      <a16:colId xmlns:a16="http://schemas.microsoft.com/office/drawing/2014/main" val="2624742036"/>
                    </a:ext>
                  </a:extLst>
                </a:gridCol>
                <a:gridCol w="252000">
                  <a:extLst>
                    <a:ext uri="{9D8B030D-6E8A-4147-A177-3AD203B41FA5}">
                      <a16:colId xmlns:a16="http://schemas.microsoft.com/office/drawing/2014/main" val="1953035054"/>
                    </a:ext>
                  </a:extLst>
                </a:gridCol>
                <a:gridCol w="252000">
                  <a:extLst>
                    <a:ext uri="{9D8B030D-6E8A-4147-A177-3AD203B41FA5}">
                      <a16:colId xmlns:a16="http://schemas.microsoft.com/office/drawing/2014/main" val="642807762"/>
                    </a:ext>
                  </a:extLst>
                </a:gridCol>
                <a:gridCol w="252000">
                  <a:extLst>
                    <a:ext uri="{9D8B030D-6E8A-4147-A177-3AD203B41FA5}">
                      <a16:colId xmlns:a16="http://schemas.microsoft.com/office/drawing/2014/main" val="1139348254"/>
                    </a:ext>
                  </a:extLst>
                </a:gridCol>
                <a:gridCol w="252000">
                  <a:extLst>
                    <a:ext uri="{9D8B030D-6E8A-4147-A177-3AD203B41FA5}">
                      <a16:colId xmlns:a16="http://schemas.microsoft.com/office/drawing/2014/main" val="3531022655"/>
                    </a:ext>
                  </a:extLst>
                </a:gridCol>
                <a:gridCol w="252000">
                  <a:extLst>
                    <a:ext uri="{9D8B030D-6E8A-4147-A177-3AD203B41FA5}">
                      <a16:colId xmlns:a16="http://schemas.microsoft.com/office/drawing/2014/main" val="1637719483"/>
                    </a:ext>
                  </a:extLst>
                </a:gridCol>
                <a:gridCol w="252000">
                  <a:extLst>
                    <a:ext uri="{9D8B030D-6E8A-4147-A177-3AD203B41FA5}">
                      <a16:colId xmlns:a16="http://schemas.microsoft.com/office/drawing/2014/main" val="1601393938"/>
                    </a:ext>
                  </a:extLst>
                </a:gridCol>
                <a:gridCol w="252000">
                  <a:extLst>
                    <a:ext uri="{9D8B030D-6E8A-4147-A177-3AD203B41FA5}">
                      <a16:colId xmlns:a16="http://schemas.microsoft.com/office/drawing/2014/main" val="1344159276"/>
                    </a:ext>
                  </a:extLst>
                </a:gridCol>
                <a:gridCol w="252000">
                  <a:extLst>
                    <a:ext uri="{9D8B030D-6E8A-4147-A177-3AD203B41FA5}">
                      <a16:colId xmlns:a16="http://schemas.microsoft.com/office/drawing/2014/main" val="3964509848"/>
                    </a:ext>
                  </a:extLst>
                </a:gridCol>
                <a:gridCol w="252000">
                  <a:extLst>
                    <a:ext uri="{9D8B030D-6E8A-4147-A177-3AD203B41FA5}">
                      <a16:colId xmlns:a16="http://schemas.microsoft.com/office/drawing/2014/main" val="1177782080"/>
                    </a:ext>
                  </a:extLst>
                </a:gridCol>
                <a:gridCol w="252000">
                  <a:extLst>
                    <a:ext uri="{9D8B030D-6E8A-4147-A177-3AD203B41FA5}">
                      <a16:colId xmlns:a16="http://schemas.microsoft.com/office/drawing/2014/main" val="4059501139"/>
                    </a:ext>
                  </a:extLst>
                </a:gridCol>
                <a:gridCol w="252000">
                  <a:extLst>
                    <a:ext uri="{9D8B030D-6E8A-4147-A177-3AD203B41FA5}">
                      <a16:colId xmlns:a16="http://schemas.microsoft.com/office/drawing/2014/main" val="1902736852"/>
                    </a:ext>
                  </a:extLst>
                </a:gridCol>
                <a:gridCol w="252000">
                  <a:extLst>
                    <a:ext uri="{9D8B030D-6E8A-4147-A177-3AD203B41FA5}">
                      <a16:colId xmlns:a16="http://schemas.microsoft.com/office/drawing/2014/main" val="130733771"/>
                    </a:ext>
                  </a:extLst>
                </a:gridCol>
                <a:gridCol w="252000">
                  <a:extLst>
                    <a:ext uri="{9D8B030D-6E8A-4147-A177-3AD203B41FA5}">
                      <a16:colId xmlns:a16="http://schemas.microsoft.com/office/drawing/2014/main" val="601470436"/>
                    </a:ext>
                  </a:extLst>
                </a:gridCol>
                <a:gridCol w="252000">
                  <a:extLst>
                    <a:ext uri="{9D8B030D-6E8A-4147-A177-3AD203B41FA5}">
                      <a16:colId xmlns:a16="http://schemas.microsoft.com/office/drawing/2014/main" val="422980343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325540802"/>
                  </a:ext>
                </a:extLst>
              </a:tr>
            </a:tbl>
          </a:graphicData>
        </a:graphic>
      </p:graphicFrame>
      <p:graphicFrame>
        <p:nvGraphicFramePr>
          <p:cNvPr id="15" name="表格 14">
            <a:extLst>
              <a:ext uri="{FF2B5EF4-FFF2-40B4-BE49-F238E27FC236}">
                <a16:creationId xmlns:a16="http://schemas.microsoft.com/office/drawing/2014/main" id="{2CDEBF86-11AB-4EB3-A5A7-FB6D7434D696}"/>
              </a:ext>
            </a:extLst>
          </p:cNvPr>
          <p:cNvGraphicFramePr>
            <a:graphicFrameLocks noGrp="1"/>
          </p:cNvGraphicFramePr>
          <p:nvPr>
            <p:extLst>
              <p:ext uri="{D42A27DB-BD31-4B8C-83A1-F6EECF244321}">
                <p14:modId xmlns:p14="http://schemas.microsoft.com/office/powerpoint/2010/main" val="2714499483"/>
              </p:ext>
            </p:extLst>
          </p:nvPr>
        </p:nvGraphicFramePr>
        <p:xfrm>
          <a:off x="1686547" y="4758870"/>
          <a:ext cx="8064000" cy="360000"/>
        </p:xfrm>
        <a:graphic>
          <a:graphicData uri="http://schemas.openxmlformats.org/drawingml/2006/table">
            <a:tbl>
              <a:tblPr firstRow="1" bandRow="1"/>
              <a:tblGrid>
                <a:gridCol w="252000">
                  <a:extLst>
                    <a:ext uri="{9D8B030D-6E8A-4147-A177-3AD203B41FA5}">
                      <a16:colId xmlns:a16="http://schemas.microsoft.com/office/drawing/2014/main" val="3768264860"/>
                    </a:ext>
                  </a:extLst>
                </a:gridCol>
                <a:gridCol w="252000">
                  <a:extLst>
                    <a:ext uri="{9D8B030D-6E8A-4147-A177-3AD203B41FA5}">
                      <a16:colId xmlns:a16="http://schemas.microsoft.com/office/drawing/2014/main" val="3963028515"/>
                    </a:ext>
                  </a:extLst>
                </a:gridCol>
                <a:gridCol w="252000">
                  <a:extLst>
                    <a:ext uri="{9D8B030D-6E8A-4147-A177-3AD203B41FA5}">
                      <a16:colId xmlns:a16="http://schemas.microsoft.com/office/drawing/2014/main" val="2128366838"/>
                    </a:ext>
                  </a:extLst>
                </a:gridCol>
                <a:gridCol w="252000">
                  <a:extLst>
                    <a:ext uri="{9D8B030D-6E8A-4147-A177-3AD203B41FA5}">
                      <a16:colId xmlns:a16="http://schemas.microsoft.com/office/drawing/2014/main" val="283210430"/>
                    </a:ext>
                  </a:extLst>
                </a:gridCol>
                <a:gridCol w="252000">
                  <a:extLst>
                    <a:ext uri="{9D8B030D-6E8A-4147-A177-3AD203B41FA5}">
                      <a16:colId xmlns:a16="http://schemas.microsoft.com/office/drawing/2014/main" val="3352477450"/>
                    </a:ext>
                  </a:extLst>
                </a:gridCol>
                <a:gridCol w="252000">
                  <a:extLst>
                    <a:ext uri="{9D8B030D-6E8A-4147-A177-3AD203B41FA5}">
                      <a16:colId xmlns:a16="http://schemas.microsoft.com/office/drawing/2014/main" val="428660272"/>
                    </a:ext>
                  </a:extLst>
                </a:gridCol>
                <a:gridCol w="252000">
                  <a:extLst>
                    <a:ext uri="{9D8B030D-6E8A-4147-A177-3AD203B41FA5}">
                      <a16:colId xmlns:a16="http://schemas.microsoft.com/office/drawing/2014/main" val="1364640432"/>
                    </a:ext>
                  </a:extLst>
                </a:gridCol>
                <a:gridCol w="252000">
                  <a:extLst>
                    <a:ext uri="{9D8B030D-6E8A-4147-A177-3AD203B41FA5}">
                      <a16:colId xmlns:a16="http://schemas.microsoft.com/office/drawing/2014/main" val="4261449938"/>
                    </a:ext>
                  </a:extLst>
                </a:gridCol>
                <a:gridCol w="252000">
                  <a:extLst>
                    <a:ext uri="{9D8B030D-6E8A-4147-A177-3AD203B41FA5}">
                      <a16:colId xmlns:a16="http://schemas.microsoft.com/office/drawing/2014/main" val="2115012368"/>
                    </a:ext>
                  </a:extLst>
                </a:gridCol>
                <a:gridCol w="252000">
                  <a:extLst>
                    <a:ext uri="{9D8B030D-6E8A-4147-A177-3AD203B41FA5}">
                      <a16:colId xmlns:a16="http://schemas.microsoft.com/office/drawing/2014/main" val="3305810423"/>
                    </a:ext>
                  </a:extLst>
                </a:gridCol>
                <a:gridCol w="252000">
                  <a:extLst>
                    <a:ext uri="{9D8B030D-6E8A-4147-A177-3AD203B41FA5}">
                      <a16:colId xmlns:a16="http://schemas.microsoft.com/office/drawing/2014/main" val="152983452"/>
                    </a:ext>
                  </a:extLst>
                </a:gridCol>
                <a:gridCol w="252000">
                  <a:extLst>
                    <a:ext uri="{9D8B030D-6E8A-4147-A177-3AD203B41FA5}">
                      <a16:colId xmlns:a16="http://schemas.microsoft.com/office/drawing/2014/main" val="678581613"/>
                    </a:ext>
                  </a:extLst>
                </a:gridCol>
                <a:gridCol w="252000">
                  <a:extLst>
                    <a:ext uri="{9D8B030D-6E8A-4147-A177-3AD203B41FA5}">
                      <a16:colId xmlns:a16="http://schemas.microsoft.com/office/drawing/2014/main" val="3616784239"/>
                    </a:ext>
                  </a:extLst>
                </a:gridCol>
                <a:gridCol w="252000">
                  <a:extLst>
                    <a:ext uri="{9D8B030D-6E8A-4147-A177-3AD203B41FA5}">
                      <a16:colId xmlns:a16="http://schemas.microsoft.com/office/drawing/2014/main" val="3551825249"/>
                    </a:ext>
                  </a:extLst>
                </a:gridCol>
                <a:gridCol w="252000">
                  <a:extLst>
                    <a:ext uri="{9D8B030D-6E8A-4147-A177-3AD203B41FA5}">
                      <a16:colId xmlns:a16="http://schemas.microsoft.com/office/drawing/2014/main" val="901702600"/>
                    </a:ext>
                  </a:extLst>
                </a:gridCol>
                <a:gridCol w="252000">
                  <a:extLst>
                    <a:ext uri="{9D8B030D-6E8A-4147-A177-3AD203B41FA5}">
                      <a16:colId xmlns:a16="http://schemas.microsoft.com/office/drawing/2014/main" val="2845235260"/>
                    </a:ext>
                  </a:extLst>
                </a:gridCol>
                <a:gridCol w="252000">
                  <a:extLst>
                    <a:ext uri="{9D8B030D-6E8A-4147-A177-3AD203B41FA5}">
                      <a16:colId xmlns:a16="http://schemas.microsoft.com/office/drawing/2014/main" val="1612724699"/>
                    </a:ext>
                  </a:extLst>
                </a:gridCol>
                <a:gridCol w="252000">
                  <a:extLst>
                    <a:ext uri="{9D8B030D-6E8A-4147-A177-3AD203B41FA5}">
                      <a16:colId xmlns:a16="http://schemas.microsoft.com/office/drawing/2014/main" val="3479394345"/>
                    </a:ext>
                  </a:extLst>
                </a:gridCol>
                <a:gridCol w="252000">
                  <a:extLst>
                    <a:ext uri="{9D8B030D-6E8A-4147-A177-3AD203B41FA5}">
                      <a16:colId xmlns:a16="http://schemas.microsoft.com/office/drawing/2014/main" val="435820293"/>
                    </a:ext>
                  </a:extLst>
                </a:gridCol>
                <a:gridCol w="252000">
                  <a:extLst>
                    <a:ext uri="{9D8B030D-6E8A-4147-A177-3AD203B41FA5}">
                      <a16:colId xmlns:a16="http://schemas.microsoft.com/office/drawing/2014/main" val="3245633005"/>
                    </a:ext>
                  </a:extLst>
                </a:gridCol>
                <a:gridCol w="252000">
                  <a:extLst>
                    <a:ext uri="{9D8B030D-6E8A-4147-A177-3AD203B41FA5}">
                      <a16:colId xmlns:a16="http://schemas.microsoft.com/office/drawing/2014/main" val="790386443"/>
                    </a:ext>
                  </a:extLst>
                </a:gridCol>
                <a:gridCol w="252000">
                  <a:extLst>
                    <a:ext uri="{9D8B030D-6E8A-4147-A177-3AD203B41FA5}">
                      <a16:colId xmlns:a16="http://schemas.microsoft.com/office/drawing/2014/main" val="490352735"/>
                    </a:ext>
                  </a:extLst>
                </a:gridCol>
                <a:gridCol w="252000">
                  <a:extLst>
                    <a:ext uri="{9D8B030D-6E8A-4147-A177-3AD203B41FA5}">
                      <a16:colId xmlns:a16="http://schemas.microsoft.com/office/drawing/2014/main" val="2080647255"/>
                    </a:ext>
                  </a:extLst>
                </a:gridCol>
                <a:gridCol w="252000">
                  <a:extLst>
                    <a:ext uri="{9D8B030D-6E8A-4147-A177-3AD203B41FA5}">
                      <a16:colId xmlns:a16="http://schemas.microsoft.com/office/drawing/2014/main" val="4050990574"/>
                    </a:ext>
                  </a:extLst>
                </a:gridCol>
                <a:gridCol w="252000">
                  <a:extLst>
                    <a:ext uri="{9D8B030D-6E8A-4147-A177-3AD203B41FA5}">
                      <a16:colId xmlns:a16="http://schemas.microsoft.com/office/drawing/2014/main" val="852001994"/>
                    </a:ext>
                  </a:extLst>
                </a:gridCol>
                <a:gridCol w="252000">
                  <a:extLst>
                    <a:ext uri="{9D8B030D-6E8A-4147-A177-3AD203B41FA5}">
                      <a16:colId xmlns:a16="http://schemas.microsoft.com/office/drawing/2014/main" val="406693382"/>
                    </a:ext>
                  </a:extLst>
                </a:gridCol>
                <a:gridCol w="252000">
                  <a:extLst>
                    <a:ext uri="{9D8B030D-6E8A-4147-A177-3AD203B41FA5}">
                      <a16:colId xmlns:a16="http://schemas.microsoft.com/office/drawing/2014/main" val="562289598"/>
                    </a:ext>
                  </a:extLst>
                </a:gridCol>
                <a:gridCol w="252000">
                  <a:extLst>
                    <a:ext uri="{9D8B030D-6E8A-4147-A177-3AD203B41FA5}">
                      <a16:colId xmlns:a16="http://schemas.microsoft.com/office/drawing/2014/main" val="2222649488"/>
                    </a:ext>
                  </a:extLst>
                </a:gridCol>
                <a:gridCol w="252000">
                  <a:extLst>
                    <a:ext uri="{9D8B030D-6E8A-4147-A177-3AD203B41FA5}">
                      <a16:colId xmlns:a16="http://schemas.microsoft.com/office/drawing/2014/main" val="3457463864"/>
                    </a:ext>
                  </a:extLst>
                </a:gridCol>
                <a:gridCol w="252000">
                  <a:extLst>
                    <a:ext uri="{9D8B030D-6E8A-4147-A177-3AD203B41FA5}">
                      <a16:colId xmlns:a16="http://schemas.microsoft.com/office/drawing/2014/main" val="3936920894"/>
                    </a:ext>
                  </a:extLst>
                </a:gridCol>
                <a:gridCol w="252000">
                  <a:extLst>
                    <a:ext uri="{9D8B030D-6E8A-4147-A177-3AD203B41FA5}">
                      <a16:colId xmlns:a16="http://schemas.microsoft.com/office/drawing/2014/main" val="1214417462"/>
                    </a:ext>
                  </a:extLst>
                </a:gridCol>
                <a:gridCol w="252000">
                  <a:extLst>
                    <a:ext uri="{9D8B030D-6E8A-4147-A177-3AD203B41FA5}">
                      <a16:colId xmlns:a16="http://schemas.microsoft.com/office/drawing/2014/main" val="222127773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007489052"/>
                  </a:ext>
                </a:extLst>
              </a:tr>
            </a:tbl>
          </a:graphicData>
        </a:graphic>
      </p:graphicFrame>
      <p:graphicFrame>
        <p:nvGraphicFramePr>
          <p:cNvPr id="16" name="表格 15">
            <a:extLst>
              <a:ext uri="{FF2B5EF4-FFF2-40B4-BE49-F238E27FC236}">
                <a16:creationId xmlns:a16="http://schemas.microsoft.com/office/drawing/2014/main" id="{6539FDD7-8C31-49E8-9E35-837089F59854}"/>
              </a:ext>
            </a:extLst>
          </p:cNvPr>
          <p:cNvGraphicFramePr>
            <a:graphicFrameLocks noGrp="1"/>
          </p:cNvGraphicFramePr>
          <p:nvPr>
            <p:extLst>
              <p:ext uri="{D42A27DB-BD31-4B8C-83A1-F6EECF244321}">
                <p14:modId xmlns:p14="http://schemas.microsoft.com/office/powerpoint/2010/main" val="641954365"/>
              </p:ext>
            </p:extLst>
          </p:nvPr>
        </p:nvGraphicFramePr>
        <p:xfrm>
          <a:off x="1689056" y="5220728"/>
          <a:ext cx="8064000" cy="360000"/>
        </p:xfrm>
        <a:graphic>
          <a:graphicData uri="http://schemas.openxmlformats.org/drawingml/2006/table">
            <a:tbl>
              <a:tblPr firstRow="1" bandRow="1"/>
              <a:tblGrid>
                <a:gridCol w="252000">
                  <a:extLst>
                    <a:ext uri="{9D8B030D-6E8A-4147-A177-3AD203B41FA5}">
                      <a16:colId xmlns:a16="http://schemas.microsoft.com/office/drawing/2014/main" val="3551717722"/>
                    </a:ext>
                  </a:extLst>
                </a:gridCol>
                <a:gridCol w="252000">
                  <a:extLst>
                    <a:ext uri="{9D8B030D-6E8A-4147-A177-3AD203B41FA5}">
                      <a16:colId xmlns:a16="http://schemas.microsoft.com/office/drawing/2014/main" val="3934293607"/>
                    </a:ext>
                  </a:extLst>
                </a:gridCol>
                <a:gridCol w="252000">
                  <a:extLst>
                    <a:ext uri="{9D8B030D-6E8A-4147-A177-3AD203B41FA5}">
                      <a16:colId xmlns:a16="http://schemas.microsoft.com/office/drawing/2014/main" val="3903757510"/>
                    </a:ext>
                  </a:extLst>
                </a:gridCol>
                <a:gridCol w="252000">
                  <a:extLst>
                    <a:ext uri="{9D8B030D-6E8A-4147-A177-3AD203B41FA5}">
                      <a16:colId xmlns:a16="http://schemas.microsoft.com/office/drawing/2014/main" val="707485827"/>
                    </a:ext>
                  </a:extLst>
                </a:gridCol>
                <a:gridCol w="252000">
                  <a:extLst>
                    <a:ext uri="{9D8B030D-6E8A-4147-A177-3AD203B41FA5}">
                      <a16:colId xmlns:a16="http://schemas.microsoft.com/office/drawing/2014/main" val="1681740913"/>
                    </a:ext>
                  </a:extLst>
                </a:gridCol>
                <a:gridCol w="252000">
                  <a:extLst>
                    <a:ext uri="{9D8B030D-6E8A-4147-A177-3AD203B41FA5}">
                      <a16:colId xmlns:a16="http://schemas.microsoft.com/office/drawing/2014/main" val="2747658927"/>
                    </a:ext>
                  </a:extLst>
                </a:gridCol>
                <a:gridCol w="252000">
                  <a:extLst>
                    <a:ext uri="{9D8B030D-6E8A-4147-A177-3AD203B41FA5}">
                      <a16:colId xmlns:a16="http://schemas.microsoft.com/office/drawing/2014/main" val="2824750488"/>
                    </a:ext>
                  </a:extLst>
                </a:gridCol>
                <a:gridCol w="252000">
                  <a:extLst>
                    <a:ext uri="{9D8B030D-6E8A-4147-A177-3AD203B41FA5}">
                      <a16:colId xmlns:a16="http://schemas.microsoft.com/office/drawing/2014/main" val="1179287874"/>
                    </a:ext>
                  </a:extLst>
                </a:gridCol>
                <a:gridCol w="252000">
                  <a:extLst>
                    <a:ext uri="{9D8B030D-6E8A-4147-A177-3AD203B41FA5}">
                      <a16:colId xmlns:a16="http://schemas.microsoft.com/office/drawing/2014/main" val="15225467"/>
                    </a:ext>
                  </a:extLst>
                </a:gridCol>
                <a:gridCol w="252000">
                  <a:extLst>
                    <a:ext uri="{9D8B030D-6E8A-4147-A177-3AD203B41FA5}">
                      <a16:colId xmlns:a16="http://schemas.microsoft.com/office/drawing/2014/main" val="1982099190"/>
                    </a:ext>
                  </a:extLst>
                </a:gridCol>
                <a:gridCol w="252000">
                  <a:extLst>
                    <a:ext uri="{9D8B030D-6E8A-4147-A177-3AD203B41FA5}">
                      <a16:colId xmlns:a16="http://schemas.microsoft.com/office/drawing/2014/main" val="934213065"/>
                    </a:ext>
                  </a:extLst>
                </a:gridCol>
                <a:gridCol w="252000">
                  <a:extLst>
                    <a:ext uri="{9D8B030D-6E8A-4147-A177-3AD203B41FA5}">
                      <a16:colId xmlns:a16="http://schemas.microsoft.com/office/drawing/2014/main" val="895101759"/>
                    </a:ext>
                  </a:extLst>
                </a:gridCol>
                <a:gridCol w="252000">
                  <a:extLst>
                    <a:ext uri="{9D8B030D-6E8A-4147-A177-3AD203B41FA5}">
                      <a16:colId xmlns:a16="http://schemas.microsoft.com/office/drawing/2014/main" val="1589892963"/>
                    </a:ext>
                  </a:extLst>
                </a:gridCol>
                <a:gridCol w="252000">
                  <a:extLst>
                    <a:ext uri="{9D8B030D-6E8A-4147-A177-3AD203B41FA5}">
                      <a16:colId xmlns:a16="http://schemas.microsoft.com/office/drawing/2014/main" val="4248395567"/>
                    </a:ext>
                  </a:extLst>
                </a:gridCol>
                <a:gridCol w="252000">
                  <a:extLst>
                    <a:ext uri="{9D8B030D-6E8A-4147-A177-3AD203B41FA5}">
                      <a16:colId xmlns:a16="http://schemas.microsoft.com/office/drawing/2014/main" val="3290499467"/>
                    </a:ext>
                  </a:extLst>
                </a:gridCol>
                <a:gridCol w="252000">
                  <a:extLst>
                    <a:ext uri="{9D8B030D-6E8A-4147-A177-3AD203B41FA5}">
                      <a16:colId xmlns:a16="http://schemas.microsoft.com/office/drawing/2014/main" val="1656571524"/>
                    </a:ext>
                  </a:extLst>
                </a:gridCol>
                <a:gridCol w="252000">
                  <a:extLst>
                    <a:ext uri="{9D8B030D-6E8A-4147-A177-3AD203B41FA5}">
                      <a16:colId xmlns:a16="http://schemas.microsoft.com/office/drawing/2014/main" val="4025477539"/>
                    </a:ext>
                  </a:extLst>
                </a:gridCol>
                <a:gridCol w="252000">
                  <a:extLst>
                    <a:ext uri="{9D8B030D-6E8A-4147-A177-3AD203B41FA5}">
                      <a16:colId xmlns:a16="http://schemas.microsoft.com/office/drawing/2014/main" val="3919499307"/>
                    </a:ext>
                  </a:extLst>
                </a:gridCol>
                <a:gridCol w="252000">
                  <a:extLst>
                    <a:ext uri="{9D8B030D-6E8A-4147-A177-3AD203B41FA5}">
                      <a16:colId xmlns:a16="http://schemas.microsoft.com/office/drawing/2014/main" val="1597817498"/>
                    </a:ext>
                  </a:extLst>
                </a:gridCol>
                <a:gridCol w="252000">
                  <a:extLst>
                    <a:ext uri="{9D8B030D-6E8A-4147-A177-3AD203B41FA5}">
                      <a16:colId xmlns:a16="http://schemas.microsoft.com/office/drawing/2014/main" val="3811665958"/>
                    </a:ext>
                  </a:extLst>
                </a:gridCol>
                <a:gridCol w="252000">
                  <a:extLst>
                    <a:ext uri="{9D8B030D-6E8A-4147-A177-3AD203B41FA5}">
                      <a16:colId xmlns:a16="http://schemas.microsoft.com/office/drawing/2014/main" val="3784987418"/>
                    </a:ext>
                  </a:extLst>
                </a:gridCol>
                <a:gridCol w="252000">
                  <a:extLst>
                    <a:ext uri="{9D8B030D-6E8A-4147-A177-3AD203B41FA5}">
                      <a16:colId xmlns:a16="http://schemas.microsoft.com/office/drawing/2014/main" val="569041359"/>
                    </a:ext>
                  </a:extLst>
                </a:gridCol>
                <a:gridCol w="252000">
                  <a:extLst>
                    <a:ext uri="{9D8B030D-6E8A-4147-A177-3AD203B41FA5}">
                      <a16:colId xmlns:a16="http://schemas.microsoft.com/office/drawing/2014/main" val="288319005"/>
                    </a:ext>
                  </a:extLst>
                </a:gridCol>
                <a:gridCol w="252000">
                  <a:extLst>
                    <a:ext uri="{9D8B030D-6E8A-4147-A177-3AD203B41FA5}">
                      <a16:colId xmlns:a16="http://schemas.microsoft.com/office/drawing/2014/main" val="3097743614"/>
                    </a:ext>
                  </a:extLst>
                </a:gridCol>
                <a:gridCol w="252000">
                  <a:extLst>
                    <a:ext uri="{9D8B030D-6E8A-4147-A177-3AD203B41FA5}">
                      <a16:colId xmlns:a16="http://schemas.microsoft.com/office/drawing/2014/main" val="2318587917"/>
                    </a:ext>
                  </a:extLst>
                </a:gridCol>
                <a:gridCol w="252000">
                  <a:extLst>
                    <a:ext uri="{9D8B030D-6E8A-4147-A177-3AD203B41FA5}">
                      <a16:colId xmlns:a16="http://schemas.microsoft.com/office/drawing/2014/main" val="4085917042"/>
                    </a:ext>
                  </a:extLst>
                </a:gridCol>
                <a:gridCol w="252000">
                  <a:extLst>
                    <a:ext uri="{9D8B030D-6E8A-4147-A177-3AD203B41FA5}">
                      <a16:colId xmlns:a16="http://schemas.microsoft.com/office/drawing/2014/main" val="151099367"/>
                    </a:ext>
                  </a:extLst>
                </a:gridCol>
                <a:gridCol w="252000">
                  <a:extLst>
                    <a:ext uri="{9D8B030D-6E8A-4147-A177-3AD203B41FA5}">
                      <a16:colId xmlns:a16="http://schemas.microsoft.com/office/drawing/2014/main" val="3152717099"/>
                    </a:ext>
                  </a:extLst>
                </a:gridCol>
                <a:gridCol w="252000">
                  <a:extLst>
                    <a:ext uri="{9D8B030D-6E8A-4147-A177-3AD203B41FA5}">
                      <a16:colId xmlns:a16="http://schemas.microsoft.com/office/drawing/2014/main" val="2926218022"/>
                    </a:ext>
                  </a:extLst>
                </a:gridCol>
                <a:gridCol w="252000">
                  <a:extLst>
                    <a:ext uri="{9D8B030D-6E8A-4147-A177-3AD203B41FA5}">
                      <a16:colId xmlns:a16="http://schemas.microsoft.com/office/drawing/2014/main" val="4044561631"/>
                    </a:ext>
                  </a:extLst>
                </a:gridCol>
                <a:gridCol w="252000">
                  <a:extLst>
                    <a:ext uri="{9D8B030D-6E8A-4147-A177-3AD203B41FA5}">
                      <a16:colId xmlns:a16="http://schemas.microsoft.com/office/drawing/2014/main" val="2856263323"/>
                    </a:ext>
                  </a:extLst>
                </a:gridCol>
                <a:gridCol w="252000">
                  <a:extLst>
                    <a:ext uri="{9D8B030D-6E8A-4147-A177-3AD203B41FA5}">
                      <a16:colId xmlns:a16="http://schemas.microsoft.com/office/drawing/2014/main" val="1091725062"/>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267451094"/>
                  </a:ext>
                </a:extLst>
              </a:tr>
            </a:tbl>
          </a:graphicData>
        </a:graphic>
      </p:graphicFrame>
      <p:sp>
        <p:nvSpPr>
          <p:cNvPr id="70" name="矩形: 圓角 69">
            <a:extLst>
              <a:ext uri="{FF2B5EF4-FFF2-40B4-BE49-F238E27FC236}">
                <a16:creationId xmlns:a16="http://schemas.microsoft.com/office/drawing/2014/main" id="{28FE72E2-CC5A-4A4E-A70C-CE46EEBF131D}"/>
              </a:ext>
            </a:extLst>
          </p:cNvPr>
          <p:cNvSpPr/>
          <p:nvPr/>
        </p:nvSpPr>
        <p:spPr>
          <a:xfrm>
            <a:off x="5699219" y="2991670"/>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63774D9A-0825-4ECD-AAD6-28EC38546251}"/>
              </a:ext>
            </a:extLst>
          </p:cNvPr>
          <p:cNvSpPr/>
          <p:nvPr/>
        </p:nvSpPr>
        <p:spPr>
          <a:xfrm>
            <a:off x="4692452" y="3416808"/>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97C7BEF6-0BA0-43FF-B5C4-C15A97F77931}"/>
              </a:ext>
            </a:extLst>
          </p:cNvPr>
          <p:cNvSpPr/>
          <p:nvPr/>
        </p:nvSpPr>
        <p:spPr>
          <a:xfrm>
            <a:off x="4953075" y="4311433"/>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1CAD4CC1-6AC4-4FA4-A337-7A88F6D7F07A}"/>
              </a:ext>
            </a:extLst>
          </p:cNvPr>
          <p:cNvSpPr/>
          <p:nvPr/>
        </p:nvSpPr>
        <p:spPr>
          <a:xfrm>
            <a:off x="4216694" y="4761896"/>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EE683AB9-ACCA-4A01-A5F9-123A54C4E2A0}"/>
              </a:ext>
            </a:extLst>
          </p:cNvPr>
          <p:cNvSpPr/>
          <p:nvPr/>
        </p:nvSpPr>
        <p:spPr>
          <a:xfrm>
            <a:off x="7983663" y="5220924"/>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656B83B-1F6C-4EF1-8F43-0EC3A3C4BAA8}"/>
              </a:ext>
            </a:extLst>
          </p:cNvPr>
          <p:cNvSpPr txBox="1"/>
          <p:nvPr/>
        </p:nvSpPr>
        <p:spPr>
          <a:xfrm>
            <a:off x="807593" y="6042320"/>
            <a:ext cx="3172663" cy="369332"/>
          </a:xfrm>
          <a:prstGeom prst="rect">
            <a:avLst/>
          </a:prstGeom>
          <a:noFill/>
        </p:spPr>
        <p:txBody>
          <a:bodyPr wrap="none" rtlCol="0">
            <a:spAutoFit/>
          </a:bodyPr>
          <a:lstStyle/>
          <a:p>
            <a:r>
              <a:rPr lang="en-US" altLang="zh-TW" b="1" u="sng" dirty="0"/>
              <a:t>Method 1</a:t>
            </a:r>
            <a:r>
              <a:rPr lang="en-US" altLang="zh-TW" b="1" dirty="0"/>
              <a:t>: shift one by one</a:t>
            </a:r>
            <a:endParaRPr lang="zh-TW" altLang="en-US" b="1" u="sng" dirty="0"/>
          </a:p>
        </p:txBody>
      </p:sp>
      <p:graphicFrame>
        <p:nvGraphicFramePr>
          <p:cNvPr id="17" name="表格 16">
            <a:extLst>
              <a:ext uri="{FF2B5EF4-FFF2-40B4-BE49-F238E27FC236}">
                <a16:creationId xmlns:a16="http://schemas.microsoft.com/office/drawing/2014/main" id="{78AF2600-6F35-4CE0-803A-BD27B68E3A19}"/>
              </a:ext>
            </a:extLst>
          </p:cNvPr>
          <p:cNvGraphicFramePr>
            <a:graphicFrameLocks noGrp="1"/>
          </p:cNvGraphicFramePr>
          <p:nvPr/>
        </p:nvGraphicFramePr>
        <p:xfrm>
          <a:off x="2445682" y="299923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09" name="表格 108">
            <a:extLst>
              <a:ext uri="{FF2B5EF4-FFF2-40B4-BE49-F238E27FC236}">
                <a16:creationId xmlns:a16="http://schemas.microsoft.com/office/drawing/2014/main" id="{6FC65FC6-E422-40D8-9CCA-E06FA3E905E4}"/>
              </a:ext>
            </a:extLst>
          </p:cNvPr>
          <p:cNvGraphicFramePr>
            <a:graphicFrameLocks noGrp="1"/>
          </p:cNvGraphicFramePr>
          <p:nvPr/>
        </p:nvGraphicFramePr>
        <p:xfrm>
          <a:off x="2445682" y="341854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0" name="表格 109">
            <a:extLst>
              <a:ext uri="{FF2B5EF4-FFF2-40B4-BE49-F238E27FC236}">
                <a16:creationId xmlns:a16="http://schemas.microsoft.com/office/drawing/2014/main" id="{456780BE-D3FC-45EA-B50A-B4A68D448262}"/>
              </a:ext>
            </a:extLst>
          </p:cNvPr>
          <p:cNvGraphicFramePr>
            <a:graphicFrameLocks noGrp="1"/>
          </p:cNvGraphicFramePr>
          <p:nvPr/>
        </p:nvGraphicFramePr>
        <p:xfrm>
          <a:off x="2445682" y="430813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1" name="表格 110">
            <a:extLst>
              <a:ext uri="{FF2B5EF4-FFF2-40B4-BE49-F238E27FC236}">
                <a16:creationId xmlns:a16="http://schemas.microsoft.com/office/drawing/2014/main" id="{06D86FB3-B747-4562-B5EE-0307BDC87519}"/>
              </a:ext>
            </a:extLst>
          </p:cNvPr>
          <p:cNvGraphicFramePr>
            <a:graphicFrameLocks noGrp="1"/>
          </p:cNvGraphicFramePr>
          <p:nvPr/>
        </p:nvGraphicFramePr>
        <p:xfrm>
          <a:off x="2445682" y="4756717"/>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2" name="表格 111">
            <a:extLst>
              <a:ext uri="{FF2B5EF4-FFF2-40B4-BE49-F238E27FC236}">
                <a16:creationId xmlns:a16="http://schemas.microsoft.com/office/drawing/2014/main" id="{EBA62A26-E4A1-4E97-8EA0-735B1A8088D0}"/>
              </a:ext>
            </a:extLst>
          </p:cNvPr>
          <p:cNvGraphicFramePr>
            <a:graphicFrameLocks noGrp="1"/>
          </p:cNvGraphicFramePr>
          <p:nvPr/>
        </p:nvGraphicFramePr>
        <p:xfrm>
          <a:off x="2445682" y="521390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sp>
        <p:nvSpPr>
          <p:cNvPr id="68" name="矩形: 圓角 67">
            <a:extLst>
              <a:ext uri="{FF2B5EF4-FFF2-40B4-BE49-F238E27FC236}">
                <a16:creationId xmlns:a16="http://schemas.microsoft.com/office/drawing/2014/main" id="{2FDDAC62-5270-4526-A2EE-E333F97766AE}"/>
              </a:ext>
            </a:extLst>
          </p:cNvPr>
          <p:cNvSpPr/>
          <p:nvPr/>
        </p:nvSpPr>
        <p:spPr>
          <a:xfrm>
            <a:off x="2458812" y="2996916"/>
            <a:ext cx="225741" cy="2565485"/>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535535-2A46-44EA-97A8-8AF7EC7F0ED1}"/>
              </a:ext>
            </a:extLst>
          </p:cNvPr>
          <p:cNvSpPr/>
          <p:nvPr/>
        </p:nvSpPr>
        <p:spPr>
          <a:xfrm>
            <a:off x="2069789" y="2794481"/>
            <a:ext cx="364930" cy="2809377"/>
          </a:xfrm>
          <a:prstGeom prst="rect">
            <a:avLst/>
          </a:prstGeom>
          <a:solidFill>
            <a:srgbClr val="F2E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3723FB9E-653D-4570-BB48-6FC91D497F15}"/>
              </a:ext>
            </a:extLst>
          </p:cNvPr>
          <p:cNvSpPr/>
          <p:nvPr/>
        </p:nvSpPr>
        <p:spPr>
          <a:xfrm>
            <a:off x="37300" y="2781284"/>
            <a:ext cx="2315950" cy="2862322"/>
          </a:xfrm>
          <a:prstGeom prst="rect">
            <a:avLst/>
          </a:prstGeom>
          <a:solidFill>
            <a:schemeClr val="accent4">
              <a:lumMod val="90000"/>
            </a:schemeClr>
          </a:solidFill>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p:txBody>
      </p:sp>
      <p:sp>
        <p:nvSpPr>
          <p:cNvPr id="75" name="矩形: 圓角 74">
            <a:extLst>
              <a:ext uri="{FF2B5EF4-FFF2-40B4-BE49-F238E27FC236}">
                <a16:creationId xmlns:a16="http://schemas.microsoft.com/office/drawing/2014/main" id="{3E4E3975-F2A7-4006-96C4-03BE4C67CDCB}"/>
              </a:ext>
            </a:extLst>
          </p:cNvPr>
          <p:cNvSpPr/>
          <p:nvPr/>
        </p:nvSpPr>
        <p:spPr>
          <a:xfrm>
            <a:off x="2712721" y="3004329"/>
            <a:ext cx="241914" cy="2537244"/>
          </a:xfrm>
          <a:prstGeom prst="roundRect">
            <a:avLst>
              <a:gd name="adj" fmla="val 1590"/>
            </a:avLst>
          </a:prstGeom>
          <a:solidFill>
            <a:srgbClr val="FFFF00">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文字方塊 106">
            <a:extLst>
              <a:ext uri="{FF2B5EF4-FFF2-40B4-BE49-F238E27FC236}">
                <a16:creationId xmlns:a16="http://schemas.microsoft.com/office/drawing/2014/main" id="{0FCDF86E-AD7A-4653-B846-8DAFCE7F297F}"/>
              </a:ext>
            </a:extLst>
          </p:cNvPr>
          <p:cNvSpPr txBox="1"/>
          <p:nvPr/>
        </p:nvSpPr>
        <p:spPr>
          <a:xfrm>
            <a:off x="3780580" y="5682178"/>
            <a:ext cx="2621230" cy="369332"/>
          </a:xfrm>
          <a:prstGeom prst="rect">
            <a:avLst/>
          </a:prstGeom>
          <a:noFill/>
        </p:spPr>
        <p:txBody>
          <a:bodyPr wrap="none" rtlCol="0">
            <a:spAutoFit/>
          </a:bodyPr>
          <a:lstStyle/>
          <a:p>
            <a:pPr algn="ctr"/>
            <a:r>
              <a:rPr lang="en-US" altLang="zh-TW" dirty="0">
                <a:solidFill>
                  <a:srgbClr val="FF0000"/>
                </a:solidFill>
              </a:rPr>
              <a:t>All the same as </a:t>
            </a:r>
            <a:r>
              <a:rPr lang="en-US" altLang="zh-TW" dirty="0">
                <a:solidFill>
                  <a:srgbClr val="0000FF"/>
                </a:solidFill>
              </a:rPr>
              <a:t>sign bit</a:t>
            </a:r>
            <a:r>
              <a:rPr lang="en-US" altLang="zh-TW" dirty="0">
                <a:solidFill>
                  <a:srgbClr val="FF0000"/>
                </a:solidFill>
              </a:rPr>
              <a:t>.</a:t>
            </a:r>
            <a:endParaRPr lang="zh-TW" altLang="en-US" dirty="0">
              <a:solidFill>
                <a:srgbClr val="FF0000"/>
              </a:solidFill>
            </a:endParaRPr>
          </a:p>
        </p:txBody>
      </p:sp>
      <p:cxnSp>
        <p:nvCxnSpPr>
          <p:cNvPr id="108" name="直線單箭頭接點 107">
            <a:extLst>
              <a:ext uri="{FF2B5EF4-FFF2-40B4-BE49-F238E27FC236}">
                <a16:creationId xmlns:a16="http://schemas.microsoft.com/office/drawing/2014/main" id="{44213BBD-7A95-49F7-A026-7366427E0334}"/>
              </a:ext>
            </a:extLst>
          </p:cNvPr>
          <p:cNvCxnSpPr>
            <a:cxnSpLocks/>
          </p:cNvCxnSpPr>
          <p:nvPr/>
        </p:nvCxnSpPr>
        <p:spPr>
          <a:xfrm>
            <a:off x="2954635" y="5512402"/>
            <a:ext cx="893465" cy="33655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2ECAC47B-B8CF-4E59-998F-8C5594AE17FB}"/>
              </a:ext>
            </a:extLst>
          </p:cNvPr>
          <p:cNvCxnSpPr/>
          <p:nvPr/>
        </p:nvCxnSpPr>
        <p:spPr>
          <a:xfrm>
            <a:off x="653642" y="4040644"/>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5463BE1-F1DC-4511-92C8-F1036C7192F8}"/>
              </a:ext>
            </a:extLst>
          </p:cNvPr>
          <p:cNvSpPr txBox="1"/>
          <p:nvPr/>
        </p:nvSpPr>
        <p:spPr>
          <a:xfrm>
            <a:off x="52258" y="3769856"/>
            <a:ext cx="78739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 </a:t>
            </a:r>
            <a:endParaRPr lang="zh-TW" altLang="en-US" b="1" dirty="0">
              <a:solidFill>
                <a:srgbClr val="EE5496"/>
              </a:solidFill>
            </a:endParaRPr>
          </a:p>
        </p:txBody>
      </p:sp>
    </p:spTree>
    <p:extLst>
      <p:ext uri="{BB962C8B-B14F-4D97-AF65-F5344CB8AC3E}">
        <p14:creationId xmlns:p14="http://schemas.microsoft.com/office/powerpoint/2010/main" val="3490271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0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23" y="2763641"/>
            <a:ext cx="12185477" cy="401648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7280F705-B069-4D81-BD37-64EB83F5F7C0}"/>
              </a:ext>
            </a:extLst>
          </p:cNvPr>
          <p:cNvSpPr txBox="1"/>
          <p:nvPr/>
        </p:nvSpPr>
        <p:spPr>
          <a:xfrm>
            <a:off x="11462202" y="3689149"/>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69" name="文字方塊 68">
            <a:extLst>
              <a:ext uri="{FF2B5EF4-FFF2-40B4-BE49-F238E27FC236}">
                <a16:creationId xmlns:a16="http://schemas.microsoft.com/office/drawing/2014/main" id="{10D345F6-55D2-4DED-926D-415E2ED01D92}"/>
              </a:ext>
            </a:extLst>
          </p:cNvPr>
          <p:cNvSpPr txBox="1"/>
          <p:nvPr/>
        </p:nvSpPr>
        <p:spPr>
          <a:xfrm>
            <a:off x="2086669" y="5541572"/>
            <a:ext cx="915635" cy="369332"/>
          </a:xfrm>
          <a:prstGeom prst="rect">
            <a:avLst/>
          </a:prstGeom>
          <a:noFill/>
        </p:spPr>
        <p:txBody>
          <a:bodyPr wrap="none" rtlCol="0">
            <a:spAutoFit/>
          </a:bodyPr>
          <a:lstStyle/>
          <a:p>
            <a:r>
              <a:rPr lang="en-US" altLang="zh-TW" dirty="0">
                <a:solidFill>
                  <a:srgbClr val="0000FF"/>
                </a:solidFill>
              </a:rPr>
              <a:t>sign bit</a:t>
            </a:r>
            <a:endParaRPr lang="zh-TW" altLang="en-US" dirty="0">
              <a:solidFill>
                <a:srgbClr val="0000FF"/>
              </a:solidFill>
            </a:endParaRPr>
          </a:p>
        </p:txBody>
      </p:sp>
      <p:graphicFrame>
        <p:nvGraphicFramePr>
          <p:cNvPr id="9" name="表格 8">
            <a:extLst>
              <a:ext uri="{FF2B5EF4-FFF2-40B4-BE49-F238E27FC236}">
                <a16:creationId xmlns:a16="http://schemas.microsoft.com/office/drawing/2014/main" id="{593EE634-F545-4465-91E4-2644DA5F079F}"/>
              </a:ext>
            </a:extLst>
          </p:cNvPr>
          <p:cNvGraphicFramePr>
            <a:graphicFrameLocks noGrp="1"/>
          </p:cNvGraphicFramePr>
          <p:nvPr>
            <p:extLst>
              <p:ext uri="{D42A27DB-BD31-4B8C-83A1-F6EECF244321}">
                <p14:modId xmlns:p14="http://schemas.microsoft.com/office/powerpoint/2010/main" val="817806627"/>
              </p:ext>
            </p:extLst>
          </p:nvPr>
        </p:nvGraphicFramePr>
        <p:xfrm>
          <a:off x="162690" y="2991822"/>
          <a:ext cx="8064000" cy="360000"/>
        </p:xfrm>
        <a:graphic>
          <a:graphicData uri="http://schemas.openxmlformats.org/drawingml/2006/table">
            <a:tbl>
              <a:tblPr firstRow="1" bandRow="1"/>
              <a:tblGrid>
                <a:gridCol w="252000">
                  <a:extLst>
                    <a:ext uri="{9D8B030D-6E8A-4147-A177-3AD203B41FA5}">
                      <a16:colId xmlns:a16="http://schemas.microsoft.com/office/drawing/2014/main" val="1479787203"/>
                    </a:ext>
                  </a:extLst>
                </a:gridCol>
                <a:gridCol w="252000">
                  <a:extLst>
                    <a:ext uri="{9D8B030D-6E8A-4147-A177-3AD203B41FA5}">
                      <a16:colId xmlns:a16="http://schemas.microsoft.com/office/drawing/2014/main" val="1101962115"/>
                    </a:ext>
                  </a:extLst>
                </a:gridCol>
                <a:gridCol w="252000">
                  <a:extLst>
                    <a:ext uri="{9D8B030D-6E8A-4147-A177-3AD203B41FA5}">
                      <a16:colId xmlns:a16="http://schemas.microsoft.com/office/drawing/2014/main" val="117119728"/>
                    </a:ext>
                  </a:extLst>
                </a:gridCol>
                <a:gridCol w="252000">
                  <a:extLst>
                    <a:ext uri="{9D8B030D-6E8A-4147-A177-3AD203B41FA5}">
                      <a16:colId xmlns:a16="http://schemas.microsoft.com/office/drawing/2014/main" val="2897011470"/>
                    </a:ext>
                  </a:extLst>
                </a:gridCol>
                <a:gridCol w="252000">
                  <a:extLst>
                    <a:ext uri="{9D8B030D-6E8A-4147-A177-3AD203B41FA5}">
                      <a16:colId xmlns:a16="http://schemas.microsoft.com/office/drawing/2014/main" val="1742110597"/>
                    </a:ext>
                  </a:extLst>
                </a:gridCol>
                <a:gridCol w="252000">
                  <a:extLst>
                    <a:ext uri="{9D8B030D-6E8A-4147-A177-3AD203B41FA5}">
                      <a16:colId xmlns:a16="http://schemas.microsoft.com/office/drawing/2014/main" val="4239621749"/>
                    </a:ext>
                  </a:extLst>
                </a:gridCol>
                <a:gridCol w="252000">
                  <a:extLst>
                    <a:ext uri="{9D8B030D-6E8A-4147-A177-3AD203B41FA5}">
                      <a16:colId xmlns:a16="http://schemas.microsoft.com/office/drawing/2014/main" val="2333307039"/>
                    </a:ext>
                  </a:extLst>
                </a:gridCol>
                <a:gridCol w="252000">
                  <a:extLst>
                    <a:ext uri="{9D8B030D-6E8A-4147-A177-3AD203B41FA5}">
                      <a16:colId xmlns:a16="http://schemas.microsoft.com/office/drawing/2014/main" val="1332858964"/>
                    </a:ext>
                  </a:extLst>
                </a:gridCol>
                <a:gridCol w="252000">
                  <a:extLst>
                    <a:ext uri="{9D8B030D-6E8A-4147-A177-3AD203B41FA5}">
                      <a16:colId xmlns:a16="http://schemas.microsoft.com/office/drawing/2014/main" val="3556992321"/>
                    </a:ext>
                  </a:extLst>
                </a:gridCol>
                <a:gridCol w="252000">
                  <a:extLst>
                    <a:ext uri="{9D8B030D-6E8A-4147-A177-3AD203B41FA5}">
                      <a16:colId xmlns:a16="http://schemas.microsoft.com/office/drawing/2014/main" val="1741055656"/>
                    </a:ext>
                  </a:extLst>
                </a:gridCol>
                <a:gridCol w="252000">
                  <a:extLst>
                    <a:ext uri="{9D8B030D-6E8A-4147-A177-3AD203B41FA5}">
                      <a16:colId xmlns:a16="http://schemas.microsoft.com/office/drawing/2014/main" val="2752687657"/>
                    </a:ext>
                  </a:extLst>
                </a:gridCol>
                <a:gridCol w="252000">
                  <a:extLst>
                    <a:ext uri="{9D8B030D-6E8A-4147-A177-3AD203B41FA5}">
                      <a16:colId xmlns:a16="http://schemas.microsoft.com/office/drawing/2014/main" val="877672426"/>
                    </a:ext>
                  </a:extLst>
                </a:gridCol>
                <a:gridCol w="252000">
                  <a:extLst>
                    <a:ext uri="{9D8B030D-6E8A-4147-A177-3AD203B41FA5}">
                      <a16:colId xmlns:a16="http://schemas.microsoft.com/office/drawing/2014/main" val="817132718"/>
                    </a:ext>
                  </a:extLst>
                </a:gridCol>
                <a:gridCol w="252000">
                  <a:extLst>
                    <a:ext uri="{9D8B030D-6E8A-4147-A177-3AD203B41FA5}">
                      <a16:colId xmlns:a16="http://schemas.microsoft.com/office/drawing/2014/main" val="531340313"/>
                    </a:ext>
                  </a:extLst>
                </a:gridCol>
                <a:gridCol w="252000">
                  <a:extLst>
                    <a:ext uri="{9D8B030D-6E8A-4147-A177-3AD203B41FA5}">
                      <a16:colId xmlns:a16="http://schemas.microsoft.com/office/drawing/2014/main" val="2070376143"/>
                    </a:ext>
                  </a:extLst>
                </a:gridCol>
                <a:gridCol w="252000">
                  <a:extLst>
                    <a:ext uri="{9D8B030D-6E8A-4147-A177-3AD203B41FA5}">
                      <a16:colId xmlns:a16="http://schemas.microsoft.com/office/drawing/2014/main" val="4153246405"/>
                    </a:ext>
                  </a:extLst>
                </a:gridCol>
                <a:gridCol w="252000">
                  <a:extLst>
                    <a:ext uri="{9D8B030D-6E8A-4147-A177-3AD203B41FA5}">
                      <a16:colId xmlns:a16="http://schemas.microsoft.com/office/drawing/2014/main" val="1723718118"/>
                    </a:ext>
                  </a:extLst>
                </a:gridCol>
                <a:gridCol w="252000">
                  <a:extLst>
                    <a:ext uri="{9D8B030D-6E8A-4147-A177-3AD203B41FA5}">
                      <a16:colId xmlns:a16="http://schemas.microsoft.com/office/drawing/2014/main" val="2410463786"/>
                    </a:ext>
                  </a:extLst>
                </a:gridCol>
                <a:gridCol w="252000">
                  <a:extLst>
                    <a:ext uri="{9D8B030D-6E8A-4147-A177-3AD203B41FA5}">
                      <a16:colId xmlns:a16="http://schemas.microsoft.com/office/drawing/2014/main" val="3696158588"/>
                    </a:ext>
                  </a:extLst>
                </a:gridCol>
                <a:gridCol w="252000">
                  <a:extLst>
                    <a:ext uri="{9D8B030D-6E8A-4147-A177-3AD203B41FA5}">
                      <a16:colId xmlns:a16="http://schemas.microsoft.com/office/drawing/2014/main" val="729423934"/>
                    </a:ext>
                  </a:extLst>
                </a:gridCol>
                <a:gridCol w="252000">
                  <a:extLst>
                    <a:ext uri="{9D8B030D-6E8A-4147-A177-3AD203B41FA5}">
                      <a16:colId xmlns:a16="http://schemas.microsoft.com/office/drawing/2014/main" val="2988874226"/>
                    </a:ext>
                  </a:extLst>
                </a:gridCol>
                <a:gridCol w="252000">
                  <a:extLst>
                    <a:ext uri="{9D8B030D-6E8A-4147-A177-3AD203B41FA5}">
                      <a16:colId xmlns:a16="http://schemas.microsoft.com/office/drawing/2014/main" val="3723570274"/>
                    </a:ext>
                  </a:extLst>
                </a:gridCol>
                <a:gridCol w="252000">
                  <a:extLst>
                    <a:ext uri="{9D8B030D-6E8A-4147-A177-3AD203B41FA5}">
                      <a16:colId xmlns:a16="http://schemas.microsoft.com/office/drawing/2014/main" val="1548418200"/>
                    </a:ext>
                  </a:extLst>
                </a:gridCol>
                <a:gridCol w="252000">
                  <a:extLst>
                    <a:ext uri="{9D8B030D-6E8A-4147-A177-3AD203B41FA5}">
                      <a16:colId xmlns:a16="http://schemas.microsoft.com/office/drawing/2014/main" val="3923461743"/>
                    </a:ext>
                  </a:extLst>
                </a:gridCol>
                <a:gridCol w="252000">
                  <a:extLst>
                    <a:ext uri="{9D8B030D-6E8A-4147-A177-3AD203B41FA5}">
                      <a16:colId xmlns:a16="http://schemas.microsoft.com/office/drawing/2014/main" val="2842070188"/>
                    </a:ext>
                  </a:extLst>
                </a:gridCol>
                <a:gridCol w="252000">
                  <a:extLst>
                    <a:ext uri="{9D8B030D-6E8A-4147-A177-3AD203B41FA5}">
                      <a16:colId xmlns:a16="http://schemas.microsoft.com/office/drawing/2014/main" val="3810699616"/>
                    </a:ext>
                  </a:extLst>
                </a:gridCol>
                <a:gridCol w="252000">
                  <a:extLst>
                    <a:ext uri="{9D8B030D-6E8A-4147-A177-3AD203B41FA5}">
                      <a16:colId xmlns:a16="http://schemas.microsoft.com/office/drawing/2014/main" val="1623371936"/>
                    </a:ext>
                  </a:extLst>
                </a:gridCol>
                <a:gridCol w="252000">
                  <a:extLst>
                    <a:ext uri="{9D8B030D-6E8A-4147-A177-3AD203B41FA5}">
                      <a16:colId xmlns:a16="http://schemas.microsoft.com/office/drawing/2014/main" val="24962318"/>
                    </a:ext>
                  </a:extLst>
                </a:gridCol>
                <a:gridCol w="252000">
                  <a:extLst>
                    <a:ext uri="{9D8B030D-6E8A-4147-A177-3AD203B41FA5}">
                      <a16:colId xmlns:a16="http://schemas.microsoft.com/office/drawing/2014/main" val="3145348845"/>
                    </a:ext>
                  </a:extLst>
                </a:gridCol>
                <a:gridCol w="252000">
                  <a:extLst>
                    <a:ext uri="{9D8B030D-6E8A-4147-A177-3AD203B41FA5}">
                      <a16:colId xmlns:a16="http://schemas.microsoft.com/office/drawing/2014/main" val="907104530"/>
                    </a:ext>
                  </a:extLst>
                </a:gridCol>
                <a:gridCol w="252000">
                  <a:extLst>
                    <a:ext uri="{9D8B030D-6E8A-4147-A177-3AD203B41FA5}">
                      <a16:colId xmlns:a16="http://schemas.microsoft.com/office/drawing/2014/main" val="330109812"/>
                    </a:ext>
                  </a:extLst>
                </a:gridCol>
                <a:gridCol w="252000">
                  <a:extLst>
                    <a:ext uri="{9D8B030D-6E8A-4147-A177-3AD203B41FA5}">
                      <a16:colId xmlns:a16="http://schemas.microsoft.com/office/drawing/2014/main" val="146402660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508371819"/>
                  </a:ext>
                </a:extLst>
              </a:tr>
            </a:tbl>
          </a:graphicData>
        </a:graphic>
      </p:graphicFrame>
      <p:graphicFrame>
        <p:nvGraphicFramePr>
          <p:cNvPr id="13" name="表格 12">
            <a:extLst>
              <a:ext uri="{FF2B5EF4-FFF2-40B4-BE49-F238E27FC236}">
                <a16:creationId xmlns:a16="http://schemas.microsoft.com/office/drawing/2014/main" id="{A8E3BFC2-A644-431E-983C-97E83E128822}"/>
              </a:ext>
            </a:extLst>
          </p:cNvPr>
          <p:cNvGraphicFramePr>
            <a:graphicFrameLocks noGrp="1"/>
          </p:cNvGraphicFramePr>
          <p:nvPr>
            <p:extLst>
              <p:ext uri="{D42A27DB-BD31-4B8C-83A1-F6EECF244321}">
                <p14:modId xmlns:p14="http://schemas.microsoft.com/office/powerpoint/2010/main" val="2104675480"/>
              </p:ext>
            </p:extLst>
          </p:nvPr>
        </p:nvGraphicFramePr>
        <p:xfrm>
          <a:off x="162690" y="3436860"/>
          <a:ext cx="8064000" cy="360000"/>
        </p:xfrm>
        <a:graphic>
          <a:graphicData uri="http://schemas.openxmlformats.org/drawingml/2006/table">
            <a:tbl>
              <a:tblPr firstRow="1" bandRow="1"/>
              <a:tblGrid>
                <a:gridCol w="252000">
                  <a:extLst>
                    <a:ext uri="{9D8B030D-6E8A-4147-A177-3AD203B41FA5}">
                      <a16:colId xmlns:a16="http://schemas.microsoft.com/office/drawing/2014/main" val="3053430629"/>
                    </a:ext>
                  </a:extLst>
                </a:gridCol>
                <a:gridCol w="252000">
                  <a:extLst>
                    <a:ext uri="{9D8B030D-6E8A-4147-A177-3AD203B41FA5}">
                      <a16:colId xmlns:a16="http://schemas.microsoft.com/office/drawing/2014/main" val="1366962478"/>
                    </a:ext>
                  </a:extLst>
                </a:gridCol>
                <a:gridCol w="252000">
                  <a:extLst>
                    <a:ext uri="{9D8B030D-6E8A-4147-A177-3AD203B41FA5}">
                      <a16:colId xmlns:a16="http://schemas.microsoft.com/office/drawing/2014/main" val="1003132382"/>
                    </a:ext>
                  </a:extLst>
                </a:gridCol>
                <a:gridCol w="252000">
                  <a:extLst>
                    <a:ext uri="{9D8B030D-6E8A-4147-A177-3AD203B41FA5}">
                      <a16:colId xmlns:a16="http://schemas.microsoft.com/office/drawing/2014/main" val="2311725560"/>
                    </a:ext>
                  </a:extLst>
                </a:gridCol>
                <a:gridCol w="252000">
                  <a:extLst>
                    <a:ext uri="{9D8B030D-6E8A-4147-A177-3AD203B41FA5}">
                      <a16:colId xmlns:a16="http://schemas.microsoft.com/office/drawing/2014/main" val="2299683543"/>
                    </a:ext>
                  </a:extLst>
                </a:gridCol>
                <a:gridCol w="252000">
                  <a:extLst>
                    <a:ext uri="{9D8B030D-6E8A-4147-A177-3AD203B41FA5}">
                      <a16:colId xmlns:a16="http://schemas.microsoft.com/office/drawing/2014/main" val="4037920050"/>
                    </a:ext>
                  </a:extLst>
                </a:gridCol>
                <a:gridCol w="252000">
                  <a:extLst>
                    <a:ext uri="{9D8B030D-6E8A-4147-A177-3AD203B41FA5}">
                      <a16:colId xmlns:a16="http://schemas.microsoft.com/office/drawing/2014/main" val="3034614394"/>
                    </a:ext>
                  </a:extLst>
                </a:gridCol>
                <a:gridCol w="252000">
                  <a:extLst>
                    <a:ext uri="{9D8B030D-6E8A-4147-A177-3AD203B41FA5}">
                      <a16:colId xmlns:a16="http://schemas.microsoft.com/office/drawing/2014/main" val="2353476129"/>
                    </a:ext>
                  </a:extLst>
                </a:gridCol>
                <a:gridCol w="252000">
                  <a:extLst>
                    <a:ext uri="{9D8B030D-6E8A-4147-A177-3AD203B41FA5}">
                      <a16:colId xmlns:a16="http://schemas.microsoft.com/office/drawing/2014/main" val="2347731481"/>
                    </a:ext>
                  </a:extLst>
                </a:gridCol>
                <a:gridCol w="252000">
                  <a:extLst>
                    <a:ext uri="{9D8B030D-6E8A-4147-A177-3AD203B41FA5}">
                      <a16:colId xmlns:a16="http://schemas.microsoft.com/office/drawing/2014/main" val="2806743546"/>
                    </a:ext>
                  </a:extLst>
                </a:gridCol>
                <a:gridCol w="252000">
                  <a:extLst>
                    <a:ext uri="{9D8B030D-6E8A-4147-A177-3AD203B41FA5}">
                      <a16:colId xmlns:a16="http://schemas.microsoft.com/office/drawing/2014/main" val="4011457595"/>
                    </a:ext>
                  </a:extLst>
                </a:gridCol>
                <a:gridCol w="252000">
                  <a:extLst>
                    <a:ext uri="{9D8B030D-6E8A-4147-A177-3AD203B41FA5}">
                      <a16:colId xmlns:a16="http://schemas.microsoft.com/office/drawing/2014/main" val="2878895530"/>
                    </a:ext>
                  </a:extLst>
                </a:gridCol>
                <a:gridCol w="252000">
                  <a:extLst>
                    <a:ext uri="{9D8B030D-6E8A-4147-A177-3AD203B41FA5}">
                      <a16:colId xmlns:a16="http://schemas.microsoft.com/office/drawing/2014/main" val="2655407301"/>
                    </a:ext>
                  </a:extLst>
                </a:gridCol>
                <a:gridCol w="252000">
                  <a:extLst>
                    <a:ext uri="{9D8B030D-6E8A-4147-A177-3AD203B41FA5}">
                      <a16:colId xmlns:a16="http://schemas.microsoft.com/office/drawing/2014/main" val="4282888847"/>
                    </a:ext>
                  </a:extLst>
                </a:gridCol>
                <a:gridCol w="252000">
                  <a:extLst>
                    <a:ext uri="{9D8B030D-6E8A-4147-A177-3AD203B41FA5}">
                      <a16:colId xmlns:a16="http://schemas.microsoft.com/office/drawing/2014/main" val="1566529079"/>
                    </a:ext>
                  </a:extLst>
                </a:gridCol>
                <a:gridCol w="252000">
                  <a:extLst>
                    <a:ext uri="{9D8B030D-6E8A-4147-A177-3AD203B41FA5}">
                      <a16:colId xmlns:a16="http://schemas.microsoft.com/office/drawing/2014/main" val="774068011"/>
                    </a:ext>
                  </a:extLst>
                </a:gridCol>
                <a:gridCol w="252000">
                  <a:extLst>
                    <a:ext uri="{9D8B030D-6E8A-4147-A177-3AD203B41FA5}">
                      <a16:colId xmlns:a16="http://schemas.microsoft.com/office/drawing/2014/main" val="1279366291"/>
                    </a:ext>
                  </a:extLst>
                </a:gridCol>
                <a:gridCol w="252000">
                  <a:extLst>
                    <a:ext uri="{9D8B030D-6E8A-4147-A177-3AD203B41FA5}">
                      <a16:colId xmlns:a16="http://schemas.microsoft.com/office/drawing/2014/main" val="1292721812"/>
                    </a:ext>
                  </a:extLst>
                </a:gridCol>
                <a:gridCol w="252000">
                  <a:extLst>
                    <a:ext uri="{9D8B030D-6E8A-4147-A177-3AD203B41FA5}">
                      <a16:colId xmlns:a16="http://schemas.microsoft.com/office/drawing/2014/main" val="200037715"/>
                    </a:ext>
                  </a:extLst>
                </a:gridCol>
                <a:gridCol w="252000">
                  <a:extLst>
                    <a:ext uri="{9D8B030D-6E8A-4147-A177-3AD203B41FA5}">
                      <a16:colId xmlns:a16="http://schemas.microsoft.com/office/drawing/2014/main" val="3201252914"/>
                    </a:ext>
                  </a:extLst>
                </a:gridCol>
                <a:gridCol w="252000">
                  <a:extLst>
                    <a:ext uri="{9D8B030D-6E8A-4147-A177-3AD203B41FA5}">
                      <a16:colId xmlns:a16="http://schemas.microsoft.com/office/drawing/2014/main" val="1190012948"/>
                    </a:ext>
                  </a:extLst>
                </a:gridCol>
                <a:gridCol w="252000">
                  <a:extLst>
                    <a:ext uri="{9D8B030D-6E8A-4147-A177-3AD203B41FA5}">
                      <a16:colId xmlns:a16="http://schemas.microsoft.com/office/drawing/2014/main" val="724371073"/>
                    </a:ext>
                  </a:extLst>
                </a:gridCol>
                <a:gridCol w="252000">
                  <a:extLst>
                    <a:ext uri="{9D8B030D-6E8A-4147-A177-3AD203B41FA5}">
                      <a16:colId xmlns:a16="http://schemas.microsoft.com/office/drawing/2014/main" val="4051395914"/>
                    </a:ext>
                  </a:extLst>
                </a:gridCol>
                <a:gridCol w="252000">
                  <a:extLst>
                    <a:ext uri="{9D8B030D-6E8A-4147-A177-3AD203B41FA5}">
                      <a16:colId xmlns:a16="http://schemas.microsoft.com/office/drawing/2014/main" val="1340180604"/>
                    </a:ext>
                  </a:extLst>
                </a:gridCol>
                <a:gridCol w="252000">
                  <a:extLst>
                    <a:ext uri="{9D8B030D-6E8A-4147-A177-3AD203B41FA5}">
                      <a16:colId xmlns:a16="http://schemas.microsoft.com/office/drawing/2014/main" val="2601776307"/>
                    </a:ext>
                  </a:extLst>
                </a:gridCol>
                <a:gridCol w="252000">
                  <a:extLst>
                    <a:ext uri="{9D8B030D-6E8A-4147-A177-3AD203B41FA5}">
                      <a16:colId xmlns:a16="http://schemas.microsoft.com/office/drawing/2014/main" val="155603803"/>
                    </a:ext>
                  </a:extLst>
                </a:gridCol>
                <a:gridCol w="252000">
                  <a:extLst>
                    <a:ext uri="{9D8B030D-6E8A-4147-A177-3AD203B41FA5}">
                      <a16:colId xmlns:a16="http://schemas.microsoft.com/office/drawing/2014/main" val="1901596865"/>
                    </a:ext>
                  </a:extLst>
                </a:gridCol>
                <a:gridCol w="252000">
                  <a:extLst>
                    <a:ext uri="{9D8B030D-6E8A-4147-A177-3AD203B41FA5}">
                      <a16:colId xmlns:a16="http://schemas.microsoft.com/office/drawing/2014/main" val="2025683972"/>
                    </a:ext>
                  </a:extLst>
                </a:gridCol>
                <a:gridCol w="252000">
                  <a:extLst>
                    <a:ext uri="{9D8B030D-6E8A-4147-A177-3AD203B41FA5}">
                      <a16:colId xmlns:a16="http://schemas.microsoft.com/office/drawing/2014/main" val="4130069855"/>
                    </a:ext>
                  </a:extLst>
                </a:gridCol>
                <a:gridCol w="252000">
                  <a:extLst>
                    <a:ext uri="{9D8B030D-6E8A-4147-A177-3AD203B41FA5}">
                      <a16:colId xmlns:a16="http://schemas.microsoft.com/office/drawing/2014/main" val="1336997735"/>
                    </a:ext>
                  </a:extLst>
                </a:gridCol>
                <a:gridCol w="252000">
                  <a:extLst>
                    <a:ext uri="{9D8B030D-6E8A-4147-A177-3AD203B41FA5}">
                      <a16:colId xmlns:a16="http://schemas.microsoft.com/office/drawing/2014/main" val="178804356"/>
                    </a:ext>
                  </a:extLst>
                </a:gridCol>
                <a:gridCol w="252000">
                  <a:extLst>
                    <a:ext uri="{9D8B030D-6E8A-4147-A177-3AD203B41FA5}">
                      <a16:colId xmlns:a16="http://schemas.microsoft.com/office/drawing/2014/main" val="187619607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307070647"/>
                  </a:ext>
                </a:extLst>
              </a:tr>
            </a:tbl>
          </a:graphicData>
        </a:graphic>
      </p:graphicFrame>
      <p:graphicFrame>
        <p:nvGraphicFramePr>
          <p:cNvPr id="14" name="表格 13">
            <a:extLst>
              <a:ext uri="{FF2B5EF4-FFF2-40B4-BE49-F238E27FC236}">
                <a16:creationId xmlns:a16="http://schemas.microsoft.com/office/drawing/2014/main" id="{2A68EB78-E2E3-41AF-A88A-61057BD43A4D}"/>
              </a:ext>
            </a:extLst>
          </p:cNvPr>
          <p:cNvGraphicFramePr>
            <a:graphicFrameLocks noGrp="1"/>
          </p:cNvGraphicFramePr>
          <p:nvPr>
            <p:extLst>
              <p:ext uri="{D42A27DB-BD31-4B8C-83A1-F6EECF244321}">
                <p14:modId xmlns:p14="http://schemas.microsoft.com/office/powerpoint/2010/main" val="3650529570"/>
              </p:ext>
            </p:extLst>
          </p:nvPr>
        </p:nvGraphicFramePr>
        <p:xfrm>
          <a:off x="168214" y="4310597"/>
          <a:ext cx="8064000" cy="360000"/>
        </p:xfrm>
        <a:graphic>
          <a:graphicData uri="http://schemas.openxmlformats.org/drawingml/2006/table">
            <a:tbl>
              <a:tblPr firstRow="1" bandRow="1"/>
              <a:tblGrid>
                <a:gridCol w="252000">
                  <a:extLst>
                    <a:ext uri="{9D8B030D-6E8A-4147-A177-3AD203B41FA5}">
                      <a16:colId xmlns:a16="http://schemas.microsoft.com/office/drawing/2014/main" val="1104553432"/>
                    </a:ext>
                  </a:extLst>
                </a:gridCol>
                <a:gridCol w="252000">
                  <a:extLst>
                    <a:ext uri="{9D8B030D-6E8A-4147-A177-3AD203B41FA5}">
                      <a16:colId xmlns:a16="http://schemas.microsoft.com/office/drawing/2014/main" val="2830696916"/>
                    </a:ext>
                  </a:extLst>
                </a:gridCol>
                <a:gridCol w="252000">
                  <a:extLst>
                    <a:ext uri="{9D8B030D-6E8A-4147-A177-3AD203B41FA5}">
                      <a16:colId xmlns:a16="http://schemas.microsoft.com/office/drawing/2014/main" val="3241658185"/>
                    </a:ext>
                  </a:extLst>
                </a:gridCol>
                <a:gridCol w="252000">
                  <a:extLst>
                    <a:ext uri="{9D8B030D-6E8A-4147-A177-3AD203B41FA5}">
                      <a16:colId xmlns:a16="http://schemas.microsoft.com/office/drawing/2014/main" val="3503393173"/>
                    </a:ext>
                  </a:extLst>
                </a:gridCol>
                <a:gridCol w="252000">
                  <a:extLst>
                    <a:ext uri="{9D8B030D-6E8A-4147-A177-3AD203B41FA5}">
                      <a16:colId xmlns:a16="http://schemas.microsoft.com/office/drawing/2014/main" val="1955371146"/>
                    </a:ext>
                  </a:extLst>
                </a:gridCol>
                <a:gridCol w="252000">
                  <a:extLst>
                    <a:ext uri="{9D8B030D-6E8A-4147-A177-3AD203B41FA5}">
                      <a16:colId xmlns:a16="http://schemas.microsoft.com/office/drawing/2014/main" val="2067807944"/>
                    </a:ext>
                  </a:extLst>
                </a:gridCol>
                <a:gridCol w="252000">
                  <a:extLst>
                    <a:ext uri="{9D8B030D-6E8A-4147-A177-3AD203B41FA5}">
                      <a16:colId xmlns:a16="http://schemas.microsoft.com/office/drawing/2014/main" val="2407748173"/>
                    </a:ext>
                  </a:extLst>
                </a:gridCol>
                <a:gridCol w="252000">
                  <a:extLst>
                    <a:ext uri="{9D8B030D-6E8A-4147-A177-3AD203B41FA5}">
                      <a16:colId xmlns:a16="http://schemas.microsoft.com/office/drawing/2014/main" val="422796475"/>
                    </a:ext>
                  </a:extLst>
                </a:gridCol>
                <a:gridCol w="252000">
                  <a:extLst>
                    <a:ext uri="{9D8B030D-6E8A-4147-A177-3AD203B41FA5}">
                      <a16:colId xmlns:a16="http://schemas.microsoft.com/office/drawing/2014/main" val="347540334"/>
                    </a:ext>
                  </a:extLst>
                </a:gridCol>
                <a:gridCol w="252000">
                  <a:extLst>
                    <a:ext uri="{9D8B030D-6E8A-4147-A177-3AD203B41FA5}">
                      <a16:colId xmlns:a16="http://schemas.microsoft.com/office/drawing/2014/main" val="1487523893"/>
                    </a:ext>
                  </a:extLst>
                </a:gridCol>
                <a:gridCol w="252000">
                  <a:extLst>
                    <a:ext uri="{9D8B030D-6E8A-4147-A177-3AD203B41FA5}">
                      <a16:colId xmlns:a16="http://schemas.microsoft.com/office/drawing/2014/main" val="1565712246"/>
                    </a:ext>
                  </a:extLst>
                </a:gridCol>
                <a:gridCol w="252000">
                  <a:extLst>
                    <a:ext uri="{9D8B030D-6E8A-4147-A177-3AD203B41FA5}">
                      <a16:colId xmlns:a16="http://schemas.microsoft.com/office/drawing/2014/main" val="383308109"/>
                    </a:ext>
                  </a:extLst>
                </a:gridCol>
                <a:gridCol w="252000">
                  <a:extLst>
                    <a:ext uri="{9D8B030D-6E8A-4147-A177-3AD203B41FA5}">
                      <a16:colId xmlns:a16="http://schemas.microsoft.com/office/drawing/2014/main" val="3900900688"/>
                    </a:ext>
                  </a:extLst>
                </a:gridCol>
                <a:gridCol w="252000">
                  <a:extLst>
                    <a:ext uri="{9D8B030D-6E8A-4147-A177-3AD203B41FA5}">
                      <a16:colId xmlns:a16="http://schemas.microsoft.com/office/drawing/2014/main" val="2857678705"/>
                    </a:ext>
                  </a:extLst>
                </a:gridCol>
                <a:gridCol w="252000">
                  <a:extLst>
                    <a:ext uri="{9D8B030D-6E8A-4147-A177-3AD203B41FA5}">
                      <a16:colId xmlns:a16="http://schemas.microsoft.com/office/drawing/2014/main" val="3319184832"/>
                    </a:ext>
                  </a:extLst>
                </a:gridCol>
                <a:gridCol w="252000">
                  <a:extLst>
                    <a:ext uri="{9D8B030D-6E8A-4147-A177-3AD203B41FA5}">
                      <a16:colId xmlns:a16="http://schemas.microsoft.com/office/drawing/2014/main" val="1433409630"/>
                    </a:ext>
                  </a:extLst>
                </a:gridCol>
                <a:gridCol w="252000">
                  <a:extLst>
                    <a:ext uri="{9D8B030D-6E8A-4147-A177-3AD203B41FA5}">
                      <a16:colId xmlns:a16="http://schemas.microsoft.com/office/drawing/2014/main" val="3828603970"/>
                    </a:ext>
                  </a:extLst>
                </a:gridCol>
                <a:gridCol w="252000">
                  <a:extLst>
                    <a:ext uri="{9D8B030D-6E8A-4147-A177-3AD203B41FA5}">
                      <a16:colId xmlns:a16="http://schemas.microsoft.com/office/drawing/2014/main" val="2624742036"/>
                    </a:ext>
                  </a:extLst>
                </a:gridCol>
                <a:gridCol w="252000">
                  <a:extLst>
                    <a:ext uri="{9D8B030D-6E8A-4147-A177-3AD203B41FA5}">
                      <a16:colId xmlns:a16="http://schemas.microsoft.com/office/drawing/2014/main" val="1953035054"/>
                    </a:ext>
                  </a:extLst>
                </a:gridCol>
                <a:gridCol w="252000">
                  <a:extLst>
                    <a:ext uri="{9D8B030D-6E8A-4147-A177-3AD203B41FA5}">
                      <a16:colId xmlns:a16="http://schemas.microsoft.com/office/drawing/2014/main" val="642807762"/>
                    </a:ext>
                  </a:extLst>
                </a:gridCol>
                <a:gridCol w="252000">
                  <a:extLst>
                    <a:ext uri="{9D8B030D-6E8A-4147-A177-3AD203B41FA5}">
                      <a16:colId xmlns:a16="http://schemas.microsoft.com/office/drawing/2014/main" val="1139348254"/>
                    </a:ext>
                  </a:extLst>
                </a:gridCol>
                <a:gridCol w="252000">
                  <a:extLst>
                    <a:ext uri="{9D8B030D-6E8A-4147-A177-3AD203B41FA5}">
                      <a16:colId xmlns:a16="http://schemas.microsoft.com/office/drawing/2014/main" val="3531022655"/>
                    </a:ext>
                  </a:extLst>
                </a:gridCol>
                <a:gridCol w="252000">
                  <a:extLst>
                    <a:ext uri="{9D8B030D-6E8A-4147-A177-3AD203B41FA5}">
                      <a16:colId xmlns:a16="http://schemas.microsoft.com/office/drawing/2014/main" val="1637719483"/>
                    </a:ext>
                  </a:extLst>
                </a:gridCol>
                <a:gridCol w="252000">
                  <a:extLst>
                    <a:ext uri="{9D8B030D-6E8A-4147-A177-3AD203B41FA5}">
                      <a16:colId xmlns:a16="http://schemas.microsoft.com/office/drawing/2014/main" val="1601393938"/>
                    </a:ext>
                  </a:extLst>
                </a:gridCol>
                <a:gridCol w="252000">
                  <a:extLst>
                    <a:ext uri="{9D8B030D-6E8A-4147-A177-3AD203B41FA5}">
                      <a16:colId xmlns:a16="http://schemas.microsoft.com/office/drawing/2014/main" val="1344159276"/>
                    </a:ext>
                  </a:extLst>
                </a:gridCol>
                <a:gridCol w="252000">
                  <a:extLst>
                    <a:ext uri="{9D8B030D-6E8A-4147-A177-3AD203B41FA5}">
                      <a16:colId xmlns:a16="http://schemas.microsoft.com/office/drawing/2014/main" val="3964509848"/>
                    </a:ext>
                  </a:extLst>
                </a:gridCol>
                <a:gridCol w="252000">
                  <a:extLst>
                    <a:ext uri="{9D8B030D-6E8A-4147-A177-3AD203B41FA5}">
                      <a16:colId xmlns:a16="http://schemas.microsoft.com/office/drawing/2014/main" val="1177782080"/>
                    </a:ext>
                  </a:extLst>
                </a:gridCol>
                <a:gridCol w="252000">
                  <a:extLst>
                    <a:ext uri="{9D8B030D-6E8A-4147-A177-3AD203B41FA5}">
                      <a16:colId xmlns:a16="http://schemas.microsoft.com/office/drawing/2014/main" val="4059501139"/>
                    </a:ext>
                  </a:extLst>
                </a:gridCol>
                <a:gridCol w="252000">
                  <a:extLst>
                    <a:ext uri="{9D8B030D-6E8A-4147-A177-3AD203B41FA5}">
                      <a16:colId xmlns:a16="http://schemas.microsoft.com/office/drawing/2014/main" val="1902736852"/>
                    </a:ext>
                  </a:extLst>
                </a:gridCol>
                <a:gridCol w="252000">
                  <a:extLst>
                    <a:ext uri="{9D8B030D-6E8A-4147-A177-3AD203B41FA5}">
                      <a16:colId xmlns:a16="http://schemas.microsoft.com/office/drawing/2014/main" val="130733771"/>
                    </a:ext>
                  </a:extLst>
                </a:gridCol>
                <a:gridCol w="252000">
                  <a:extLst>
                    <a:ext uri="{9D8B030D-6E8A-4147-A177-3AD203B41FA5}">
                      <a16:colId xmlns:a16="http://schemas.microsoft.com/office/drawing/2014/main" val="601470436"/>
                    </a:ext>
                  </a:extLst>
                </a:gridCol>
                <a:gridCol w="252000">
                  <a:extLst>
                    <a:ext uri="{9D8B030D-6E8A-4147-A177-3AD203B41FA5}">
                      <a16:colId xmlns:a16="http://schemas.microsoft.com/office/drawing/2014/main" val="422980343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325540802"/>
                  </a:ext>
                </a:extLst>
              </a:tr>
            </a:tbl>
          </a:graphicData>
        </a:graphic>
      </p:graphicFrame>
      <p:graphicFrame>
        <p:nvGraphicFramePr>
          <p:cNvPr id="15" name="表格 14">
            <a:extLst>
              <a:ext uri="{FF2B5EF4-FFF2-40B4-BE49-F238E27FC236}">
                <a16:creationId xmlns:a16="http://schemas.microsoft.com/office/drawing/2014/main" id="{2CDEBF86-11AB-4EB3-A5A7-FB6D7434D696}"/>
              </a:ext>
            </a:extLst>
          </p:cNvPr>
          <p:cNvGraphicFramePr>
            <a:graphicFrameLocks noGrp="1"/>
          </p:cNvGraphicFramePr>
          <p:nvPr>
            <p:extLst>
              <p:ext uri="{D42A27DB-BD31-4B8C-83A1-F6EECF244321}">
                <p14:modId xmlns:p14="http://schemas.microsoft.com/office/powerpoint/2010/main" val="1829322321"/>
              </p:ext>
            </p:extLst>
          </p:nvPr>
        </p:nvGraphicFramePr>
        <p:xfrm>
          <a:off x="162690" y="4758870"/>
          <a:ext cx="8064000" cy="360000"/>
        </p:xfrm>
        <a:graphic>
          <a:graphicData uri="http://schemas.openxmlformats.org/drawingml/2006/table">
            <a:tbl>
              <a:tblPr firstRow="1" bandRow="1"/>
              <a:tblGrid>
                <a:gridCol w="252000">
                  <a:extLst>
                    <a:ext uri="{9D8B030D-6E8A-4147-A177-3AD203B41FA5}">
                      <a16:colId xmlns:a16="http://schemas.microsoft.com/office/drawing/2014/main" val="3768264860"/>
                    </a:ext>
                  </a:extLst>
                </a:gridCol>
                <a:gridCol w="252000">
                  <a:extLst>
                    <a:ext uri="{9D8B030D-6E8A-4147-A177-3AD203B41FA5}">
                      <a16:colId xmlns:a16="http://schemas.microsoft.com/office/drawing/2014/main" val="3963028515"/>
                    </a:ext>
                  </a:extLst>
                </a:gridCol>
                <a:gridCol w="252000">
                  <a:extLst>
                    <a:ext uri="{9D8B030D-6E8A-4147-A177-3AD203B41FA5}">
                      <a16:colId xmlns:a16="http://schemas.microsoft.com/office/drawing/2014/main" val="2128366838"/>
                    </a:ext>
                  </a:extLst>
                </a:gridCol>
                <a:gridCol w="252000">
                  <a:extLst>
                    <a:ext uri="{9D8B030D-6E8A-4147-A177-3AD203B41FA5}">
                      <a16:colId xmlns:a16="http://schemas.microsoft.com/office/drawing/2014/main" val="283210430"/>
                    </a:ext>
                  </a:extLst>
                </a:gridCol>
                <a:gridCol w="252000">
                  <a:extLst>
                    <a:ext uri="{9D8B030D-6E8A-4147-A177-3AD203B41FA5}">
                      <a16:colId xmlns:a16="http://schemas.microsoft.com/office/drawing/2014/main" val="3352477450"/>
                    </a:ext>
                  </a:extLst>
                </a:gridCol>
                <a:gridCol w="252000">
                  <a:extLst>
                    <a:ext uri="{9D8B030D-6E8A-4147-A177-3AD203B41FA5}">
                      <a16:colId xmlns:a16="http://schemas.microsoft.com/office/drawing/2014/main" val="428660272"/>
                    </a:ext>
                  </a:extLst>
                </a:gridCol>
                <a:gridCol w="252000">
                  <a:extLst>
                    <a:ext uri="{9D8B030D-6E8A-4147-A177-3AD203B41FA5}">
                      <a16:colId xmlns:a16="http://schemas.microsoft.com/office/drawing/2014/main" val="1364640432"/>
                    </a:ext>
                  </a:extLst>
                </a:gridCol>
                <a:gridCol w="252000">
                  <a:extLst>
                    <a:ext uri="{9D8B030D-6E8A-4147-A177-3AD203B41FA5}">
                      <a16:colId xmlns:a16="http://schemas.microsoft.com/office/drawing/2014/main" val="4261449938"/>
                    </a:ext>
                  </a:extLst>
                </a:gridCol>
                <a:gridCol w="252000">
                  <a:extLst>
                    <a:ext uri="{9D8B030D-6E8A-4147-A177-3AD203B41FA5}">
                      <a16:colId xmlns:a16="http://schemas.microsoft.com/office/drawing/2014/main" val="2115012368"/>
                    </a:ext>
                  </a:extLst>
                </a:gridCol>
                <a:gridCol w="252000">
                  <a:extLst>
                    <a:ext uri="{9D8B030D-6E8A-4147-A177-3AD203B41FA5}">
                      <a16:colId xmlns:a16="http://schemas.microsoft.com/office/drawing/2014/main" val="3305810423"/>
                    </a:ext>
                  </a:extLst>
                </a:gridCol>
                <a:gridCol w="252000">
                  <a:extLst>
                    <a:ext uri="{9D8B030D-6E8A-4147-A177-3AD203B41FA5}">
                      <a16:colId xmlns:a16="http://schemas.microsoft.com/office/drawing/2014/main" val="152983452"/>
                    </a:ext>
                  </a:extLst>
                </a:gridCol>
                <a:gridCol w="252000">
                  <a:extLst>
                    <a:ext uri="{9D8B030D-6E8A-4147-A177-3AD203B41FA5}">
                      <a16:colId xmlns:a16="http://schemas.microsoft.com/office/drawing/2014/main" val="678581613"/>
                    </a:ext>
                  </a:extLst>
                </a:gridCol>
                <a:gridCol w="252000">
                  <a:extLst>
                    <a:ext uri="{9D8B030D-6E8A-4147-A177-3AD203B41FA5}">
                      <a16:colId xmlns:a16="http://schemas.microsoft.com/office/drawing/2014/main" val="3616784239"/>
                    </a:ext>
                  </a:extLst>
                </a:gridCol>
                <a:gridCol w="252000">
                  <a:extLst>
                    <a:ext uri="{9D8B030D-6E8A-4147-A177-3AD203B41FA5}">
                      <a16:colId xmlns:a16="http://schemas.microsoft.com/office/drawing/2014/main" val="3551825249"/>
                    </a:ext>
                  </a:extLst>
                </a:gridCol>
                <a:gridCol w="252000">
                  <a:extLst>
                    <a:ext uri="{9D8B030D-6E8A-4147-A177-3AD203B41FA5}">
                      <a16:colId xmlns:a16="http://schemas.microsoft.com/office/drawing/2014/main" val="901702600"/>
                    </a:ext>
                  </a:extLst>
                </a:gridCol>
                <a:gridCol w="252000">
                  <a:extLst>
                    <a:ext uri="{9D8B030D-6E8A-4147-A177-3AD203B41FA5}">
                      <a16:colId xmlns:a16="http://schemas.microsoft.com/office/drawing/2014/main" val="2845235260"/>
                    </a:ext>
                  </a:extLst>
                </a:gridCol>
                <a:gridCol w="252000">
                  <a:extLst>
                    <a:ext uri="{9D8B030D-6E8A-4147-A177-3AD203B41FA5}">
                      <a16:colId xmlns:a16="http://schemas.microsoft.com/office/drawing/2014/main" val="1612724699"/>
                    </a:ext>
                  </a:extLst>
                </a:gridCol>
                <a:gridCol w="252000">
                  <a:extLst>
                    <a:ext uri="{9D8B030D-6E8A-4147-A177-3AD203B41FA5}">
                      <a16:colId xmlns:a16="http://schemas.microsoft.com/office/drawing/2014/main" val="3479394345"/>
                    </a:ext>
                  </a:extLst>
                </a:gridCol>
                <a:gridCol w="252000">
                  <a:extLst>
                    <a:ext uri="{9D8B030D-6E8A-4147-A177-3AD203B41FA5}">
                      <a16:colId xmlns:a16="http://schemas.microsoft.com/office/drawing/2014/main" val="435820293"/>
                    </a:ext>
                  </a:extLst>
                </a:gridCol>
                <a:gridCol w="252000">
                  <a:extLst>
                    <a:ext uri="{9D8B030D-6E8A-4147-A177-3AD203B41FA5}">
                      <a16:colId xmlns:a16="http://schemas.microsoft.com/office/drawing/2014/main" val="3245633005"/>
                    </a:ext>
                  </a:extLst>
                </a:gridCol>
                <a:gridCol w="252000">
                  <a:extLst>
                    <a:ext uri="{9D8B030D-6E8A-4147-A177-3AD203B41FA5}">
                      <a16:colId xmlns:a16="http://schemas.microsoft.com/office/drawing/2014/main" val="790386443"/>
                    </a:ext>
                  </a:extLst>
                </a:gridCol>
                <a:gridCol w="252000">
                  <a:extLst>
                    <a:ext uri="{9D8B030D-6E8A-4147-A177-3AD203B41FA5}">
                      <a16:colId xmlns:a16="http://schemas.microsoft.com/office/drawing/2014/main" val="490352735"/>
                    </a:ext>
                  </a:extLst>
                </a:gridCol>
                <a:gridCol w="252000">
                  <a:extLst>
                    <a:ext uri="{9D8B030D-6E8A-4147-A177-3AD203B41FA5}">
                      <a16:colId xmlns:a16="http://schemas.microsoft.com/office/drawing/2014/main" val="2080647255"/>
                    </a:ext>
                  </a:extLst>
                </a:gridCol>
                <a:gridCol w="252000">
                  <a:extLst>
                    <a:ext uri="{9D8B030D-6E8A-4147-A177-3AD203B41FA5}">
                      <a16:colId xmlns:a16="http://schemas.microsoft.com/office/drawing/2014/main" val="4050990574"/>
                    </a:ext>
                  </a:extLst>
                </a:gridCol>
                <a:gridCol w="252000">
                  <a:extLst>
                    <a:ext uri="{9D8B030D-6E8A-4147-A177-3AD203B41FA5}">
                      <a16:colId xmlns:a16="http://schemas.microsoft.com/office/drawing/2014/main" val="852001994"/>
                    </a:ext>
                  </a:extLst>
                </a:gridCol>
                <a:gridCol w="252000">
                  <a:extLst>
                    <a:ext uri="{9D8B030D-6E8A-4147-A177-3AD203B41FA5}">
                      <a16:colId xmlns:a16="http://schemas.microsoft.com/office/drawing/2014/main" val="406693382"/>
                    </a:ext>
                  </a:extLst>
                </a:gridCol>
                <a:gridCol w="252000">
                  <a:extLst>
                    <a:ext uri="{9D8B030D-6E8A-4147-A177-3AD203B41FA5}">
                      <a16:colId xmlns:a16="http://schemas.microsoft.com/office/drawing/2014/main" val="562289598"/>
                    </a:ext>
                  </a:extLst>
                </a:gridCol>
                <a:gridCol w="252000">
                  <a:extLst>
                    <a:ext uri="{9D8B030D-6E8A-4147-A177-3AD203B41FA5}">
                      <a16:colId xmlns:a16="http://schemas.microsoft.com/office/drawing/2014/main" val="2222649488"/>
                    </a:ext>
                  </a:extLst>
                </a:gridCol>
                <a:gridCol w="252000">
                  <a:extLst>
                    <a:ext uri="{9D8B030D-6E8A-4147-A177-3AD203B41FA5}">
                      <a16:colId xmlns:a16="http://schemas.microsoft.com/office/drawing/2014/main" val="3457463864"/>
                    </a:ext>
                  </a:extLst>
                </a:gridCol>
                <a:gridCol w="252000">
                  <a:extLst>
                    <a:ext uri="{9D8B030D-6E8A-4147-A177-3AD203B41FA5}">
                      <a16:colId xmlns:a16="http://schemas.microsoft.com/office/drawing/2014/main" val="3936920894"/>
                    </a:ext>
                  </a:extLst>
                </a:gridCol>
                <a:gridCol w="252000">
                  <a:extLst>
                    <a:ext uri="{9D8B030D-6E8A-4147-A177-3AD203B41FA5}">
                      <a16:colId xmlns:a16="http://schemas.microsoft.com/office/drawing/2014/main" val="1214417462"/>
                    </a:ext>
                  </a:extLst>
                </a:gridCol>
                <a:gridCol w="252000">
                  <a:extLst>
                    <a:ext uri="{9D8B030D-6E8A-4147-A177-3AD203B41FA5}">
                      <a16:colId xmlns:a16="http://schemas.microsoft.com/office/drawing/2014/main" val="222127773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007489052"/>
                  </a:ext>
                </a:extLst>
              </a:tr>
            </a:tbl>
          </a:graphicData>
        </a:graphic>
      </p:graphicFrame>
      <p:graphicFrame>
        <p:nvGraphicFramePr>
          <p:cNvPr id="16" name="表格 15">
            <a:extLst>
              <a:ext uri="{FF2B5EF4-FFF2-40B4-BE49-F238E27FC236}">
                <a16:creationId xmlns:a16="http://schemas.microsoft.com/office/drawing/2014/main" id="{6539FDD7-8C31-49E8-9E35-837089F59854}"/>
              </a:ext>
            </a:extLst>
          </p:cNvPr>
          <p:cNvGraphicFramePr>
            <a:graphicFrameLocks noGrp="1"/>
          </p:cNvGraphicFramePr>
          <p:nvPr>
            <p:extLst>
              <p:ext uri="{D42A27DB-BD31-4B8C-83A1-F6EECF244321}">
                <p14:modId xmlns:p14="http://schemas.microsoft.com/office/powerpoint/2010/main" val="2482295134"/>
              </p:ext>
            </p:extLst>
          </p:nvPr>
        </p:nvGraphicFramePr>
        <p:xfrm>
          <a:off x="165199" y="5220728"/>
          <a:ext cx="8064000" cy="360000"/>
        </p:xfrm>
        <a:graphic>
          <a:graphicData uri="http://schemas.openxmlformats.org/drawingml/2006/table">
            <a:tbl>
              <a:tblPr firstRow="1" bandRow="1"/>
              <a:tblGrid>
                <a:gridCol w="252000">
                  <a:extLst>
                    <a:ext uri="{9D8B030D-6E8A-4147-A177-3AD203B41FA5}">
                      <a16:colId xmlns:a16="http://schemas.microsoft.com/office/drawing/2014/main" val="3551717722"/>
                    </a:ext>
                  </a:extLst>
                </a:gridCol>
                <a:gridCol w="252000">
                  <a:extLst>
                    <a:ext uri="{9D8B030D-6E8A-4147-A177-3AD203B41FA5}">
                      <a16:colId xmlns:a16="http://schemas.microsoft.com/office/drawing/2014/main" val="3934293607"/>
                    </a:ext>
                  </a:extLst>
                </a:gridCol>
                <a:gridCol w="252000">
                  <a:extLst>
                    <a:ext uri="{9D8B030D-6E8A-4147-A177-3AD203B41FA5}">
                      <a16:colId xmlns:a16="http://schemas.microsoft.com/office/drawing/2014/main" val="3903757510"/>
                    </a:ext>
                  </a:extLst>
                </a:gridCol>
                <a:gridCol w="252000">
                  <a:extLst>
                    <a:ext uri="{9D8B030D-6E8A-4147-A177-3AD203B41FA5}">
                      <a16:colId xmlns:a16="http://schemas.microsoft.com/office/drawing/2014/main" val="707485827"/>
                    </a:ext>
                  </a:extLst>
                </a:gridCol>
                <a:gridCol w="252000">
                  <a:extLst>
                    <a:ext uri="{9D8B030D-6E8A-4147-A177-3AD203B41FA5}">
                      <a16:colId xmlns:a16="http://schemas.microsoft.com/office/drawing/2014/main" val="1681740913"/>
                    </a:ext>
                  </a:extLst>
                </a:gridCol>
                <a:gridCol w="252000">
                  <a:extLst>
                    <a:ext uri="{9D8B030D-6E8A-4147-A177-3AD203B41FA5}">
                      <a16:colId xmlns:a16="http://schemas.microsoft.com/office/drawing/2014/main" val="2747658927"/>
                    </a:ext>
                  </a:extLst>
                </a:gridCol>
                <a:gridCol w="252000">
                  <a:extLst>
                    <a:ext uri="{9D8B030D-6E8A-4147-A177-3AD203B41FA5}">
                      <a16:colId xmlns:a16="http://schemas.microsoft.com/office/drawing/2014/main" val="2824750488"/>
                    </a:ext>
                  </a:extLst>
                </a:gridCol>
                <a:gridCol w="252000">
                  <a:extLst>
                    <a:ext uri="{9D8B030D-6E8A-4147-A177-3AD203B41FA5}">
                      <a16:colId xmlns:a16="http://schemas.microsoft.com/office/drawing/2014/main" val="1179287874"/>
                    </a:ext>
                  </a:extLst>
                </a:gridCol>
                <a:gridCol w="252000">
                  <a:extLst>
                    <a:ext uri="{9D8B030D-6E8A-4147-A177-3AD203B41FA5}">
                      <a16:colId xmlns:a16="http://schemas.microsoft.com/office/drawing/2014/main" val="15225467"/>
                    </a:ext>
                  </a:extLst>
                </a:gridCol>
                <a:gridCol w="252000">
                  <a:extLst>
                    <a:ext uri="{9D8B030D-6E8A-4147-A177-3AD203B41FA5}">
                      <a16:colId xmlns:a16="http://schemas.microsoft.com/office/drawing/2014/main" val="1982099190"/>
                    </a:ext>
                  </a:extLst>
                </a:gridCol>
                <a:gridCol w="252000">
                  <a:extLst>
                    <a:ext uri="{9D8B030D-6E8A-4147-A177-3AD203B41FA5}">
                      <a16:colId xmlns:a16="http://schemas.microsoft.com/office/drawing/2014/main" val="934213065"/>
                    </a:ext>
                  </a:extLst>
                </a:gridCol>
                <a:gridCol w="252000">
                  <a:extLst>
                    <a:ext uri="{9D8B030D-6E8A-4147-A177-3AD203B41FA5}">
                      <a16:colId xmlns:a16="http://schemas.microsoft.com/office/drawing/2014/main" val="895101759"/>
                    </a:ext>
                  </a:extLst>
                </a:gridCol>
                <a:gridCol w="252000">
                  <a:extLst>
                    <a:ext uri="{9D8B030D-6E8A-4147-A177-3AD203B41FA5}">
                      <a16:colId xmlns:a16="http://schemas.microsoft.com/office/drawing/2014/main" val="1589892963"/>
                    </a:ext>
                  </a:extLst>
                </a:gridCol>
                <a:gridCol w="252000">
                  <a:extLst>
                    <a:ext uri="{9D8B030D-6E8A-4147-A177-3AD203B41FA5}">
                      <a16:colId xmlns:a16="http://schemas.microsoft.com/office/drawing/2014/main" val="4248395567"/>
                    </a:ext>
                  </a:extLst>
                </a:gridCol>
                <a:gridCol w="252000">
                  <a:extLst>
                    <a:ext uri="{9D8B030D-6E8A-4147-A177-3AD203B41FA5}">
                      <a16:colId xmlns:a16="http://schemas.microsoft.com/office/drawing/2014/main" val="3290499467"/>
                    </a:ext>
                  </a:extLst>
                </a:gridCol>
                <a:gridCol w="252000">
                  <a:extLst>
                    <a:ext uri="{9D8B030D-6E8A-4147-A177-3AD203B41FA5}">
                      <a16:colId xmlns:a16="http://schemas.microsoft.com/office/drawing/2014/main" val="1656571524"/>
                    </a:ext>
                  </a:extLst>
                </a:gridCol>
                <a:gridCol w="252000">
                  <a:extLst>
                    <a:ext uri="{9D8B030D-6E8A-4147-A177-3AD203B41FA5}">
                      <a16:colId xmlns:a16="http://schemas.microsoft.com/office/drawing/2014/main" val="4025477539"/>
                    </a:ext>
                  </a:extLst>
                </a:gridCol>
                <a:gridCol w="252000">
                  <a:extLst>
                    <a:ext uri="{9D8B030D-6E8A-4147-A177-3AD203B41FA5}">
                      <a16:colId xmlns:a16="http://schemas.microsoft.com/office/drawing/2014/main" val="3919499307"/>
                    </a:ext>
                  </a:extLst>
                </a:gridCol>
                <a:gridCol w="252000">
                  <a:extLst>
                    <a:ext uri="{9D8B030D-6E8A-4147-A177-3AD203B41FA5}">
                      <a16:colId xmlns:a16="http://schemas.microsoft.com/office/drawing/2014/main" val="1597817498"/>
                    </a:ext>
                  </a:extLst>
                </a:gridCol>
                <a:gridCol w="252000">
                  <a:extLst>
                    <a:ext uri="{9D8B030D-6E8A-4147-A177-3AD203B41FA5}">
                      <a16:colId xmlns:a16="http://schemas.microsoft.com/office/drawing/2014/main" val="3811665958"/>
                    </a:ext>
                  </a:extLst>
                </a:gridCol>
                <a:gridCol w="252000">
                  <a:extLst>
                    <a:ext uri="{9D8B030D-6E8A-4147-A177-3AD203B41FA5}">
                      <a16:colId xmlns:a16="http://schemas.microsoft.com/office/drawing/2014/main" val="3784987418"/>
                    </a:ext>
                  </a:extLst>
                </a:gridCol>
                <a:gridCol w="252000">
                  <a:extLst>
                    <a:ext uri="{9D8B030D-6E8A-4147-A177-3AD203B41FA5}">
                      <a16:colId xmlns:a16="http://schemas.microsoft.com/office/drawing/2014/main" val="569041359"/>
                    </a:ext>
                  </a:extLst>
                </a:gridCol>
                <a:gridCol w="252000">
                  <a:extLst>
                    <a:ext uri="{9D8B030D-6E8A-4147-A177-3AD203B41FA5}">
                      <a16:colId xmlns:a16="http://schemas.microsoft.com/office/drawing/2014/main" val="288319005"/>
                    </a:ext>
                  </a:extLst>
                </a:gridCol>
                <a:gridCol w="252000">
                  <a:extLst>
                    <a:ext uri="{9D8B030D-6E8A-4147-A177-3AD203B41FA5}">
                      <a16:colId xmlns:a16="http://schemas.microsoft.com/office/drawing/2014/main" val="3097743614"/>
                    </a:ext>
                  </a:extLst>
                </a:gridCol>
                <a:gridCol w="252000">
                  <a:extLst>
                    <a:ext uri="{9D8B030D-6E8A-4147-A177-3AD203B41FA5}">
                      <a16:colId xmlns:a16="http://schemas.microsoft.com/office/drawing/2014/main" val="2318587917"/>
                    </a:ext>
                  </a:extLst>
                </a:gridCol>
                <a:gridCol w="252000">
                  <a:extLst>
                    <a:ext uri="{9D8B030D-6E8A-4147-A177-3AD203B41FA5}">
                      <a16:colId xmlns:a16="http://schemas.microsoft.com/office/drawing/2014/main" val="4085917042"/>
                    </a:ext>
                  </a:extLst>
                </a:gridCol>
                <a:gridCol w="252000">
                  <a:extLst>
                    <a:ext uri="{9D8B030D-6E8A-4147-A177-3AD203B41FA5}">
                      <a16:colId xmlns:a16="http://schemas.microsoft.com/office/drawing/2014/main" val="151099367"/>
                    </a:ext>
                  </a:extLst>
                </a:gridCol>
                <a:gridCol w="252000">
                  <a:extLst>
                    <a:ext uri="{9D8B030D-6E8A-4147-A177-3AD203B41FA5}">
                      <a16:colId xmlns:a16="http://schemas.microsoft.com/office/drawing/2014/main" val="3152717099"/>
                    </a:ext>
                  </a:extLst>
                </a:gridCol>
                <a:gridCol w="252000">
                  <a:extLst>
                    <a:ext uri="{9D8B030D-6E8A-4147-A177-3AD203B41FA5}">
                      <a16:colId xmlns:a16="http://schemas.microsoft.com/office/drawing/2014/main" val="2926218022"/>
                    </a:ext>
                  </a:extLst>
                </a:gridCol>
                <a:gridCol w="252000">
                  <a:extLst>
                    <a:ext uri="{9D8B030D-6E8A-4147-A177-3AD203B41FA5}">
                      <a16:colId xmlns:a16="http://schemas.microsoft.com/office/drawing/2014/main" val="4044561631"/>
                    </a:ext>
                  </a:extLst>
                </a:gridCol>
                <a:gridCol w="252000">
                  <a:extLst>
                    <a:ext uri="{9D8B030D-6E8A-4147-A177-3AD203B41FA5}">
                      <a16:colId xmlns:a16="http://schemas.microsoft.com/office/drawing/2014/main" val="2856263323"/>
                    </a:ext>
                  </a:extLst>
                </a:gridCol>
                <a:gridCol w="252000">
                  <a:extLst>
                    <a:ext uri="{9D8B030D-6E8A-4147-A177-3AD203B41FA5}">
                      <a16:colId xmlns:a16="http://schemas.microsoft.com/office/drawing/2014/main" val="1091725062"/>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267451094"/>
                  </a:ext>
                </a:extLst>
              </a:tr>
            </a:tbl>
          </a:graphicData>
        </a:graphic>
      </p:graphicFrame>
      <p:sp>
        <p:nvSpPr>
          <p:cNvPr id="70" name="矩形: 圓角 69">
            <a:extLst>
              <a:ext uri="{FF2B5EF4-FFF2-40B4-BE49-F238E27FC236}">
                <a16:creationId xmlns:a16="http://schemas.microsoft.com/office/drawing/2014/main" id="{28FE72E2-CC5A-4A4E-A70C-CE46EEBF131D}"/>
              </a:ext>
            </a:extLst>
          </p:cNvPr>
          <p:cNvSpPr/>
          <p:nvPr/>
        </p:nvSpPr>
        <p:spPr>
          <a:xfrm>
            <a:off x="4175362" y="2991670"/>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63774D9A-0825-4ECD-AAD6-28EC38546251}"/>
              </a:ext>
            </a:extLst>
          </p:cNvPr>
          <p:cNvSpPr/>
          <p:nvPr/>
        </p:nvSpPr>
        <p:spPr>
          <a:xfrm>
            <a:off x="3168595" y="3416808"/>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97C7BEF6-0BA0-43FF-B5C4-C15A97F77931}"/>
              </a:ext>
            </a:extLst>
          </p:cNvPr>
          <p:cNvSpPr/>
          <p:nvPr/>
        </p:nvSpPr>
        <p:spPr>
          <a:xfrm>
            <a:off x="3429218" y="4311433"/>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1CAD4CC1-6AC4-4FA4-A337-7A88F6D7F07A}"/>
              </a:ext>
            </a:extLst>
          </p:cNvPr>
          <p:cNvSpPr/>
          <p:nvPr/>
        </p:nvSpPr>
        <p:spPr>
          <a:xfrm>
            <a:off x="2692837" y="4761896"/>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EE683AB9-ACCA-4A01-A5F9-123A54C4E2A0}"/>
              </a:ext>
            </a:extLst>
          </p:cNvPr>
          <p:cNvSpPr/>
          <p:nvPr/>
        </p:nvSpPr>
        <p:spPr>
          <a:xfrm>
            <a:off x="6459806" y="5220924"/>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656B83B-1F6C-4EF1-8F43-0EC3A3C4BAA8}"/>
              </a:ext>
            </a:extLst>
          </p:cNvPr>
          <p:cNvSpPr txBox="1"/>
          <p:nvPr/>
        </p:nvSpPr>
        <p:spPr>
          <a:xfrm>
            <a:off x="807593" y="6042320"/>
            <a:ext cx="3172663" cy="369332"/>
          </a:xfrm>
          <a:prstGeom prst="rect">
            <a:avLst/>
          </a:prstGeom>
          <a:noFill/>
        </p:spPr>
        <p:txBody>
          <a:bodyPr wrap="none" rtlCol="0">
            <a:spAutoFit/>
          </a:bodyPr>
          <a:lstStyle/>
          <a:p>
            <a:r>
              <a:rPr lang="en-US" altLang="zh-TW" b="1" u="sng" dirty="0"/>
              <a:t>Method 1</a:t>
            </a:r>
            <a:r>
              <a:rPr lang="en-US" altLang="zh-TW" b="1" dirty="0"/>
              <a:t>: shift one by one</a:t>
            </a:r>
            <a:endParaRPr lang="zh-TW" altLang="en-US" b="1" u="sng" dirty="0"/>
          </a:p>
        </p:txBody>
      </p:sp>
      <p:graphicFrame>
        <p:nvGraphicFramePr>
          <p:cNvPr id="17" name="表格 16">
            <a:extLst>
              <a:ext uri="{FF2B5EF4-FFF2-40B4-BE49-F238E27FC236}">
                <a16:creationId xmlns:a16="http://schemas.microsoft.com/office/drawing/2014/main" id="{78AF2600-6F35-4CE0-803A-BD27B68E3A19}"/>
              </a:ext>
            </a:extLst>
          </p:cNvPr>
          <p:cNvGraphicFramePr>
            <a:graphicFrameLocks noGrp="1"/>
          </p:cNvGraphicFramePr>
          <p:nvPr/>
        </p:nvGraphicFramePr>
        <p:xfrm>
          <a:off x="2445682" y="299923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09" name="表格 108">
            <a:extLst>
              <a:ext uri="{FF2B5EF4-FFF2-40B4-BE49-F238E27FC236}">
                <a16:creationId xmlns:a16="http://schemas.microsoft.com/office/drawing/2014/main" id="{6FC65FC6-E422-40D8-9CCA-E06FA3E905E4}"/>
              </a:ext>
            </a:extLst>
          </p:cNvPr>
          <p:cNvGraphicFramePr>
            <a:graphicFrameLocks noGrp="1"/>
          </p:cNvGraphicFramePr>
          <p:nvPr/>
        </p:nvGraphicFramePr>
        <p:xfrm>
          <a:off x="2445682" y="341854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0" name="表格 109">
            <a:extLst>
              <a:ext uri="{FF2B5EF4-FFF2-40B4-BE49-F238E27FC236}">
                <a16:creationId xmlns:a16="http://schemas.microsoft.com/office/drawing/2014/main" id="{456780BE-D3FC-45EA-B50A-B4A68D448262}"/>
              </a:ext>
            </a:extLst>
          </p:cNvPr>
          <p:cNvGraphicFramePr>
            <a:graphicFrameLocks noGrp="1"/>
          </p:cNvGraphicFramePr>
          <p:nvPr/>
        </p:nvGraphicFramePr>
        <p:xfrm>
          <a:off x="2445682" y="430813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1" name="表格 110">
            <a:extLst>
              <a:ext uri="{FF2B5EF4-FFF2-40B4-BE49-F238E27FC236}">
                <a16:creationId xmlns:a16="http://schemas.microsoft.com/office/drawing/2014/main" id="{06D86FB3-B747-4562-B5EE-0307BDC87519}"/>
              </a:ext>
            </a:extLst>
          </p:cNvPr>
          <p:cNvGraphicFramePr>
            <a:graphicFrameLocks noGrp="1"/>
          </p:cNvGraphicFramePr>
          <p:nvPr/>
        </p:nvGraphicFramePr>
        <p:xfrm>
          <a:off x="2445682" y="4756717"/>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2" name="表格 111">
            <a:extLst>
              <a:ext uri="{FF2B5EF4-FFF2-40B4-BE49-F238E27FC236}">
                <a16:creationId xmlns:a16="http://schemas.microsoft.com/office/drawing/2014/main" id="{EBA62A26-E4A1-4E97-8EA0-735B1A8088D0}"/>
              </a:ext>
            </a:extLst>
          </p:cNvPr>
          <p:cNvGraphicFramePr>
            <a:graphicFrameLocks noGrp="1"/>
          </p:cNvGraphicFramePr>
          <p:nvPr/>
        </p:nvGraphicFramePr>
        <p:xfrm>
          <a:off x="2445682" y="521390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sp>
        <p:nvSpPr>
          <p:cNvPr id="68" name="矩形: 圓角 67">
            <a:extLst>
              <a:ext uri="{FF2B5EF4-FFF2-40B4-BE49-F238E27FC236}">
                <a16:creationId xmlns:a16="http://schemas.microsoft.com/office/drawing/2014/main" id="{2FDDAC62-5270-4526-A2EE-E333F97766AE}"/>
              </a:ext>
            </a:extLst>
          </p:cNvPr>
          <p:cNvSpPr/>
          <p:nvPr/>
        </p:nvSpPr>
        <p:spPr>
          <a:xfrm>
            <a:off x="2458812" y="2996916"/>
            <a:ext cx="225741" cy="2565485"/>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535535-2A46-44EA-97A8-8AF7EC7F0ED1}"/>
              </a:ext>
            </a:extLst>
          </p:cNvPr>
          <p:cNvSpPr/>
          <p:nvPr/>
        </p:nvSpPr>
        <p:spPr>
          <a:xfrm>
            <a:off x="2069789" y="2794481"/>
            <a:ext cx="364930" cy="2809377"/>
          </a:xfrm>
          <a:prstGeom prst="rect">
            <a:avLst/>
          </a:prstGeom>
          <a:solidFill>
            <a:srgbClr val="F2E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3723FB9E-653D-4570-BB48-6FC91D497F15}"/>
              </a:ext>
            </a:extLst>
          </p:cNvPr>
          <p:cNvSpPr/>
          <p:nvPr/>
        </p:nvSpPr>
        <p:spPr>
          <a:xfrm>
            <a:off x="37300" y="2781284"/>
            <a:ext cx="2315950" cy="2862322"/>
          </a:xfrm>
          <a:prstGeom prst="rect">
            <a:avLst/>
          </a:prstGeom>
          <a:solidFill>
            <a:schemeClr val="accent4">
              <a:lumMod val="90000"/>
            </a:schemeClr>
          </a:solidFill>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p:txBody>
      </p:sp>
      <p:sp>
        <p:nvSpPr>
          <p:cNvPr id="75" name="矩形: 圓角 74">
            <a:extLst>
              <a:ext uri="{FF2B5EF4-FFF2-40B4-BE49-F238E27FC236}">
                <a16:creationId xmlns:a16="http://schemas.microsoft.com/office/drawing/2014/main" id="{9C712DB6-0956-4830-8FA2-635553FE8B2E}"/>
              </a:ext>
            </a:extLst>
          </p:cNvPr>
          <p:cNvSpPr/>
          <p:nvPr/>
        </p:nvSpPr>
        <p:spPr>
          <a:xfrm>
            <a:off x="2712721" y="3004329"/>
            <a:ext cx="241914" cy="2537244"/>
          </a:xfrm>
          <a:prstGeom prst="roundRect">
            <a:avLst>
              <a:gd name="adj" fmla="val 1590"/>
            </a:avLst>
          </a:prstGeom>
          <a:solidFill>
            <a:srgbClr val="FFFF00">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文字方塊 106">
            <a:extLst>
              <a:ext uri="{FF2B5EF4-FFF2-40B4-BE49-F238E27FC236}">
                <a16:creationId xmlns:a16="http://schemas.microsoft.com/office/drawing/2014/main" id="{483DD380-7FC9-475C-A4BD-EB5B4CCBBC85}"/>
              </a:ext>
            </a:extLst>
          </p:cNvPr>
          <p:cNvSpPr txBox="1"/>
          <p:nvPr/>
        </p:nvSpPr>
        <p:spPr>
          <a:xfrm>
            <a:off x="3771051" y="5726238"/>
            <a:ext cx="3070072" cy="369332"/>
          </a:xfrm>
          <a:prstGeom prst="rect">
            <a:avLst/>
          </a:prstGeom>
          <a:noFill/>
        </p:spPr>
        <p:txBody>
          <a:bodyPr wrap="none" rtlCol="0">
            <a:spAutoFit/>
          </a:bodyPr>
          <a:lstStyle/>
          <a:p>
            <a:pPr algn="ctr"/>
            <a:r>
              <a:rPr lang="en-US" altLang="zh-TW" b="1" dirty="0">
                <a:solidFill>
                  <a:srgbClr val="FF0000"/>
                </a:solidFill>
              </a:rPr>
              <a:t>Not all </a:t>
            </a:r>
            <a:r>
              <a:rPr lang="en-US" altLang="zh-TW" dirty="0">
                <a:solidFill>
                  <a:srgbClr val="FF0000"/>
                </a:solidFill>
              </a:rPr>
              <a:t>the same as </a:t>
            </a:r>
            <a:r>
              <a:rPr lang="en-US" altLang="zh-TW" dirty="0">
                <a:solidFill>
                  <a:srgbClr val="0000FF"/>
                </a:solidFill>
              </a:rPr>
              <a:t>sign bit</a:t>
            </a:r>
            <a:r>
              <a:rPr lang="en-US" altLang="zh-TW" dirty="0">
                <a:solidFill>
                  <a:srgbClr val="FF0000"/>
                </a:solidFill>
              </a:rPr>
              <a:t>.</a:t>
            </a:r>
            <a:endParaRPr lang="zh-TW" altLang="en-US" dirty="0">
              <a:solidFill>
                <a:srgbClr val="FF0000"/>
              </a:solidFill>
            </a:endParaRPr>
          </a:p>
        </p:txBody>
      </p:sp>
      <p:cxnSp>
        <p:nvCxnSpPr>
          <p:cNvPr id="108" name="直線單箭頭接點 107">
            <a:extLst>
              <a:ext uri="{FF2B5EF4-FFF2-40B4-BE49-F238E27FC236}">
                <a16:creationId xmlns:a16="http://schemas.microsoft.com/office/drawing/2014/main" id="{4910EBE7-02BA-403C-82ED-F0CAC87C251F}"/>
              </a:ext>
            </a:extLst>
          </p:cNvPr>
          <p:cNvCxnSpPr>
            <a:cxnSpLocks/>
          </p:cNvCxnSpPr>
          <p:nvPr/>
        </p:nvCxnSpPr>
        <p:spPr>
          <a:xfrm>
            <a:off x="2954635" y="5512402"/>
            <a:ext cx="893465" cy="33655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2ECAC47B-B8CF-4E59-998F-8C5594AE17FB}"/>
              </a:ext>
            </a:extLst>
          </p:cNvPr>
          <p:cNvCxnSpPr/>
          <p:nvPr/>
        </p:nvCxnSpPr>
        <p:spPr>
          <a:xfrm>
            <a:off x="653642" y="4040644"/>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5463BE1-F1DC-4511-92C8-F1036C7192F8}"/>
              </a:ext>
            </a:extLst>
          </p:cNvPr>
          <p:cNvSpPr txBox="1"/>
          <p:nvPr/>
        </p:nvSpPr>
        <p:spPr>
          <a:xfrm>
            <a:off x="52258" y="3769856"/>
            <a:ext cx="78739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 </a:t>
            </a:r>
            <a:endParaRPr lang="zh-TW" altLang="en-US" b="1" dirty="0">
              <a:solidFill>
                <a:srgbClr val="EE5496"/>
              </a:solidFill>
            </a:endParaRPr>
          </a:p>
        </p:txBody>
      </p:sp>
      <p:sp>
        <p:nvSpPr>
          <p:cNvPr id="116" name="矩形: 圓角 115">
            <a:extLst>
              <a:ext uri="{FF2B5EF4-FFF2-40B4-BE49-F238E27FC236}">
                <a16:creationId xmlns:a16="http://schemas.microsoft.com/office/drawing/2014/main" id="{FD5AC16B-F016-419F-8066-4FAA9DC91F4F}"/>
              </a:ext>
            </a:extLst>
          </p:cNvPr>
          <p:cNvSpPr/>
          <p:nvPr/>
        </p:nvSpPr>
        <p:spPr>
          <a:xfrm>
            <a:off x="2469206" y="3004329"/>
            <a:ext cx="8023987" cy="2537244"/>
          </a:xfrm>
          <a:prstGeom prst="roundRect">
            <a:avLst>
              <a:gd name="adj" fmla="val 1590"/>
            </a:avLst>
          </a:prstGeom>
          <a:solidFill>
            <a:srgbClr val="D7E4BD">
              <a:alpha val="50196"/>
            </a:srgbClr>
          </a:solidFill>
          <a:ln w="38100">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文字方塊 116">
            <a:extLst>
              <a:ext uri="{FF2B5EF4-FFF2-40B4-BE49-F238E27FC236}">
                <a16:creationId xmlns:a16="http://schemas.microsoft.com/office/drawing/2014/main" id="{39DB3C23-EB40-458F-B331-A6717FA34813}"/>
              </a:ext>
            </a:extLst>
          </p:cNvPr>
          <p:cNvSpPr txBox="1"/>
          <p:nvPr/>
        </p:nvSpPr>
        <p:spPr>
          <a:xfrm>
            <a:off x="7040456" y="5970673"/>
            <a:ext cx="2723823" cy="369332"/>
          </a:xfrm>
          <a:prstGeom prst="rect">
            <a:avLst/>
          </a:prstGeom>
          <a:noFill/>
        </p:spPr>
        <p:txBody>
          <a:bodyPr wrap="none" rtlCol="0">
            <a:spAutoFit/>
          </a:bodyPr>
          <a:lstStyle/>
          <a:p>
            <a:pPr algn="ctr"/>
            <a:r>
              <a:rPr lang="en-US" altLang="zh-TW" b="1" dirty="0">
                <a:solidFill>
                  <a:srgbClr val="009242"/>
                </a:solidFill>
              </a:rPr>
              <a:t>Output the MSB 32 bits</a:t>
            </a:r>
            <a:endParaRPr lang="zh-TW" altLang="en-US" b="1" dirty="0">
              <a:solidFill>
                <a:srgbClr val="009242"/>
              </a:solidFill>
            </a:endParaRPr>
          </a:p>
        </p:txBody>
      </p:sp>
      <p:cxnSp>
        <p:nvCxnSpPr>
          <p:cNvPr id="118" name="直線單箭頭接點 117">
            <a:extLst>
              <a:ext uri="{FF2B5EF4-FFF2-40B4-BE49-F238E27FC236}">
                <a16:creationId xmlns:a16="http://schemas.microsoft.com/office/drawing/2014/main" id="{C04C96C7-E54B-47A7-9ABD-E332D81BDE80}"/>
              </a:ext>
            </a:extLst>
          </p:cNvPr>
          <p:cNvCxnSpPr>
            <a:cxnSpLocks/>
          </p:cNvCxnSpPr>
          <p:nvPr/>
        </p:nvCxnSpPr>
        <p:spPr>
          <a:xfrm>
            <a:off x="8235142" y="5541572"/>
            <a:ext cx="0" cy="437558"/>
          </a:xfrm>
          <a:prstGeom prst="straightConnector1">
            <a:avLst/>
          </a:prstGeom>
          <a:ln w="38100">
            <a:solidFill>
              <a:srgbClr val="00924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000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par>
                                <p:cTn id="19" presetID="10" presetClass="entr" presetSubtype="0"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fade">
                                      <p:cBhvr>
                                        <p:cTn id="2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07" grpId="0"/>
      <p:bldP spid="116" grpId="0" animBg="1"/>
      <p:bldP spid="1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23" y="2763641"/>
            <a:ext cx="12185477" cy="401648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7280F705-B069-4D81-BD37-64EB83F5F7C0}"/>
              </a:ext>
            </a:extLst>
          </p:cNvPr>
          <p:cNvSpPr txBox="1"/>
          <p:nvPr/>
        </p:nvSpPr>
        <p:spPr>
          <a:xfrm>
            <a:off x="11462202" y="3689149"/>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69" name="文字方塊 68">
            <a:extLst>
              <a:ext uri="{FF2B5EF4-FFF2-40B4-BE49-F238E27FC236}">
                <a16:creationId xmlns:a16="http://schemas.microsoft.com/office/drawing/2014/main" id="{10D345F6-55D2-4DED-926D-415E2ED01D92}"/>
              </a:ext>
            </a:extLst>
          </p:cNvPr>
          <p:cNvSpPr txBox="1"/>
          <p:nvPr/>
        </p:nvSpPr>
        <p:spPr>
          <a:xfrm>
            <a:off x="2086669" y="5541572"/>
            <a:ext cx="915635" cy="369332"/>
          </a:xfrm>
          <a:prstGeom prst="rect">
            <a:avLst/>
          </a:prstGeom>
          <a:noFill/>
        </p:spPr>
        <p:txBody>
          <a:bodyPr wrap="none" rtlCol="0">
            <a:spAutoFit/>
          </a:bodyPr>
          <a:lstStyle/>
          <a:p>
            <a:r>
              <a:rPr lang="en-US" altLang="zh-TW" dirty="0">
                <a:solidFill>
                  <a:srgbClr val="0000FF"/>
                </a:solidFill>
              </a:rPr>
              <a:t>sign bit</a:t>
            </a:r>
            <a:endParaRPr lang="zh-TW" altLang="en-US" dirty="0">
              <a:solidFill>
                <a:srgbClr val="0000FF"/>
              </a:solidFill>
            </a:endParaRPr>
          </a:p>
        </p:txBody>
      </p:sp>
      <p:graphicFrame>
        <p:nvGraphicFramePr>
          <p:cNvPr id="9" name="表格 8">
            <a:extLst>
              <a:ext uri="{FF2B5EF4-FFF2-40B4-BE49-F238E27FC236}">
                <a16:creationId xmlns:a16="http://schemas.microsoft.com/office/drawing/2014/main" id="{593EE634-F545-4465-91E4-2644DA5F079F}"/>
              </a:ext>
            </a:extLst>
          </p:cNvPr>
          <p:cNvGraphicFramePr>
            <a:graphicFrameLocks noGrp="1"/>
          </p:cNvGraphicFramePr>
          <p:nvPr/>
        </p:nvGraphicFramePr>
        <p:xfrm>
          <a:off x="162690" y="2991822"/>
          <a:ext cx="8064000" cy="360000"/>
        </p:xfrm>
        <a:graphic>
          <a:graphicData uri="http://schemas.openxmlformats.org/drawingml/2006/table">
            <a:tbl>
              <a:tblPr firstRow="1" bandRow="1"/>
              <a:tblGrid>
                <a:gridCol w="252000">
                  <a:extLst>
                    <a:ext uri="{9D8B030D-6E8A-4147-A177-3AD203B41FA5}">
                      <a16:colId xmlns:a16="http://schemas.microsoft.com/office/drawing/2014/main" val="1479787203"/>
                    </a:ext>
                  </a:extLst>
                </a:gridCol>
                <a:gridCol w="252000">
                  <a:extLst>
                    <a:ext uri="{9D8B030D-6E8A-4147-A177-3AD203B41FA5}">
                      <a16:colId xmlns:a16="http://schemas.microsoft.com/office/drawing/2014/main" val="1101962115"/>
                    </a:ext>
                  </a:extLst>
                </a:gridCol>
                <a:gridCol w="252000">
                  <a:extLst>
                    <a:ext uri="{9D8B030D-6E8A-4147-A177-3AD203B41FA5}">
                      <a16:colId xmlns:a16="http://schemas.microsoft.com/office/drawing/2014/main" val="117119728"/>
                    </a:ext>
                  </a:extLst>
                </a:gridCol>
                <a:gridCol w="252000">
                  <a:extLst>
                    <a:ext uri="{9D8B030D-6E8A-4147-A177-3AD203B41FA5}">
                      <a16:colId xmlns:a16="http://schemas.microsoft.com/office/drawing/2014/main" val="2897011470"/>
                    </a:ext>
                  </a:extLst>
                </a:gridCol>
                <a:gridCol w="252000">
                  <a:extLst>
                    <a:ext uri="{9D8B030D-6E8A-4147-A177-3AD203B41FA5}">
                      <a16:colId xmlns:a16="http://schemas.microsoft.com/office/drawing/2014/main" val="1742110597"/>
                    </a:ext>
                  </a:extLst>
                </a:gridCol>
                <a:gridCol w="252000">
                  <a:extLst>
                    <a:ext uri="{9D8B030D-6E8A-4147-A177-3AD203B41FA5}">
                      <a16:colId xmlns:a16="http://schemas.microsoft.com/office/drawing/2014/main" val="4239621749"/>
                    </a:ext>
                  </a:extLst>
                </a:gridCol>
                <a:gridCol w="252000">
                  <a:extLst>
                    <a:ext uri="{9D8B030D-6E8A-4147-A177-3AD203B41FA5}">
                      <a16:colId xmlns:a16="http://schemas.microsoft.com/office/drawing/2014/main" val="2333307039"/>
                    </a:ext>
                  </a:extLst>
                </a:gridCol>
                <a:gridCol w="252000">
                  <a:extLst>
                    <a:ext uri="{9D8B030D-6E8A-4147-A177-3AD203B41FA5}">
                      <a16:colId xmlns:a16="http://schemas.microsoft.com/office/drawing/2014/main" val="1332858964"/>
                    </a:ext>
                  </a:extLst>
                </a:gridCol>
                <a:gridCol w="252000">
                  <a:extLst>
                    <a:ext uri="{9D8B030D-6E8A-4147-A177-3AD203B41FA5}">
                      <a16:colId xmlns:a16="http://schemas.microsoft.com/office/drawing/2014/main" val="3556992321"/>
                    </a:ext>
                  </a:extLst>
                </a:gridCol>
                <a:gridCol w="252000">
                  <a:extLst>
                    <a:ext uri="{9D8B030D-6E8A-4147-A177-3AD203B41FA5}">
                      <a16:colId xmlns:a16="http://schemas.microsoft.com/office/drawing/2014/main" val="1741055656"/>
                    </a:ext>
                  </a:extLst>
                </a:gridCol>
                <a:gridCol w="252000">
                  <a:extLst>
                    <a:ext uri="{9D8B030D-6E8A-4147-A177-3AD203B41FA5}">
                      <a16:colId xmlns:a16="http://schemas.microsoft.com/office/drawing/2014/main" val="2752687657"/>
                    </a:ext>
                  </a:extLst>
                </a:gridCol>
                <a:gridCol w="252000">
                  <a:extLst>
                    <a:ext uri="{9D8B030D-6E8A-4147-A177-3AD203B41FA5}">
                      <a16:colId xmlns:a16="http://schemas.microsoft.com/office/drawing/2014/main" val="877672426"/>
                    </a:ext>
                  </a:extLst>
                </a:gridCol>
                <a:gridCol w="252000">
                  <a:extLst>
                    <a:ext uri="{9D8B030D-6E8A-4147-A177-3AD203B41FA5}">
                      <a16:colId xmlns:a16="http://schemas.microsoft.com/office/drawing/2014/main" val="817132718"/>
                    </a:ext>
                  </a:extLst>
                </a:gridCol>
                <a:gridCol w="252000">
                  <a:extLst>
                    <a:ext uri="{9D8B030D-6E8A-4147-A177-3AD203B41FA5}">
                      <a16:colId xmlns:a16="http://schemas.microsoft.com/office/drawing/2014/main" val="531340313"/>
                    </a:ext>
                  </a:extLst>
                </a:gridCol>
                <a:gridCol w="252000">
                  <a:extLst>
                    <a:ext uri="{9D8B030D-6E8A-4147-A177-3AD203B41FA5}">
                      <a16:colId xmlns:a16="http://schemas.microsoft.com/office/drawing/2014/main" val="2070376143"/>
                    </a:ext>
                  </a:extLst>
                </a:gridCol>
                <a:gridCol w="252000">
                  <a:extLst>
                    <a:ext uri="{9D8B030D-6E8A-4147-A177-3AD203B41FA5}">
                      <a16:colId xmlns:a16="http://schemas.microsoft.com/office/drawing/2014/main" val="4153246405"/>
                    </a:ext>
                  </a:extLst>
                </a:gridCol>
                <a:gridCol w="252000">
                  <a:extLst>
                    <a:ext uri="{9D8B030D-6E8A-4147-A177-3AD203B41FA5}">
                      <a16:colId xmlns:a16="http://schemas.microsoft.com/office/drawing/2014/main" val="1723718118"/>
                    </a:ext>
                  </a:extLst>
                </a:gridCol>
                <a:gridCol w="252000">
                  <a:extLst>
                    <a:ext uri="{9D8B030D-6E8A-4147-A177-3AD203B41FA5}">
                      <a16:colId xmlns:a16="http://schemas.microsoft.com/office/drawing/2014/main" val="2410463786"/>
                    </a:ext>
                  </a:extLst>
                </a:gridCol>
                <a:gridCol w="252000">
                  <a:extLst>
                    <a:ext uri="{9D8B030D-6E8A-4147-A177-3AD203B41FA5}">
                      <a16:colId xmlns:a16="http://schemas.microsoft.com/office/drawing/2014/main" val="3696158588"/>
                    </a:ext>
                  </a:extLst>
                </a:gridCol>
                <a:gridCol w="252000">
                  <a:extLst>
                    <a:ext uri="{9D8B030D-6E8A-4147-A177-3AD203B41FA5}">
                      <a16:colId xmlns:a16="http://schemas.microsoft.com/office/drawing/2014/main" val="729423934"/>
                    </a:ext>
                  </a:extLst>
                </a:gridCol>
                <a:gridCol w="252000">
                  <a:extLst>
                    <a:ext uri="{9D8B030D-6E8A-4147-A177-3AD203B41FA5}">
                      <a16:colId xmlns:a16="http://schemas.microsoft.com/office/drawing/2014/main" val="2988874226"/>
                    </a:ext>
                  </a:extLst>
                </a:gridCol>
                <a:gridCol w="252000">
                  <a:extLst>
                    <a:ext uri="{9D8B030D-6E8A-4147-A177-3AD203B41FA5}">
                      <a16:colId xmlns:a16="http://schemas.microsoft.com/office/drawing/2014/main" val="3723570274"/>
                    </a:ext>
                  </a:extLst>
                </a:gridCol>
                <a:gridCol w="252000">
                  <a:extLst>
                    <a:ext uri="{9D8B030D-6E8A-4147-A177-3AD203B41FA5}">
                      <a16:colId xmlns:a16="http://schemas.microsoft.com/office/drawing/2014/main" val="1548418200"/>
                    </a:ext>
                  </a:extLst>
                </a:gridCol>
                <a:gridCol w="252000">
                  <a:extLst>
                    <a:ext uri="{9D8B030D-6E8A-4147-A177-3AD203B41FA5}">
                      <a16:colId xmlns:a16="http://schemas.microsoft.com/office/drawing/2014/main" val="3923461743"/>
                    </a:ext>
                  </a:extLst>
                </a:gridCol>
                <a:gridCol w="252000">
                  <a:extLst>
                    <a:ext uri="{9D8B030D-6E8A-4147-A177-3AD203B41FA5}">
                      <a16:colId xmlns:a16="http://schemas.microsoft.com/office/drawing/2014/main" val="2842070188"/>
                    </a:ext>
                  </a:extLst>
                </a:gridCol>
                <a:gridCol w="252000">
                  <a:extLst>
                    <a:ext uri="{9D8B030D-6E8A-4147-A177-3AD203B41FA5}">
                      <a16:colId xmlns:a16="http://schemas.microsoft.com/office/drawing/2014/main" val="3810699616"/>
                    </a:ext>
                  </a:extLst>
                </a:gridCol>
                <a:gridCol w="252000">
                  <a:extLst>
                    <a:ext uri="{9D8B030D-6E8A-4147-A177-3AD203B41FA5}">
                      <a16:colId xmlns:a16="http://schemas.microsoft.com/office/drawing/2014/main" val="1623371936"/>
                    </a:ext>
                  </a:extLst>
                </a:gridCol>
                <a:gridCol w="252000">
                  <a:extLst>
                    <a:ext uri="{9D8B030D-6E8A-4147-A177-3AD203B41FA5}">
                      <a16:colId xmlns:a16="http://schemas.microsoft.com/office/drawing/2014/main" val="24962318"/>
                    </a:ext>
                  </a:extLst>
                </a:gridCol>
                <a:gridCol w="252000">
                  <a:extLst>
                    <a:ext uri="{9D8B030D-6E8A-4147-A177-3AD203B41FA5}">
                      <a16:colId xmlns:a16="http://schemas.microsoft.com/office/drawing/2014/main" val="3145348845"/>
                    </a:ext>
                  </a:extLst>
                </a:gridCol>
                <a:gridCol w="252000">
                  <a:extLst>
                    <a:ext uri="{9D8B030D-6E8A-4147-A177-3AD203B41FA5}">
                      <a16:colId xmlns:a16="http://schemas.microsoft.com/office/drawing/2014/main" val="907104530"/>
                    </a:ext>
                  </a:extLst>
                </a:gridCol>
                <a:gridCol w="252000">
                  <a:extLst>
                    <a:ext uri="{9D8B030D-6E8A-4147-A177-3AD203B41FA5}">
                      <a16:colId xmlns:a16="http://schemas.microsoft.com/office/drawing/2014/main" val="330109812"/>
                    </a:ext>
                  </a:extLst>
                </a:gridCol>
                <a:gridCol w="252000">
                  <a:extLst>
                    <a:ext uri="{9D8B030D-6E8A-4147-A177-3AD203B41FA5}">
                      <a16:colId xmlns:a16="http://schemas.microsoft.com/office/drawing/2014/main" val="146402660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508371819"/>
                  </a:ext>
                </a:extLst>
              </a:tr>
            </a:tbl>
          </a:graphicData>
        </a:graphic>
      </p:graphicFrame>
      <p:graphicFrame>
        <p:nvGraphicFramePr>
          <p:cNvPr id="13" name="表格 12">
            <a:extLst>
              <a:ext uri="{FF2B5EF4-FFF2-40B4-BE49-F238E27FC236}">
                <a16:creationId xmlns:a16="http://schemas.microsoft.com/office/drawing/2014/main" id="{A8E3BFC2-A644-431E-983C-97E83E128822}"/>
              </a:ext>
            </a:extLst>
          </p:cNvPr>
          <p:cNvGraphicFramePr>
            <a:graphicFrameLocks noGrp="1"/>
          </p:cNvGraphicFramePr>
          <p:nvPr/>
        </p:nvGraphicFramePr>
        <p:xfrm>
          <a:off x="162690" y="3436860"/>
          <a:ext cx="8064000" cy="360000"/>
        </p:xfrm>
        <a:graphic>
          <a:graphicData uri="http://schemas.openxmlformats.org/drawingml/2006/table">
            <a:tbl>
              <a:tblPr firstRow="1" bandRow="1"/>
              <a:tblGrid>
                <a:gridCol w="252000">
                  <a:extLst>
                    <a:ext uri="{9D8B030D-6E8A-4147-A177-3AD203B41FA5}">
                      <a16:colId xmlns:a16="http://schemas.microsoft.com/office/drawing/2014/main" val="3053430629"/>
                    </a:ext>
                  </a:extLst>
                </a:gridCol>
                <a:gridCol w="252000">
                  <a:extLst>
                    <a:ext uri="{9D8B030D-6E8A-4147-A177-3AD203B41FA5}">
                      <a16:colId xmlns:a16="http://schemas.microsoft.com/office/drawing/2014/main" val="1366962478"/>
                    </a:ext>
                  </a:extLst>
                </a:gridCol>
                <a:gridCol w="252000">
                  <a:extLst>
                    <a:ext uri="{9D8B030D-6E8A-4147-A177-3AD203B41FA5}">
                      <a16:colId xmlns:a16="http://schemas.microsoft.com/office/drawing/2014/main" val="1003132382"/>
                    </a:ext>
                  </a:extLst>
                </a:gridCol>
                <a:gridCol w="252000">
                  <a:extLst>
                    <a:ext uri="{9D8B030D-6E8A-4147-A177-3AD203B41FA5}">
                      <a16:colId xmlns:a16="http://schemas.microsoft.com/office/drawing/2014/main" val="2311725560"/>
                    </a:ext>
                  </a:extLst>
                </a:gridCol>
                <a:gridCol w="252000">
                  <a:extLst>
                    <a:ext uri="{9D8B030D-6E8A-4147-A177-3AD203B41FA5}">
                      <a16:colId xmlns:a16="http://schemas.microsoft.com/office/drawing/2014/main" val="2299683543"/>
                    </a:ext>
                  </a:extLst>
                </a:gridCol>
                <a:gridCol w="252000">
                  <a:extLst>
                    <a:ext uri="{9D8B030D-6E8A-4147-A177-3AD203B41FA5}">
                      <a16:colId xmlns:a16="http://schemas.microsoft.com/office/drawing/2014/main" val="4037920050"/>
                    </a:ext>
                  </a:extLst>
                </a:gridCol>
                <a:gridCol w="252000">
                  <a:extLst>
                    <a:ext uri="{9D8B030D-6E8A-4147-A177-3AD203B41FA5}">
                      <a16:colId xmlns:a16="http://schemas.microsoft.com/office/drawing/2014/main" val="3034614394"/>
                    </a:ext>
                  </a:extLst>
                </a:gridCol>
                <a:gridCol w="252000">
                  <a:extLst>
                    <a:ext uri="{9D8B030D-6E8A-4147-A177-3AD203B41FA5}">
                      <a16:colId xmlns:a16="http://schemas.microsoft.com/office/drawing/2014/main" val="2353476129"/>
                    </a:ext>
                  </a:extLst>
                </a:gridCol>
                <a:gridCol w="252000">
                  <a:extLst>
                    <a:ext uri="{9D8B030D-6E8A-4147-A177-3AD203B41FA5}">
                      <a16:colId xmlns:a16="http://schemas.microsoft.com/office/drawing/2014/main" val="2347731481"/>
                    </a:ext>
                  </a:extLst>
                </a:gridCol>
                <a:gridCol w="252000">
                  <a:extLst>
                    <a:ext uri="{9D8B030D-6E8A-4147-A177-3AD203B41FA5}">
                      <a16:colId xmlns:a16="http://schemas.microsoft.com/office/drawing/2014/main" val="2806743546"/>
                    </a:ext>
                  </a:extLst>
                </a:gridCol>
                <a:gridCol w="252000">
                  <a:extLst>
                    <a:ext uri="{9D8B030D-6E8A-4147-A177-3AD203B41FA5}">
                      <a16:colId xmlns:a16="http://schemas.microsoft.com/office/drawing/2014/main" val="4011457595"/>
                    </a:ext>
                  </a:extLst>
                </a:gridCol>
                <a:gridCol w="252000">
                  <a:extLst>
                    <a:ext uri="{9D8B030D-6E8A-4147-A177-3AD203B41FA5}">
                      <a16:colId xmlns:a16="http://schemas.microsoft.com/office/drawing/2014/main" val="2878895530"/>
                    </a:ext>
                  </a:extLst>
                </a:gridCol>
                <a:gridCol w="252000">
                  <a:extLst>
                    <a:ext uri="{9D8B030D-6E8A-4147-A177-3AD203B41FA5}">
                      <a16:colId xmlns:a16="http://schemas.microsoft.com/office/drawing/2014/main" val="2655407301"/>
                    </a:ext>
                  </a:extLst>
                </a:gridCol>
                <a:gridCol w="252000">
                  <a:extLst>
                    <a:ext uri="{9D8B030D-6E8A-4147-A177-3AD203B41FA5}">
                      <a16:colId xmlns:a16="http://schemas.microsoft.com/office/drawing/2014/main" val="4282888847"/>
                    </a:ext>
                  </a:extLst>
                </a:gridCol>
                <a:gridCol w="252000">
                  <a:extLst>
                    <a:ext uri="{9D8B030D-6E8A-4147-A177-3AD203B41FA5}">
                      <a16:colId xmlns:a16="http://schemas.microsoft.com/office/drawing/2014/main" val="1566529079"/>
                    </a:ext>
                  </a:extLst>
                </a:gridCol>
                <a:gridCol w="252000">
                  <a:extLst>
                    <a:ext uri="{9D8B030D-6E8A-4147-A177-3AD203B41FA5}">
                      <a16:colId xmlns:a16="http://schemas.microsoft.com/office/drawing/2014/main" val="774068011"/>
                    </a:ext>
                  </a:extLst>
                </a:gridCol>
                <a:gridCol w="252000">
                  <a:extLst>
                    <a:ext uri="{9D8B030D-6E8A-4147-A177-3AD203B41FA5}">
                      <a16:colId xmlns:a16="http://schemas.microsoft.com/office/drawing/2014/main" val="1279366291"/>
                    </a:ext>
                  </a:extLst>
                </a:gridCol>
                <a:gridCol w="252000">
                  <a:extLst>
                    <a:ext uri="{9D8B030D-6E8A-4147-A177-3AD203B41FA5}">
                      <a16:colId xmlns:a16="http://schemas.microsoft.com/office/drawing/2014/main" val="1292721812"/>
                    </a:ext>
                  </a:extLst>
                </a:gridCol>
                <a:gridCol w="252000">
                  <a:extLst>
                    <a:ext uri="{9D8B030D-6E8A-4147-A177-3AD203B41FA5}">
                      <a16:colId xmlns:a16="http://schemas.microsoft.com/office/drawing/2014/main" val="200037715"/>
                    </a:ext>
                  </a:extLst>
                </a:gridCol>
                <a:gridCol w="252000">
                  <a:extLst>
                    <a:ext uri="{9D8B030D-6E8A-4147-A177-3AD203B41FA5}">
                      <a16:colId xmlns:a16="http://schemas.microsoft.com/office/drawing/2014/main" val="3201252914"/>
                    </a:ext>
                  </a:extLst>
                </a:gridCol>
                <a:gridCol w="252000">
                  <a:extLst>
                    <a:ext uri="{9D8B030D-6E8A-4147-A177-3AD203B41FA5}">
                      <a16:colId xmlns:a16="http://schemas.microsoft.com/office/drawing/2014/main" val="1190012948"/>
                    </a:ext>
                  </a:extLst>
                </a:gridCol>
                <a:gridCol w="252000">
                  <a:extLst>
                    <a:ext uri="{9D8B030D-6E8A-4147-A177-3AD203B41FA5}">
                      <a16:colId xmlns:a16="http://schemas.microsoft.com/office/drawing/2014/main" val="724371073"/>
                    </a:ext>
                  </a:extLst>
                </a:gridCol>
                <a:gridCol w="252000">
                  <a:extLst>
                    <a:ext uri="{9D8B030D-6E8A-4147-A177-3AD203B41FA5}">
                      <a16:colId xmlns:a16="http://schemas.microsoft.com/office/drawing/2014/main" val="4051395914"/>
                    </a:ext>
                  </a:extLst>
                </a:gridCol>
                <a:gridCol w="252000">
                  <a:extLst>
                    <a:ext uri="{9D8B030D-6E8A-4147-A177-3AD203B41FA5}">
                      <a16:colId xmlns:a16="http://schemas.microsoft.com/office/drawing/2014/main" val="1340180604"/>
                    </a:ext>
                  </a:extLst>
                </a:gridCol>
                <a:gridCol w="252000">
                  <a:extLst>
                    <a:ext uri="{9D8B030D-6E8A-4147-A177-3AD203B41FA5}">
                      <a16:colId xmlns:a16="http://schemas.microsoft.com/office/drawing/2014/main" val="2601776307"/>
                    </a:ext>
                  </a:extLst>
                </a:gridCol>
                <a:gridCol w="252000">
                  <a:extLst>
                    <a:ext uri="{9D8B030D-6E8A-4147-A177-3AD203B41FA5}">
                      <a16:colId xmlns:a16="http://schemas.microsoft.com/office/drawing/2014/main" val="155603803"/>
                    </a:ext>
                  </a:extLst>
                </a:gridCol>
                <a:gridCol w="252000">
                  <a:extLst>
                    <a:ext uri="{9D8B030D-6E8A-4147-A177-3AD203B41FA5}">
                      <a16:colId xmlns:a16="http://schemas.microsoft.com/office/drawing/2014/main" val="1901596865"/>
                    </a:ext>
                  </a:extLst>
                </a:gridCol>
                <a:gridCol w="252000">
                  <a:extLst>
                    <a:ext uri="{9D8B030D-6E8A-4147-A177-3AD203B41FA5}">
                      <a16:colId xmlns:a16="http://schemas.microsoft.com/office/drawing/2014/main" val="2025683972"/>
                    </a:ext>
                  </a:extLst>
                </a:gridCol>
                <a:gridCol w="252000">
                  <a:extLst>
                    <a:ext uri="{9D8B030D-6E8A-4147-A177-3AD203B41FA5}">
                      <a16:colId xmlns:a16="http://schemas.microsoft.com/office/drawing/2014/main" val="4130069855"/>
                    </a:ext>
                  </a:extLst>
                </a:gridCol>
                <a:gridCol w="252000">
                  <a:extLst>
                    <a:ext uri="{9D8B030D-6E8A-4147-A177-3AD203B41FA5}">
                      <a16:colId xmlns:a16="http://schemas.microsoft.com/office/drawing/2014/main" val="1336997735"/>
                    </a:ext>
                  </a:extLst>
                </a:gridCol>
                <a:gridCol w="252000">
                  <a:extLst>
                    <a:ext uri="{9D8B030D-6E8A-4147-A177-3AD203B41FA5}">
                      <a16:colId xmlns:a16="http://schemas.microsoft.com/office/drawing/2014/main" val="178804356"/>
                    </a:ext>
                  </a:extLst>
                </a:gridCol>
                <a:gridCol w="252000">
                  <a:extLst>
                    <a:ext uri="{9D8B030D-6E8A-4147-A177-3AD203B41FA5}">
                      <a16:colId xmlns:a16="http://schemas.microsoft.com/office/drawing/2014/main" val="187619607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307070647"/>
                  </a:ext>
                </a:extLst>
              </a:tr>
            </a:tbl>
          </a:graphicData>
        </a:graphic>
      </p:graphicFrame>
      <p:graphicFrame>
        <p:nvGraphicFramePr>
          <p:cNvPr id="14" name="表格 13">
            <a:extLst>
              <a:ext uri="{FF2B5EF4-FFF2-40B4-BE49-F238E27FC236}">
                <a16:creationId xmlns:a16="http://schemas.microsoft.com/office/drawing/2014/main" id="{2A68EB78-E2E3-41AF-A88A-61057BD43A4D}"/>
              </a:ext>
            </a:extLst>
          </p:cNvPr>
          <p:cNvGraphicFramePr>
            <a:graphicFrameLocks noGrp="1"/>
          </p:cNvGraphicFramePr>
          <p:nvPr/>
        </p:nvGraphicFramePr>
        <p:xfrm>
          <a:off x="168214" y="4310597"/>
          <a:ext cx="8064000" cy="360000"/>
        </p:xfrm>
        <a:graphic>
          <a:graphicData uri="http://schemas.openxmlformats.org/drawingml/2006/table">
            <a:tbl>
              <a:tblPr firstRow="1" bandRow="1"/>
              <a:tblGrid>
                <a:gridCol w="252000">
                  <a:extLst>
                    <a:ext uri="{9D8B030D-6E8A-4147-A177-3AD203B41FA5}">
                      <a16:colId xmlns:a16="http://schemas.microsoft.com/office/drawing/2014/main" val="1104553432"/>
                    </a:ext>
                  </a:extLst>
                </a:gridCol>
                <a:gridCol w="252000">
                  <a:extLst>
                    <a:ext uri="{9D8B030D-6E8A-4147-A177-3AD203B41FA5}">
                      <a16:colId xmlns:a16="http://schemas.microsoft.com/office/drawing/2014/main" val="2830696916"/>
                    </a:ext>
                  </a:extLst>
                </a:gridCol>
                <a:gridCol w="252000">
                  <a:extLst>
                    <a:ext uri="{9D8B030D-6E8A-4147-A177-3AD203B41FA5}">
                      <a16:colId xmlns:a16="http://schemas.microsoft.com/office/drawing/2014/main" val="3241658185"/>
                    </a:ext>
                  </a:extLst>
                </a:gridCol>
                <a:gridCol w="252000">
                  <a:extLst>
                    <a:ext uri="{9D8B030D-6E8A-4147-A177-3AD203B41FA5}">
                      <a16:colId xmlns:a16="http://schemas.microsoft.com/office/drawing/2014/main" val="3503393173"/>
                    </a:ext>
                  </a:extLst>
                </a:gridCol>
                <a:gridCol w="252000">
                  <a:extLst>
                    <a:ext uri="{9D8B030D-6E8A-4147-A177-3AD203B41FA5}">
                      <a16:colId xmlns:a16="http://schemas.microsoft.com/office/drawing/2014/main" val="1955371146"/>
                    </a:ext>
                  </a:extLst>
                </a:gridCol>
                <a:gridCol w="252000">
                  <a:extLst>
                    <a:ext uri="{9D8B030D-6E8A-4147-A177-3AD203B41FA5}">
                      <a16:colId xmlns:a16="http://schemas.microsoft.com/office/drawing/2014/main" val="2067807944"/>
                    </a:ext>
                  </a:extLst>
                </a:gridCol>
                <a:gridCol w="252000">
                  <a:extLst>
                    <a:ext uri="{9D8B030D-6E8A-4147-A177-3AD203B41FA5}">
                      <a16:colId xmlns:a16="http://schemas.microsoft.com/office/drawing/2014/main" val="2407748173"/>
                    </a:ext>
                  </a:extLst>
                </a:gridCol>
                <a:gridCol w="252000">
                  <a:extLst>
                    <a:ext uri="{9D8B030D-6E8A-4147-A177-3AD203B41FA5}">
                      <a16:colId xmlns:a16="http://schemas.microsoft.com/office/drawing/2014/main" val="422796475"/>
                    </a:ext>
                  </a:extLst>
                </a:gridCol>
                <a:gridCol w="252000">
                  <a:extLst>
                    <a:ext uri="{9D8B030D-6E8A-4147-A177-3AD203B41FA5}">
                      <a16:colId xmlns:a16="http://schemas.microsoft.com/office/drawing/2014/main" val="347540334"/>
                    </a:ext>
                  </a:extLst>
                </a:gridCol>
                <a:gridCol w="252000">
                  <a:extLst>
                    <a:ext uri="{9D8B030D-6E8A-4147-A177-3AD203B41FA5}">
                      <a16:colId xmlns:a16="http://schemas.microsoft.com/office/drawing/2014/main" val="1487523893"/>
                    </a:ext>
                  </a:extLst>
                </a:gridCol>
                <a:gridCol w="252000">
                  <a:extLst>
                    <a:ext uri="{9D8B030D-6E8A-4147-A177-3AD203B41FA5}">
                      <a16:colId xmlns:a16="http://schemas.microsoft.com/office/drawing/2014/main" val="1565712246"/>
                    </a:ext>
                  </a:extLst>
                </a:gridCol>
                <a:gridCol w="252000">
                  <a:extLst>
                    <a:ext uri="{9D8B030D-6E8A-4147-A177-3AD203B41FA5}">
                      <a16:colId xmlns:a16="http://schemas.microsoft.com/office/drawing/2014/main" val="383308109"/>
                    </a:ext>
                  </a:extLst>
                </a:gridCol>
                <a:gridCol w="252000">
                  <a:extLst>
                    <a:ext uri="{9D8B030D-6E8A-4147-A177-3AD203B41FA5}">
                      <a16:colId xmlns:a16="http://schemas.microsoft.com/office/drawing/2014/main" val="3900900688"/>
                    </a:ext>
                  </a:extLst>
                </a:gridCol>
                <a:gridCol w="252000">
                  <a:extLst>
                    <a:ext uri="{9D8B030D-6E8A-4147-A177-3AD203B41FA5}">
                      <a16:colId xmlns:a16="http://schemas.microsoft.com/office/drawing/2014/main" val="2857678705"/>
                    </a:ext>
                  </a:extLst>
                </a:gridCol>
                <a:gridCol w="252000">
                  <a:extLst>
                    <a:ext uri="{9D8B030D-6E8A-4147-A177-3AD203B41FA5}">
                      <a16:colId xmlns:a16="http://schemas.microsoft.com/office/drawing/2014/main" val="3319184832"/>
                    </a:ext>
                  </a:extLst>
                </a:gridCol>
                <a:gridCol w="252000">
                  <a:extLst>
                    <a:ext uri="{9D8B030D-6E8A-4147-A177-3AD203B41FA5}">
                      <a16:colId xmlns:a16="http://schemas.microsoft.com/office/drawing/2014/main" val="1433409630"/>
                    </a:ext>
                  </a:extLst>
                </a:gridCol>
                <a:gridCol w="252000">
                  <a:extLst>
                    <a:ext uri="{9D8B030D-6E8A-4147-A177-3AD203B41FA5}">
                      <a16:colId xmlns:a16="http://schemas.microsoft.com/office/drawing/2014/main" val="3828603970"/>
                    </a:ext>
                  </a:extLst>
                </a:gridCol>
                <a:gridCol w="252000">
                  <a:extLst>
                    <a:ext uri="{9D8B030D-6E8A-4147-A177-3AD203B41FA5}">
                      <a16:colId xmlns:a16="http://schemas.microsoft.com/office/drawing/2014/main" val="2624742036"/>
                    </a:ext>
                  </a:extLst>
                </a:gridCol>
                <a:gridCol w="252000">
                  <a:extLst>
                    <a:ext uri="{9D8B030D-6E8A-4147-A177-3AD203B41FA5}">
                      <a16:colId xmlns:a16="http://schemas.microsoft.com/office/drawing/2014/main" val="1953035054"/>
                    </a:ext>
                  </a:extLst>
                </a:gridCol>
                <a:gridCol w="252000">
                  <a:extLst>
                    <a:ext uri="{9D8B030D-6E8A-4147-A177-3AD203B41FA5}">
                      <a16:colId xmlns:a16="http://schemas.microsoft.com/office/drawing/2014/main" val="642807762"/>
                    </a:ext>
                  </a:extLst>
                </a:gridCol>
                <a:gridCol w="252000">
                  <a:extLst>
                    <a:ext uri="{9D8B030D-6E8A-4147-A177-3AD203B41FA5}">
                      <a16:colId xmlns:a16="http://schemas.microsoft.com/office/drawing/2014/main" val="1139348254"/>
                    </a:ext>
                  </a:extLst>
                </a:gridCol>
                <a:gridCol w="252000">
                  <a:extLst>
                    <a:ext uri="{9D8B030D-6E8A-4147-A177-3AD203B41FA5}">
                      <a16:colId xmlns:a16="http://schemas.microsoft.com/office/drawing/2014/main" val="3531022655"/>
                    </a:ext>
                  </a:extLst>
                </a:gridCol>
                <a:gridCol w="252000">
                  <a:extLst>
                    <a:ext uri="{9D8B030D-6E8A-4147-A177-3AD203B41FA5}">
                      <a16:colId xmlns:a16="http://schemas.microsoft.com/office/drawing/2014/main" val="1637719483"/>
                    </a:ext>
                  </a:extLst>
                </a:gridCol>
                <a:gridCol w="252000">
                  <a:extLst>
                    <a:ext uri="{9D8B030D-6E8A-4147-A177-3AD203B41FA5}">
                      <a16:colId xmlns:a16="http://schemas.microsoft.com/office/drawing/2014/main" val="1601393938"/>
                    </a:ext>
                  </a:extLst>
                </a:gridCol>
                <a:gridCol w="252000">
                  <a:extLst>
                    <a:ext uri="{9D8B030D-6E8A-4147-A177-3AD203B41FA5}">
                      <a16:colId xmlns:a16="http://schemas.microsoft.com/office/drawing/2014/main" val="1344159276"/>
                    </a:ext>
                  </a:extLst>
                </a:gridCol>
                <a:gridCol w="252000">
                  <a:extLst>
                    <a:ext uri="{9D8B030D-6E8A-4147-A177-3AD203B41FA5}">
                      <a16:colId xmlns:a16="http://schemas.microsoft.com/office/drawing/2014/main" val="3964509848"/>
                    </a:ext>
                  </a:extLst>
                </a:gridCol>
                <a:gridCol w="252000">
                  <a:extLst>
                    <a:ext uri="{9D8B030D-6E8A-4147-A177-3AD203B41FA5}">
                      <a16:colId xmlns:a16="http://schemas.microsoft.com/office/drawing/2014/main" val="1177782080"/>
                    </a:ext>
                  </a:extLst>
                </a:gridCol>
                <a:gridCol w="252000">
                  <a:extLst>
                    <a:ext uri="{9D8B030D-6E8A-4147-A177-3AD203B41FA5}">
                      <a16:colId xmlns:a16="http://schemas.microsoft.com/office/drawing/2014/main" val="4059501139"/>
                    </a:ext>
                  </a:extLst>
                </a:gridCol>
                <a:gridCol w="252000">
                  <a:extLst>
                    <a:ext uri="{9D8B030D-6E8A-4147-A177-3AD203B41FA5}">
                      <a16:colId xmlns:a16="http://schemas.microsoft.com/office/drawing/2014/main" val="1902736852"/>
                    </a:ext>
                  </a:extLst>
                </a:gridCol>
                <a:gridCol w="252000">
                  <a:extLst>
                    <a:ext uri="{9D8B030D-6E8A-4147-A177-3AD203B41FA5}">
                      <a16:colId xmlns:a16="http://schemas.microsoft.com/office/drawing/2014/main" val="130733771"/>
                    </a:ext>
                  </a:extLst>
                </a:gridCol>
                <a:gridCol w="252000">
                  <a:extLst>
                    <a:ext uri="{9D8B030D-6E8A-4147-A177-3AD203B41FA5}">
                      <a16:colId xmlns:a16="http://schemas.microsoft.com/office/drawing/2014/main" val="601470436"/>
                    </a:ext>
                  </a:extLst>
                </a:gridCol>
                <a:gridCol w="252000">
                  <a:extLst>
                    <a:ext uri="{9D8B030D-6E8A-4147-A177-3AD203B41FA5}">
                      <a16:colId xmlns:a16="http://schemas.microsoft.com/office/drawing/2014/main" val="422980343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325540802"/>
                  </a:ext>
                </a:extLst>
              </a:tr>
            </a:tbl>
          </a:graphicData>
        </a:graphic>
      </p:graphicFrame>
      <p:graphicFrame>
        <p:nvGraphicFramePr>
          <p:cNvPr id="15" name="表格 14">
            <a:extLst>
              <a:ext uri="{FF2B5EF4-FFF2-40B4-BE49-F238E27FC236}">
                <a16:creationId xmlns:a16="http://schemas.microsoft.com/office/drawing/2014/main" id="{2CDEBF86-11AB-4EB3-A5A7-FB6D7434D696}"/>
              </a:ext>
            </a:extLst>
          </p:cNvPr>
          <p:cNvGraphicFramePr>
            <a:graphicFrameLocks noGrp="1"/>
          </p:cNvGraphicFramePr>
          <p:nvPr/>
        </p:nvGraphicFramePr>
        <p:xfrm>
          <a:off x="162690" y="4758870"/>
          <a:ext cx="8064000" cy="360000"/>
        </p:xfrm>
        <a:graphic>
          <a:graphicData uri="http://schemas.openxmlformats.org/drawingml/2006/table">
            <a:tbl>
              <a:tblPr firstRow="1" bandRow="1"/>
              <a:tblGrid>
                <a:gridCol w="252000">
                  <a:extLst>
                    <a:ext uri="{9D8B030D-6E8A-4147-A177-3AD203B41FA5}">
                      <a16:colId xmlns:a16="http://schemas.microsoft.com/office/drawing/2014/main" val="3768264860"/>
                    </a:ext>
                  </a:extLst>
                </a:gridCol>
                <a:gridCol w="252000">
                  <a:extLst>
                    <a:ext uri="{9D8B030D-6E8A-4147-A177-3AD203B41FA5}">
                      <a16:colId xmlns:a16="http://schemas.microsoft.com/office/drawing/2014/main" val="3963028515"/>
                    </a:ext>
                  </a:extLst>
                </a:gridCol>
                <a:gridCol w="252000">
                  <a:extLst>
                    <a:ext uri="{9D8B030D-6E8A-4147-A177-3AD203B41FA5}">
                      <a16:colId xmlns:a16="http://schemas.microsoft.com/office/drawing/2014/main" val="2128366838"/>
                    </a:ext>
                  </a:extLst>
                </a:gridCol>
                <a:gridCol w="252000">
                  <a:extLst>
                    <a:ext uri="{9D8B030D-6E8A-4147-A177-3AD203B41FA5}">
                      <a16:colId xmlns:a16="http://schemas.microsoft.com/office/drawing/2014/main" val="283210430"/>
                    </a:ext>
                  </a:extLst>
                </a:gridCol>
                <a:gridCol w="252000">
                  <a:extLst>
                    <a:ext uri="{9D8B030D-6E8A-4147-A177-3AD203B41FA5}">
                      <a16:colId xmlns:a16="http://schemas.microsoft.com/office/drawing/2014/main" val="3352477450"/>
                    </a:ext>
                  </a:extLst>
                </a:gridCol>
                <a:gridCol w="252000">
                  <a:extLst>
                    <a:ext uri="{9D8B030D-6E8A-4147-A177-3AD203B41FA5}">
                      <a16:colId xmlns:a16="http://schemas.microsoft.com/office/drawing/2014/main" val="428660272"/>
                    </a:ext>
                  </a:extLst>
                </a:gridCol>
                <a:gridCol w="252000">
                  <a:extLst>
                    <a:ext uri="{9D8B030D-6E8A-4147-A177-3AD203B41FA5}">
                      <a16:colId xmlns:a16="http://schemas.microsoft.com/office/drawing/2014/main" val="1364640432"/>
                    </a:ext>
                  </a:extLst>
                </a:gridCol>
                <a:gridCol w="252000">
                  <a:extLst>
                    <a:ext uri="{9D8B030D-6E8A-4147-A177-3AD203B41FA5}">
                      <a16:colId xmlns:a16="http://schemas.microsoft.com/office/drawing/2014/main" val="4261449938"/>
                    </a:ext>
                  </a:extLst>
                </a:gridCol>
                <a:gridCol w="252000">
                  <a:extLst>
                    <a:ext uri="{9D8B030D-6E8A-4147-A177-3AD203B41FA5}">
                      <a16:colId xmlns:a16="http://schemas.microsoft.com/office/drawing/2014/main" val="2115012368"/>
                    </a:ext>
                  </a:extLst>
                </a:gridCol>
                <a:gridCol w="252000">
                  <a:extLst>
                    <a:ext uri="{9D8B030D-6E8A-4147-A177-3AD203B41FA5}">
                      <a16:colId xmlns:a16="http://schemas.microsoft.com/office/drawing/2014/main" val="3305810423"/>
                    </a:ext>
                  </a:extLst>
                </a:gridCol>
                <a:gridCol w="252000">
                  <a:extLst>
                    <a:ext uri="{9D8B030D-6E8A-4147-A177-3AD203B41FA5}">
                      <a16:colId xmlns:a16="http://schemas.microsoft.com/office/drawing/2014/main" val="152983452"/>
                    </a:ext>
                  </a:extLst>
                </a:gridCol>
                <a:gridCol w="252000">
                  <a:extLst>
                    <a:ext uri="{9D8B030D-6E8A-4147-A177-3AD203B41FA5}">
                      <a16:colId xmlns:a16="http://schemas.microsoft.com/office/drawing/2014/main" val="678581613"/>
                    </a:ext>
                  </a:extLst>
                </a:gridCol>
                <a:gridCol w="252000">
                  <a:extLst>
                    <a:ext uri="{9D8B030D-6E8A-4147-A177-3AD203B41FA5}">
                      <a16:colId xmlns:a16="http://schemas.microsoft.com/office/drawing/2014/main" val="3616784239"/>
                    </a:ext>
                  </a:extLst>
                </a:gridCol>
                <a:gridCol w="252000">
                  <a:extLst>
                    <a:ext uri="{9D8B030D-6E8A-4147-A177-3AD203B41FA5}">
                      <a16:colId xmlns:a16="http://schemas.microsoft.com/office/drawing/2014/main" val="3551825249"/>
                    </a:ext>
                  </a:extLst>
                </a:gridCol>
                <a:gridCol w="252000">
                  <a:extLst>
                    <a:ext uri="{9D8B030D-6E8A-4147-A177-3AD203B41FA5}">
                      <a16:colId xmlns:a16="http://schemas.microsoft.com/office/drawing/2014/main" val="901702600"/>
                    </a:ext>
                  </a:extLst>
                </a:gridCol>
                <a:gridCol w="252000">
                  <a:extLst>
                    <a:ext uri="{9D8B030D-6E8A-4147-A177-3AD203B41FA5}">
                      <a16:colId xmlns:a16="http://schemas.microsoft.com/office/drawing/2014/main" val="2845235260"/>
                    </a:ext>
                  </a:extLst>
                </a:gridCol>
                <a:gridCol w="252000">
                  <a:extLst>
                    <a:ext uri="{9D8B030D-6E8A-4147-A177-3AD203B41FA5}">
                      <a16:colId xmlns:a16="http://schemas.microsoft.com/office/drawing/2014/main" val="1612724699"/>
                    </a:ext>
                  </a:extLst>
                </a:gridCol>
                <a:gridCol w="252000">
                  <a:extLst>
                    <a:ext uri="{9D8B030D-6E8A-4147-A177-3AD203B41FA5}">
                      <a16:colId xmlns:a16="http://schemas.microsoft.com/office/drawing/2014/main" val="3479394345"/>
                    </a:ext>
                  </a:extLst>
                </a:gridCol>
                <a:gridCol w="252000">
                  <a:extLst>
                    <a:ext uri="{9D8B030D-6E8A-4147-A177-3AD203B41FA5}">
                      <a16:colId xmlns:a16="http://schemas.microsoft.com/office/drawing/2014/main" val="435820293"/>
                    </a:ext>
                  </a:extLst>
                </a:gridCol>
                <a:gridCol w="252000">
                  <a:extLst>
                    <a:ext uri="{9D8B030D-6E8A-4147-A177-3AD203B41FA5}">
                      <a16:colId xmlns:a16="http://schemas.microsoft.com/office/drawing/2014/main" val="3245633005"/>
                    </a:ext>
                  </a:extLst>
                </a:gridCol>
                <a:gridCol w="252000">
                  <a:extLst>
                    <a:ext uri="{9D8B030D-6E8A-4147-A177-3AD203B41FA5}">
                      <a16:colId xmlns:a16="http://schemas.microsoft.com/office/drawing/2014/main" val="790386443"/>
                    </a:ext>
                  </a:extLst>
                </a:gridCol>
                <a:gridCol w="252000">
                  <a:extLst>
                    <a:ext uri="{9D8B030D-6E8A-4147-A177-3AD203B41FA5}">
                      <a16:colId xmlns:a16="http://schemas.microsoft.com/office/drawing/2014/main" val="490352735"/>
                    </a:ext>
                  </a:extLst>
                </a:gridCol>
                <a:gridCol w="252000">
                  <a:extLst>
                    <a:ext uri="{9D8B030D-6E8A-4147-A177-3AD203B41FA5}">
                      <a16:colId xmlns:a16="http://schemas.microsoft.com/office/drawing/2014/main" val="2080647255"/>
                    </a:ext>
                  </a:extLst>
                </a:gridCol>
                <a:gridCol w="252000">
                  <a:extLst>
                    <a:ext uri="{9D8B030D-6E8A-4147-A177-3AD203B41FA5}">
                      <a16:colId xmlns:a16="http://schemas.microsoft.com/office/drawing/2014/main" val="4050990574"/>
                    </a:ext>
                  </a:extLst>
                </a:gridCol>
                <a:gridCol w="252000">
                  <a:extLst>
                    <a:ext uri="{9D8B030D-6E8A-4147-A177-3AD203B41FA5}">
                      <a16:colId xmlns:a16="http://schemas.microsoft.com/office/drawing/2014/main" val="852001994"/>
                    </a:ext>
                  </a:extLst>
                </a:gridCol>
                <a:gridCol w="252000">
                  <a:extLst>
                    <a:ext uri="{9D8B030D-6E8A-4147-A177-3AD203B41FA5}">
                      <a16:colId xmlns:a16="http://schemas.microsoft.com/office/drawing/2014/main" val="406693382"/>
                    </a:ext>
                  </a:extLst>
                </a:gridCol>
                <a:gridCol w="252000">
                  <a:extLst>
                    <a:ext uri="{9D8B030D-6E8A-4147-A177-3AD203B41FA5}">
                      <a16:colId xmlns:a16="http://schemas.microsoft.com/office/drawing/2014/main" val="562289598"/>
                    </a:ext>
                  </a:extLst>
                </a:gridCol>
                <a:gridCol w="252000">
                  <a:extLst>
                    <a:ext uri="{9D8B030D-6E8A-4147-A177-3AD203B41FA5}">
                      <a16:colId xmlns:a16="http://schemas.microsoft.com/office/drawing/2014/main" val="2222649488"/>
                    </a:ext>
                  </a:extLst>
                </a:gridCol>
                <a:gridCol w="252000">
                  <a:extLst>
                    <a:ext uri="{9D8B030D-6E8A-4147-A177-3AD203B41FA5}">
                      <a16:colId xmlns:a16="http://schemas.microsoft.com/office/drawing/2014/main" val="3457463864"/>
                    </a:ext>
                  </a:extLst>
                </a:gridCol>
                <a:gridCol w="252000">
                  <a:extLst>
                    <a:ext uri="{9D8B030D-6E8A-4147-A177-3AD203B41FA5}">
                      <a16:colId xmlns:a16="http://schemas.microsoft.com/office/drawing/2014/main" val="3936920894"/>
                    </a:ext>
                  </a:extLst>
                </a:gridCol>
                <a:gridCol w="252000">
                  <a:extLst>
                    <a:ext uri="{9D8B030D-6E8A-4147-A177-3AD203B41FA5}">
                      <a16:colId xmlns:a16="http://schemas.microsoft.com/office/drawing/2014/main" val="1214417462"/>
                    </a:ext>
                  </a:extLst>
                </a:gridCol>
                <a:gridCol w="252000">
                  <a:extLst>
                    <a:ext uri="{9D8B030D-6E8A-4147-A177-3AD203B41FA5}">
                      <a16:colId xmlns:a16="http://schemas.microsoft.com/office/drawing/2014/main" val="222127773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007489052"/>
                  </a:ext>
                </a:extLst>
              </a:tr>
            </a:tbl>
          </a:graphicData>
        </a:graphic>
      </p:graphicFrame>
      <p:graphicFrame>
        <p:nvGraphicFramePr>
          <p:cNvPr id="16" name="表格 15">
            <a:extLst>
              <a:ext uri="{FF2B5EF4-FFF2-40B4-BE49-F238E27FC236}">
                <a16:creationId xmlns:a16="http://schemas.microsoft.com/office/drawing/2014/main" id="{6539FDD7-8C31-49E8-9E35-837089F59854}"/>
              </a:ext>
            </a:extLst>
          </p:cNvPr>
          <p:cNvGraphicFramePr>
            <a:graphicFrameLocks noGrp="1"/>
          </p:cNvGraphicFramePr>
          <p:nvPr/>
        </p:nvGraphicFramePr>
        <p:xfrm>
          <a:off x="165199" y="5220728"/>
          <a:ext cx="8064000" cy="360000"/>
        </p:xfrm>
        <a:graphic>
          <a:graphicData uri="http://schemas.openxmlformats.org/drawingml/2006/table">
            <a:tbl>
              <a:tblPr firstRow="1" bandRow="1"/>
              <a:tblGrid>
                <a:gridCol w="252000">
                  <a:extLst>
                    <a:ext uri="{9D8B030D-6E8A-4147-A177-3AD203B41FA5}">
                      <a16:colId xmlns:a16="http://schemas.microsoft.com/office/drawing/2014/main" val="3551717722"/>
                    </a:ext>
                  </a:extLst>
                </a:gridCol>
                <a:gridCol w="252000">
                  <a:extLst>
                    <a:ext uri="{9D8B030D-6E8A-4147-A177-3AD203B41FA5}">
                      <a16:colId xmlns:a16="http://schemas.microsoft.com/office/drawing/2014/main" val="3934293607"/>
                    </a:ext>
                  </a:extLst>
                </a:gridCol>
                <a:gridCol w="252000">
                  <a:extLst>
                    <a:ext uri="{9D8B030D-6E8A-4147-A177-3AD203B41FA5}">
                      <a16:colId xmlns:a16="http://schemas.microsoft.com/office/drawing/2014/main" val="3903757510"/>
                    </a:ext>
                  </a:extLst>
                </a:gridCol>
                <a:gridCol w="252000">
                  <a:extLst>
                    <a:ext uri="{9D8B030D-6E8A-4147-A177-3AD203B41FA5}">
                      <a16:colId xmlns:a16="http://schemas.microsoft.com/office/drawing/2014/main" val="707485827"/>
                    </a:ext>
                  </a:extLst>
                </a:gridCol>
                <a:gridCol w="252000">
                  <a:extLst>
                    <a:ext uri="{9D8B030D-6E8A-4147-A177-3AD203B41FA5}">
                      <a16:colId xmlns:a16="http://schemas.microsoft.com/office/drawing/2014/main" val="1681740913"/>
                    </a:ext>
                  </a:extLst>
                </a:gridCol>
                <a:gridCol w="252000">
                  <a:extLst>
                    <a:ext uri="{9D8B030D-6E8A-4147-A177-3AD203B41FA5}">
                      <a16:colId xmlns:a16="http://schemas.microsoft.com/office/drawing/2014/main" val="2747658927"/>
                    </a:ext>
                  </a:extLst>
                </a:gridCol>
                <a:gridCol w="252000">
                  <a:extLst>
                    <a:ext uri="{9D8B030D-6E8A-4147-A177-3AD203B41FA5}">
                      <a16:colId xmlns:a16="http://schemas.microsoft.com/office/drawing/2014/main" val="2824750488"/>
                    </a:ext>
                  </a:extLst>
                </a:gridCol>
                <a:gridCol w="252000">
                  <a:extLst>
                    <a:ext uri="{9D8B030D-6E8A-4147-A177-3AD203B41FA5}">
                      <a16:colId xmlns:a16="http://schemas.microsoft.com/office/drawing/2014/main" val="1179287874"/>
                    </a:ext>
                  </a:extLst>
                </a:gridCol>
                <a:gridCol w="252000">
                  <a:extLst>
                    <a:ext uri="{9D8B030D-6E8A-4147-A177-3AD203B41FA5}">
                      <a16:colId xmlns:a16="http://schemas.microsoft.com/office/drawing/2014/main" val="15225467"/>
                    </a:ext>
                  </a:extLst>
                </a:gridCol>
                <a:gridCol w="252000">
                  <a:extLst>
                    <a:ext uri="{9D8B030D-6E8A-4147-A177-3AD203B41FA5}">
                      <a16:colId xmlns:a16="http://schemas.microsoft.com/office/drawing/2014/main" val="1982099190"/>
                    </a:ext>
                  </a:extLst>
                </a:gridCol>
                <a:gridCol w="252000">
                  <a:extLst>
                    <a:ext uri="{9D8B030D-6E8A-4147-A177-3AD203B41FA5}">
                      <a16:colId xmlns:a16="http://schemas.microsoft.com/office/drawing/2014/main" val="934213065"/>
                    </a:ext>
                  </a:extLst>
                </a:gridCol>
                <a:gridCol w="252000">
                  <a:extLst>
                    <a:ext uri="{9D8B030D-6E8A-4147-A177-3AD203B41FA5}">
                      <a16:colId xmlns:a16="http://schemas.microsoft.com/office/drawing/2014/main" val="895101759"/>
                    </a:ext>
                  </a:extLst>
                </a:gridCol>
                <a:gridCol w="252000">
                  <a:extLst>
                    <a:ext uri="{9D8B030D-6E8A-4147-A177-3AD203B41FA5}">
                      <a16:colId xmlns:a16="http://schemas.microsoft.com/office/drawing/2014/main" val="1589892963"/>
                    </a:ext>
                  </a:extLst>
                </a:gridCol>
                <a:gridCol w="252000">
                  <a:extLst>
                    <a:ext uri="{9D8B030D-6E8A-4147-A177-3AD203B41FA5}">
                      <a16:colId xmlns:a16="http://schemas.microsoft.com/office/drawing/2014/main" val="4248395567"/>
                    </a:ext>
                  </a:extLst>
                </a:gridCol>
                <a:gridCol w="252000">
                  <a:extLst>
                    <a:ext uri="{9D8B030D-6E8A-4147-A177-3AD203B41FA5}">
                      <a16:colId xmlns:a16="http://schemas.microsoft.com/office/drawing/2014/main" val="3290499467"/>
                    </a:ext>
                  </a:extLst>
                </a:gridCol>
                <a:gridCol w="252000">
                  <a:extLst>
                    <a:ext uri="{9D8B030D-6E8A-4147-A177-3AD203B41FA5}">
                      <a16:colId xmlns:a16="http://schemas.microsoft.com/office/drawing/2014/main" val="1656571524"/>
                    </a:ext>
                  </a:extLst>
                </a:gridCol>
                <a:gridCol w="252000">
                  <a:extLst>
                    <a:ext uri="{9D8B030D-6E8A-4147-A177-3AD203B41FA5}">
                      <a16:colId xmlns:a16="http://schemas.microsoft.com/office/drawing/2014/main" val="4025477539"/>
                    </a:ext>
                  </a:extLst>
                </a:gridCol>
                <a:gridCol w="252000">
                  <a:extLst>
                    <a:ext uri="{9D8B030D-6E8A-4147-A177-3AD203B41FA5}">
                      <a16:colId xmlns:a16="http://schemas.microsoft.com/office/drawing/2014/main" val="3919499307"/>
                    </a:ext>
                  </a:extLst>
                </a:gridCol>
                <a:gridCol w="252000">
                  <a:extLst>
                    <a:ext uri="{9D8B030D-6E8A-4147-A177-3AD203B41FA5}">
                      <a16:colId xmlns:a16="http://schemas.microsoft.com/office/drawing/2014/main" val="1597817498"/>
                    </a:ext>
                  </a:extLst>
                </a:gridCol>
                <a:gridCol w="252000">
                  <a:extLst>
                    <a:ext uri="{9D8B030D-6E8A-4147-A177-3AD203B41FA5}">
                      <a16:colId xmlns:a16="http://schemas.microsoft.com/office/drawing/2014/main" val="3811665958"/>
                    </a:ext>
                  </a:extLst>
                </a:gridCol>
                <a:gridCol w="252000">
                  <a:extLst>
                    <a:ext uri="{9D8B030D-6E8A-4147-A177-3AD203B41FA5}">
                      <a16:colId xmlns:a16="http://schemas.microsoft.com/office/drawing/2014/main" val="3784987418"/>
                    </a:ext>
                  </a:extLst>
                </a:gridCol>
                <a:gridCol w="252000">
                  <a:extLst>
                    <a:ext uri="{9D8B030D-6E8A-4147-A177-3AD203B41FA5}">
                      <a16:colId xmlns:a16="http://schemas.microsoft.com/office/drawing/2014/main" val="569041359"/>
                    </a:ext>
                  </a:extLst>
                </a:gridCol>
                <a:gridCol w="252000">
                  <a:extLst>
                    <a:ext uri="{9D8B030D-6E8A-4147-A177-3AD203B41FA5}">
                      <a16:colId xmlns:a16="http://schemas.microsoft.com/office/drawing/2014/main" val="288319005"/>
                    </a:ext>
                  </a:extLst>
                </a:gridCol>
                <a:gridCol w="252000">
                  <a:extLst>
                    <a:ext uri="{9D8B030D-6E8A-4147-A177-3AD203B41FA5}">
                      <a16:colId xmlns:a16="http://schemas.microsoft.com/office/drawing/2014/main" val="3097743614"/>
                    </a:ext>
                  </a:extLst>
                </a:gridCol>
                <a:gridCol w="252000">
                  <a:extLst>
                    <a:ext uri="{9D8B030D-6E8A-4147-A177-3AD203B41FA5}">
                      <a16:colId xmlns:a16="http://schemas.microsoft.com/office/drawing/2014/main" val="2318587917"/>
                    </a:ext>
                  </a:extLst>
                </a:gridCol>
                <a:gridCol w="252000">
                  <a:extLst>
                    <a:ext uri="{9D8B030D-6E8A-4147-A177-3AD203B41FA5}">
                      <a16:colId xmlns:a16="http://schemas.microsoft.com/office/drawing/2014/main" val="4085917042"/>
                    </a:ext>
                  </a:extLst>
                </a:gridCol>
                <a:gridCol w="252000">
                  <a:extLst>
                    <a:ext uri="{9D8B030D-6E8A-4147-A177-3AD203B41FA5}">
                      <a16:colId xmlns:a16="http://schemas.microsoft.com/office/drawing/2014/main" val="151099367"/>
                    </a:ext>
                  </a:extLst>
                </a:gridCol>
                <a:gridCol w="252000">
                  <a:extLst>
                    <a:ext uri="{9D8B030D-6E8A-4147-A177-3AD203B41FA5}">
                      <a16:colId xmlns:a16="http://schemas.microsoft.com/office/drawing/2014/main" val="3152717099"/>
                    </a:ext>
                  </a:extLst>
                </a:gridCol>
                <a:gridCol w="252000">
                  <a:extLst>
                    <a:ext uri="{9D8B030D-6E8A-4147-A177-3AD203B41FA5}">
                      <a16:colId xmlns:a16="http://schemas.microsoft.com/office/drawing/2014/main" val="2926218022"/>
                    </a:ext>
                  </a:extLst>
                </a:gridCol>
                <a:gridCol w="252000">
                  <a:extLst>
                    <a:ext uri="{9D8B030D-6E8A-4147-A177-3AD203B41FA5}">
                      <a16:colId xmlns:a16="http://schemas.microsoft.com/office/drawing/2014/main" val="4044561631"/>
                    </a:ext>
                  </a:extLst>
                </a:gridCol>
                <a:gridCol w="252000">
                  <a:extLst>
                    <a:ext uri="{9D8B030D-6E8A-4147-A177-3AD203B41FA5}">
                      <a16:colId xmlns:a16="http://schemas.microsoft.com/office/drawing/2014/main" val="2856263323"/>
                    </a:ext>
                  </a:extLst>
                </a:gridCol>
                <a:gridCol w="252000">
                  <a:extLst>
                    <a:ext uri="{9D8B030D-6E8A-4147-A177-3AD203B41FA5}">
                      <a16:colId xmlns:a16="http://schemas.microsoft.com/office/drawing/2014/main" val="1091725062"/>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267451094"/>
                  </a:ext>
                </a:extLst>
              </a:tr>
            </a:tbl>
          </a:graphicData>
        </a:graphic>
      </p:graphicFrame>
      <p:sp>
        <p:nvSpPr>
          <p:cNvPr id="70" name="矩形: 圓角 69">
            <a:extLst>
              <a:ext uri="{FF2B5EF4-FFF2-40B4-BE49-F238E27FC236}">
                <a16:creationId xmlns:a16="http://schemas.microsoft.com/office/drawing/2014/main" id="{28FE72E2-CC5A-4A4E-A70C-CE46EEBF131D}"/>
              </a:ext>
            </a:extLst>
          </p:cNvPr>
          <p:cNvSpPr/>
          <p:nvPr/>
        </p:nvSpPr>
        <p:spPr>
          <a:xfrm>
            <a:off x="4175362" y="2991670"/>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63774D9A-0825-4ECD-AAD6-28EC38546251}"/>
              </a:ext>
            </a:extLst>
          </p:cNvPr>
          <p:cNvSpPr/>
          <p:nvPr/>
        </p:nvSpPr>
        <p:spPr>
          <a:xfrm>
            <a:off x="3168595" y="3416808"/>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97C7BEF6-0BA0-43FF-B5C4-C15A97F77931}"/>
              </a:ext>
            </a:extLst>
          </p:cNvPr>
          <p:cNvSpPr/>
          <p:nvPr/>
        </p:nvSpPr>
        <p:spPr>
          <a:xfrm>
            <a:off x="3429218" y="4311433"/>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1CAD4CC1-6AC4-4FA4-A337-7A88F6D7F07A}"/>
              </a:ext>
            </a:extLst>
          </p:cNvPr>
          <p:cNvSpPr/>
          <p:nvPr/>
        </p:nvSpPr>
        <p:spPr>
          <a:xfrm>
            <a:off x="2692837" y="4761896"/>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EE683AB9-ACCA-4A01-A5F9-123A54C4E2A0}"/>
              </a:ext>
            </a:extLst>
          </p:cNvPr>
          <p:cNvSpPr/>
          <p:nvPr/>
        </p:nvSpPr>
        <p:spPr>
          <a:xfrm>
            <a:off x="6459806" y="5220924"/>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656B83B-1F6C-4EF1-8F43-0EC3A3C4BAA8}"/>
              </a:ext>
            </a:extLst>
          </p:cNvPr>
          <p:cNvSpPr txBox="1"/>
          <p:nvPr/>
        </p:nvSpPr>
        <p:spPr>
          <a:xfrm>
            <a:off x="807593" y="6042320"/>
            <a:ext cx="11447365" cy="646331"/>
          </a:xfrm>
          <a:prstGeom prst="rect">
            <a:avLst/>
          </a:prstGeom>
          <a:noFill/>
        </p:spPr>
        <p:txBody>
          <a:bodyPr wrap="none" rtlCol="0">
            <a:spAutoFit/>
          </a:bodyPr>
          <a:lstStyle/>
          <a:p>
            <a:r>
              <a:rPr lang="en-US" altLang="zh-TW" b="1" u="sng" dirty="0"/>
              <a:t>Method 1</a:t>
            </a:r>
            <a:r>
              <a:rPr lang="en-US" altLang="zh-TW" b="1" dirty="0"/>
              <a:t>: shift one by one</a:t>
            </a:r>
            <a:r>
              <a:rPr lang="zh-TW" altLang="en-US" b="1" dirty="0"/>
              <a:t> </a:t>
            </a:r>
            <a:endParaRPr lang="en-US" altLang="zh-TW" b="1" dirty="0"/>
          </a:p>
          <a:p>
            <a:r>
              <a:rPr lang="en-US" altLang="zh-TW" b="1" dirty="0">
                <a:solidFill>
                  <a:srgbClr val="FF0000"/>
                </a:solidFill>
                <a:sym typeface="Wingdings" panose="05000000000000000000" pitchFamily="2" charset="2"/>
              </a:rPr>
              <a:t> </a:t>
            </a:r>
            <a:r>
              <a:rPr lang="zh-TW" altLang="en-US" b="1" dirty="0">
                <a:solidFill>
                  <a:srgbClr val="FF0000"/>
                </a:solidFill>
                <a:sym typeface="Wingdings" panose="05000000000000000000" pitchFamily="2" charset="2"/>
              </a:rPr>
              <a:t> </a:t>
            </a:r>
            <a:r>
              <a:rPr lang="en-US" altLang="zh-TW" b="1" dirty="0">
                <a:solidFill>
                  <a:srgbClr val="FF0000"/>
                </a:solidFill>
                <a:sym typeface="Wingdings" panose="05000000000000000000" pitchFamily="2" charset="2"/>
              </a:rPr>
              <a:t>Problem: need “while” loop, which cannot be unrolled because of unbounded  Bad performance.</a:t>
            </a:r>
            <a:endParaRPr lang="zh-TW" altLang="en-US" b="1" u="sng" dirty="0">
              <a:solidFill>
                <a:srgbClr val="FF0000"/>
              </a:solidFill>
            </a:endParaRPr>
          </a:p>
        </p:txBody>
      </p:sp>
      <p:graphicFrame>
        <p:nvGraphicFramePr>
          <p:cNvPr id="17" name="表格 16">
            <a:extLst>
              <a:ext uri="{FF2B5EF4-FFF2-40B4-BE49-F238E27FC236}">
                <a16:creationId xmlns:a16="http://schemas.microsoft.com/office/drawing/2014/main" id="{78AF2600-6F35-4CE0-803A-BD27B68E3A19}"/>
              </a:ext>
            </a:extLst>
          </p:cNvPr>
          <p:cNvGraphicFramePr>
            <a:graphicFrameLocks noGrp="1"/>
          </p:cNvGraphicFramePr>
          <p:nvPr/>
        </p:nvGraphicFramePr>
        <p:xfrm>
          <a:off x="2445682" y="299923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09" name="表格 108">
            <a:extLst>
              <a:ext uri="{FF2B5EF4-FFF2-40B4-BE49-F238E27FC236}">
                <a16:creationId xmlns:a16="http://schemas.microsoft.com/office/drawing/2014/main" id="{6FC65FC6-E422-40D8-9CCA-E06FA3E905E4}"/>
              </a:ext>
            </a:extLst>
          </p:cNvPr>
          <p:cNvGraphicFramePr>
            <a:graphicFrameLocks noGrp="1"/>
          </p:cNvGraphicFramePr>
          <p:nvPr/>
        </p:nvGraphicFramePr>
        <p:xfrm>
          <a:off x="2445682" y="341854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0" name="表格 109">
            <a:extLst>
              <a:ext uri="{FF2B5EF4-FFF2-40B4-BE49-F238E27FC236}">
                <a16:creationId xmlns:a16="http://schemas.microsoft.com/office/drawing/2014/main" id="{456780BE-D3FC-45EA-B50A-B4A68D448262}"/>
              </a:ext>
            </a:extLst>
          </p:cNvPr>
          <p:cNvGraphicFramePr>
            <a:graphicFrameLocks noGrp="1"/>
          </p:cNvGraphicFramePr>
          <p:nvPr/>
        </p:nvGraphicFramePr>
        <p:xfrm>
          <a:off x="2445682" y="430813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1" name="表格 110">
            <a:extLst>
              <a:ext uri="{FF2B5EF4-FFF2-40B4-BE49-F238E27FC236}">
                <a16:creationId xmlns:a16="http://schemas.microsoft.com/office/drawing/2014/main" id="{06D86FB3-B747-4562-B5EE-0307BDC87519}"/>
              </a:ext>
            </a:extLst>
          </p:cNvPr>
          <p:cNvGraphicFramePr>
            <a:graphicFrameLocks noGrp="1"/>
          </p:cNvGraphicFramePr>
          <p:nvPr/>
        </p:nvGraphicFramePr>
        <p:xfrm>
          <a:off x="2445682" y="4756717"/>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2" name="表格 111">
            <a:extLst>
              <a:ext uri="{FF2B5EF4-FFF2-40B4-BE49-F238E27FC236}">
                <a16:creationId xmlns:a16="http://schemas.microsoft.com/office/drawing/2014/main" id="{EBA62A26-E4A1-4E97-8EA0-735B1A8088D0}"/>
              </a:ext>
            </a:extLst>
          </p:cNvPr>
          <p:cNvGraphicFramePr>
            <a:graphicFrameLocks noGrp="1"/>
          </p:cNvGraphicFramePr>
          <p:nvPr/>
        </p:nvGraphicFramePr>
        <p:xfrm>
          <a:off x="2445682" y="521390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sp>
        <p:nvSpPr>
          <p:cNvPr id="68" name="矩形: 圓角 67">
            <a:extLst>
              <a:ext uri="{FF2B5EF4-FFF2-40B4-BE49-F238E27FC236}">
                <a16:creationId xmlns:a16="http://schemas.microsoft.com/office/drawing/2014/main" id="{2FDDAC62-5270-4526-A2EE-E333F97766AE}"/>
              </a:ext>
            </a:extLst>
          </p:cNvPr>
          <p:cNvSpPr/>
          <p:nvPr/>
        </p:nvSpPr>
        <p:spPr>
          <a:xfrm>
            <a:off x="2458812" y="2996916"/>
            <a:ext cx="225741" cy="2565485"/>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535535-2A46-44EA-97A8-8AF7EC7F0ED1}"/>
              </a:ext>
            </a:extLst>
          </p:cNvPr>
          <p:cNvSpPr/>
          <p:nvPr/>
        </p:nvSpPr>
        <p:spPr>
          <a:xfrm>
            <a:off x="2069789" y="2794481"/>
            <a:ext cx="364930" cy="2809377"/>
          </a:xfrm>
          <a:prstGeom prst="rect">
            <a:avLst/>
          </a:prstGeom>
          <a:solidFill>
            <a:srgbClr val="F2E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3723FB9E-653D-4570-BB48-6FC91D497F15}"/>
              </a:ext>
            </a:extLst>
          </p:cNvPr>
          <p:cNvSpPr/>
          <p:nvPr/>
        </p:nvSpPr>
        <p:spPr>
          <a:xfrm>
            <a:off x="37300" y="2781284"/>
            <a:ext cx="2315950" cy="2862322"/>
          </a:xfrm>
          <a:prstGeom prst="rect">
            <a:avLst/>
          </a:prstGeom>
          <a:solidFill>
            <a:schemeClr val="accent4">
              <a:lumMod val="90000"/>
            </a:schemeClr>
          </a:solidFill>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p:txBody>
      </p:sp>
      <p:cxnSp>
        <p:nvCxnSpPr>
          <p:cNvPr id="6" name="直線接點 5">
            <a:extLst>
              <a:ext uri="{FF2B5EF4-FFF2-40B4-BE49-F238E27FC236}">
                <a16:creationId xmlns:a16="http://schemas.microsoft.com/office/drawing/2014/main" id="{2ECAC47B-B8CF-4E59-998F-8C5594AE17FB}"/>
              </a:ext>
            </a:extLst>
          </p:cNvPr>
          <p:cNvCxnSpPr/>
          <p:nvPr/>
        </p:nvCxnSpPr>
        <p:spPr>
          <a:xfrm>
            <a:off x="653642" y="4040644"/>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5463BE1-F1DC-4511-92C8-F1036C7192F8}"/>
              </a:ext>
            </a:extLst>
          </p:cNvPr>
          <p:cNvSpPr txBox="1"/>
          <p:nvPr/>
        </p:nvSpPr>
        <p:spPr>
          <a:xfrm>
            <a:off x="52258" y="3769856"/>
            <a:ext cx="78739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 </a:t>
            </a:r>
            <a:endParaRPr lang="zh-TW" altLang="en-US" b="1" dirty="0">
              <a:solidFill>
                <a:srgbClr val="EE5496"/>
              </a:solidFill>
            </a:endParaRPr>
          </a:p>
        </p:txBody>
      </p:sp>
    </p:spTree>
    <p:extLst>
      <p:ext uri="{BB962C8B-B14F-4D97-AF65-F5344CB8AC3E}">
        <p14:creationId xmlns:p14="http://schemas.microsoft.com/office/powerpoint/2010/main" val="223868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4" name="矩形 3">
            <a:extLst>
              <a:ext uri="{FF2B5EF4-FFF2-40B4-BE49-F238E27FC236}">
                <a16:creationId xmlns:a16="http://schemas.microsoft.com/office/drawing/2014/main" id="{A174FBF1-D8C6-4B9C-BCC8-89B154F0F59A}"/>
              </a:ext>
            </a:extLst>
          </p:cNvPr>
          <p:cNvSpPr/>
          <p:nvPr/>
        </p:nvSpPr>
        <p:spPr>
          <a:xfrm>
            <a:off x="6523" y="2763641"/>
            <a:ext cx="12185477" cy="4016484"/>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64" name="!!A0">
            <a:extLst>
              <a:ext uri="{FF2B5EF4-FFF2-40B4-BE49-F238E27FC236}">
                <a16:creationId xmlns:a16="http://schemas.microsoft.com/office/drawing/2014/main" id="{3A810705-7981-47E0-B0CB-CD87146E191E}"/>
              </a:ext>
            </a:extLst>
          </p:cNvPr>
          <p:cNvGraphicFramePr>
            <a:graphicFrameLocks noGrp="1"/>
          </p:cNvGraphicFramePr>
          <p:nvPr>
            <p:extLst/>
          </p:nvPr>
        </p:nvGraphicFramePr>
        <p:xfrm>
          <a:off x="2434721" y="299090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65" name="!!D0">
            <a:extLst>
              <a:ext uri="{FF2B5EF4-FFF2-40B4-BE49-F238E27FC236}">
                <a16:creationId xmlns:a16="http://schemas.microsoft.com/office/drawing/2014/main" id="{2A87E745-57CE-4685-86FF-99823B158D14}"/>
              </a:ext>
            </a:extLst>
          </p:cNvPr>
          <p:cNvSpPr/>
          <p:nvPr/>
        </p:nvSpPr>
        <p:spPr>
          <a:xfrm>
            <a:off x="10463035" y="330671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A1">
            <a:extLst>
              <a:ext uri="{FF2B5EF4-FFF2-40B4-BE49-F238E27FC236}">
                <a16:creationId xmlns:a16="http://schemas.microsoft.com/office/drawing/2014/main" id="{FD48F3FA-CC21-40F9-9AA2-75F3EB904FBD}"/>
              </a:ext>
            </a:extLst>
          </p:cNvPr>
          <p:cNvGraphicFramePr>
            <a:graphicFrameLocks noGrp="1"/>
          </p:cNvGraphicFramePr>
          <p:nvPr>
            <p:extLst/>
          </p:nvPr>
        </p:nvGraphicFramePr>
        <p:xfrm>
          <a:off x="2434721" y="3420039"/>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3" name="!!D1">
            <a:extLst>
              <a:ext uri="{FF2B5EF4-FFF2-40B4-BE49-F238E27FC236}">
                <a16:creationId xmlns:a16="http://schemas.microsoft.com/office/drawing/2014/main" id="{E70C4DA7-487B-4B49-86EA-044A91D8F76D}"/>
              </a:ext>
            </a:extLst>
          </p:cNvPr>
          <p:cNvSpPr/>
          <p:nvPr/>
        </p:nvSpPr>
        <p:spPr>
          <a:xfrm>
            <a:off x="10463035" y="3735846"/>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4" name="!!A2">
            <a:extLst>
              <a:ext uri="{FF2B5EF4-FFF2-40B4-BE49-F238E27FC236}">
                <a16:creationId xmlns:a16="http://schemas.microsoft.com/office/drawing/2014/main" id="{8135F08C-CE48-4E42-B2BE-F876F41F730E}"/>
              </a:ext>
            </a:extLst>
          </p:cNvPr>
          <p:cNvGraphicFramePr>
            <a:graphicFrameLocks noGrp="1"/>
          </p:cNvGraphicFramePr>
          <p:nvPr>
            <p:extLst/>
          </p:nvPr>
        </p:nvGraphicFramePr>
        <p:xfrm>
          <a:off x="2434721" y="385410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5" name="!!D2">
            <a:extLst>
              <a:ext uri="{FF2B5EF4-FFF2-40B4-BE49-F238E27FC236}">
                <a16:creationId xmlns:a16="http://schemas.microsoft.com/office/drawing/2014/main" id="{AD5A91F6-41FF-4A71-99F3-4F73E5A0418E}"/>
              </a:ext>
            </a:extLst>
          </p:cNvPr>
          <p:cNvSpPr/>
          <p:nvPr/>
        </p:nvSpPr>
        <p:spPr>
          <a:xfrm>
            <a:off x="10463035" y="416991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6" name="!!A3">
            <a:extLst>
              <a:ext uri="{FF2B5EF4-FFF2-40B4-BE49-F238E27FC236}">
                <a16:creationId xmlns:a16="http://schemas.microsoft.com/office/drawing/2014/main" id="{00CC5FEC-A1F1-4ECC-BF69-31F84DF761E6}"/>
              </a:ext>
            </a:extLst>
          </p:cNvPr>
          <p:cNvGraphicFramePr>
            <a:graphicFrameLocks noGrp="1"/>
          </p:cNvGraphicFramePr>
          <p:nvPr>
            <p:extLst/>
          </p:nvPr>
        </p:nvGraphicFramePr>
        <p:xfrm>
          <a:off x="2434721" y="4301373"/>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7" name="!!D3">
            <a:extLst>
              <a:ext uri="{FF2B5EF4-FFF2-40B4-BE49-F238E27FC236}">
                <a16:creationId xmlns:a16="http://schemas.microsoft.com/office/drawing/2014/main" id="{B7DC5CAE-8585-4AE6-9385-AA5EF47B9902}"/>
              </a:ext>
            </a:extLst>
          </p:cNvPr>
          <p:cNvSpPr/>
          <p:nvPr/>
        </p:nvSpPr>
        <p:spPr>
          <a:xfrm>
            <a:off x="10463035" y="4617180"/>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8" name="!!A4">
            <a:extLst>
              <a:ext uri="{FF2B5EF4-FFF2-40B4-BE49-F238E27FC236}">
                <a16:creationId xmlns:a16="http://schemas.microsoft.com/office/drawing/2014/main" id="{BDEB2E4E-4142-492F-8660-5ECEF135C094}"/>
              </a:ext>
            </a:extLst>
          </p:cNvPr>
          <p:cNvGraphicFramePr>
            <a:graphicFrameLocks noGrp="1"/>
          </p:cNvGraphicFramePr>
          <p:nvPr>
            <p:extLst/>
          </p:nvPr>
        </p:nvGraphicFramePr>
        <p:xfrm>
          <a:off x="2434721" y="4749957"/>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49" name="!!D4">
            <a:extLst>
              <a:ext uri="{FF2B5EF4-FFF2-40B4-BE49-F238E27FC236}">
                <a16:creationId xmlns:a16="http://schemas.microsoft.com/office/drawing/2014/main" id="{675A338C-560D-484E-B283-2CD0F4CAC052}"/>
              </a:ext>
            </a:extLst>
          </p:cNvPr>
          <p:cNvSpPr/>
          <p:nvPr/>
        </p:nvSpPr>
        <p:spPr>
          <a:xfrm>
            <a:off x="10463035" y="5065764"/>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50" name="!!A5">
            <a:extLst>
              <a:ext uri="{FF2B5EF4-FFF2-40B4-BE49-F238E27FC236}">
                <a16:creationId xmlns:a16="http://schemas.microsoft.com/office/drawing/2014/main" id="{C18AB325-73FC-44F4-B738-D9C9A39C1D54}"/>
              </a:ext>
            </a:extLst>
          </p:cNvPr>
          <p:cNvGraphicFramePr>
            <a:graphicFrameLocks noGrp="1"/>
          </p:cNvGraphicFramePr>
          <p:nvPr>
            <p:extLst/>
          </p:nvPr>
        </p:nvGraphicFramePr>
        <p:xfrm>
          <a:off x="2434721" y="5215898"/>
          <a:ext cx="9028800" cy="360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51" name="!!D5">
            <a:extLst>
              <a:ext uri="{FF2B5EF4-FFF2-40B4-BE49-F238E27FC236}">
                <a16:creationId xmlns:a16="http://schemas.microsoft.com/office/drawing/2014/main" id="{C4D856D7-20B7-4544-8FAF-6412170F3C19}"/>
              </a:ext>
            </a:extLst>
          </p:cNvPr>
          <p:cNvSpPr/>
          <p:nvPr/>
        </p:nvSpPr>
        <p:spPr>
          <a:xfrm>
            <a:off x="10463035" y="5531705"/>
            <a:ext cx="72153" cy="72153"/>
          </a:xfrm>
          <a:prstGeom prst="ellipse">
            <a:avLst/>
          </a:prstGeom>
          <a:solidFill>
            <a:srgbClr val="EE5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7280F705-B069-4D81-BD37-64EB83F5F7C0}"/>
              </a:ext>
            </a:extLst>
          </p:cNvPr>
          <p:cNvSpPr txBox="1"/>
          <p:nvPr/>
        </p:nvSpPr>
        <p:spPr>
          <a:xfrm>
            <a:off x="11462202" y="3689149"/>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69" name="文字方塊 68">
            <a:extLst>
              <a:ext uri="{FF2B5EF4-FFF2-40B4-BE49-F238E27FC236}">
                <a16:creationId xmlns:a16="http://schemas.microsoft.com/office/drawing/2014/main" id="{10D345F6-55D2-4DED-926D-415E2ED01D92}"/>
              </a:ext>
            </a:extLst>
          </p:cNvPr>
          <p:cNvSpPr txBox="1"/>
          <p:nvPr/>
        </p:nvSpPr>
        <p:spPr>
          <a:xfrm>
            <a:off x="2086669" y="5541572"/>
            <a:ext cx="915635" cy="369332"/>
          </a:xfrm>
          <a:prstGeom prst="rect">
            <a:avLst/>
          </a:prstGeom>
          <a:noFill/>
        </p:spPr>
        <p:txBody>
          <a:bodyPr wrap="none" rtlCol="0">
            <a:spAutoFit/>
          </a:bodyPr>
          <a:lstStyle/>
          <a:p>
            <a:r>
              <a:rPr lang="en-US" altLang="zh-TW" dirty="0">
                <a:solidFill>
                  <a:srgbClr val="0000FF"/>
                </a:solidFill>
              </a:rPr>
              <a:t>sign bit</a:t>
            </a:r>
            <a:endParaRPr lang="zh-TW" altLang="en-US" dirty="0">
              <a:solidFill>
                <a:srgbClr val="0000FF"/>
              </a:solidFill>
            </a:endParaRPr>
          </a:p>
        </p:txBody>
      </p:sp>
      <p:graphicFrame>
        <p:nvGraphicFramePr>
          <p:cNvPr id="9" name="表格 8">
            <a:extLst>
              <a:ext uri="{FF2B5EF4-FFF2-40B4-BE49-F238E27FC236}">
                <a16:creationId xmlns:a16="http://schemas.microsoft.com/office/drawing/2014/main" id="{593EE634-F545-4465-91E4-2644DA5F079F}"/>
              </a:ext>
            </a:extLst>
          </p:cNvPr>
          <p:cNvGraphicFramePr>
            <a:graphicFrameLocks noGrp="1"/>
          </p:cNvGraphicFramePr>
          <p:nvPr/>
        </p:nvGraphicFramePr>
        <p:xfrm>
          <a:off x="2429196" y="2991822"/>
          <a:ext cx="8064000" cy="360000"/>
        </p:xfrm>
        <a:graphic>
          <a:graphicData uri="http://schemas.openxmlformats.org/drawingml/2006/table">
            <a:tbl>
              <a:tblPr firstRow="1" bandRow="1"/>
              <a:tblGrid>
                <a:gridCol w="252000">
                  <a:extLst>
                    <a:ext uri="{9D8B030D-6E8A-4147-A177-3AD203B41FA5}">
                      <a16:colId xmlns:a16="http://schemas.microsoft.com/office/drawing/2014/main" val="1479787203"/>
                    </a:ext>
                  </a:extLst>
                </a:gridCol>
                <a:gridCol w="252000">
                  <a:extLst>
                    <a:ext uri="{9D8B030D-6E8A-4147-A177-3AD203B41FA5}">
                      <a16:colId xmlns:a16="http://schemas.microsoft.com/office/drawing/2014/main" val="1101962115"/>
                    </a:ext>
                  </a:extLst>
                </a:gridCol>
                <a:gridCol w="252000">
                  <a:extLst>
                    <a:ext uri="{9D8B030D-6E8A-4147-A177-3AD203B41FA5}">
                      <a16:colId xmlns:a16="http://schemas.microsoft.com/office/drawing/2014/main" val="117119728"/>
                    </a:ext>
                  </a:extLst>
                </a:gridCol>
                <a:gridCol w="252000">
                  <a:extLst>
                    <a:ext uri="{9D8B030D-6E8A-4147-A177-3AD203B41FA5}">
                      <a16:colId xmlns:a16="http://schemas.microsoft.com/office/drawing/2014/main" val="2897011470"/>
                    </a:ext>
                  </a:extLst>
                </a:gridCol>
                <a:gridCol w="252000">
                  <a:extLst>
                    <a:ext uri="{9D8B030D-6E8A-4147-A177-3AD203B41FA5}">
                      <a16:colId xmlns:a16="http://schemas.microsoft.com/office/drawing/2014/main" val="1742110597"/>
                    </a:ext>
                  </a:extLst>
                </a:gridCol>
                <a:gridCol w="252000">
                  <a:extLst>
                    <a:ext uri="{9D8B030D-6E8A-4147-A177-3AD203B41FA5}">
                      <a16:colId xmlns:a16="http://schemas.microsoft.com/office/drawing/2014/main" val="4239621749"/>
                    </a:ext>
                  </a:extLst>
                </a:gridCol>
                <a:gridCol w="252000">
                  <a:extLst>
                    <a:ext uri="{9D8B030D-6E8A-4147-A177-3AD203B41FA5}">
                      <a16:colId xmlns:a16="http://schemas.microsoft.com/office/drawing/2014/main" val="2333307039"/>
                    </a:ext>
                  </a:extLst>
                </a:gridCol>
                <a:gridCol w="252000">
                  <a:extLst>
                    <a:ext uri="{9D8B030D-6E8A-4147-A177-3AD203B41FA5}">
                      <a16:colId xmlns:a16="http://schemas.microsoft.com/office/drawing/2014/main" val="1332858964"/>
                    </a:ext>
                  </a:extLst>
                </a:gridCol>
                <a:gridCol w="252000">
                  <a:extLst>
                    <a:ext uri="{9D8B030D-6E8A-4147-A177-3AD203B41FA5}">
                      <a16:colId xmlns:a16="http://schemas.microsoft.com/office/drawing/2014/main" val="3556992321"/>
                    </a:ext>
                  </a:extLst>
                </a:gridCol>
                <a:gridCol w="252000">
                  <a:extLst>
                    <a:ext uri="{9D8B030D-6E8A-4147-A177-3AD203B41FA5}">
                      <a16:colId xmlns:a16="http://schemas.microsoft.com/office/drawing/2014/main" val="1741055656"/>
                    </a:ext>
                  </a:extLst>
                </a:gridCol>
                <a:gridCol w="252000">
                  <a:extLst>
                    <a:ext uri="{9D8B030D-6E8A-4147-A177-3AD203B41FA5}">
                      <a16:colId xmlns:a16="http://schemas.microsoft.com/office/drawing/2014/main" val="2752687657"/>
                    </a:ext>
                  </a:extLst>
                </a:gridCol>
                <a:gridCol w="252000">
                  <a:extLst>
                    <a:ext uri="{9D8B030D-6E8A-4147-A177-3AD203B41FA5}">
                      <a16:colId xmlns:a16="http://schemas.microsoft.com/office/drawing/2014/main" val="877672426"/>
                    </a:ext>
                  </a:extLst>
                </a:gridCol>
                <a:gridCol w="252000">
                  <a:extLst>
                    <a:ext uri="{9D8B030D-6E8A-4147-A177-3AD203B41FA5}">
                      <a16:colId xmlns:a16="http://schemas.microsoft.com/office/drawing/2014/main" val="817132718"/>
                    </a:ext>
                  </a:extLst>
                </a:gridCol>
                <a:gridCol w="252000">
                  <a:extLst>
                    <a:ext uri="{9D8B030D-6E8A-4147-A177-3AD203B41FA5}">
                      <a16:colId xmlns:a16="http://schemas.microsoft.com/office/drawing/2014/main" val="531340313"/>
                    </a:ext>
                  </a:extLst>
                </a:gridCol>
                <a:gridCol w="252000">
                  <a:extLst>
                    <a:ext uri="{9D8B030D-6E8A-4147-A177-3AD203B41FA5}">
                      <a16:colId xmlns:a16="http://schemas.microsoft.com/office/drawing/2014/main" val="2070376143"/>
                    </a:ext>
                  </a:extLst>
                </a:gridCol>
                <a:gridCol w="252000">
                  <a:extLst>
                    <a:ext uri="{9D8B030D-6E8A-4147-A177-3AD203B41FA5}">
                      <a16:colId xmlns:a16="http://schemas.microsoft.com/office/drawing/2014/main" val="4153246405"/>
                    </a:ext>
                  </a:extLst>
                </a:gridCol>
                <a:gridCol w="252000">
                  <a:extLst>
                    <a:ext uri="{9D8B030D-6E8A-4147-A177-3AD203B41FA5}">
                      <a16:colId xmlns:a16="http://schemas.microsoft.com/office/drawing/2014/main" val="1723718118"/>
                    </a:ext>
                  </a:extLst>
                </a:gridCol>
                <a:gridCol w="252000">
                  <a:extLst>
                    <a:ext uri="{9D8B030D-6E8A-4147-A177-3AD203B41FA5}">
                      <a16:colId xmlns:a16="http://schemas.microsoft.com/office/drawing/2014/main" val="2410463786"/>
                    </a:ext>
                  </a:extLst>
                </a:gridCol>
                <a:gridCol w="252000">
                  <a:extLst>
                    <a:ext uri="{9D8B030D-6E8A-4147-A177-3AD203B41FA5}">
                      <a16:colId xmlns:a16="http://schemas.microsoft.com/office/drawing/2014/main" val="3696158588"/>
                    </a:ext>
                  </a:extLst>
                </a:gridCol>
                <a:gridCol w="252000">
                  <a:extLst>
                    <a:ext uri="{9D8B030D-6E8A-4147-A177-3AD203B41FA5}">
                      <a16:colId xmlns:a16="http://schemas.microsoft.com/office/drawing/2014/main" val="729423934"/>
                    </a:ext>
                  </a:extLst>
                </a:gridCol>
                <a:gridCol w="252000">
                  <a:extLst>
                    <a:ext uri="{9D8B030D-6E8A-4147-A177-3AD203B41FA5}">
                      <a16:colId xmlns:a16="http://schemas.microsoft.com/office/drawing/2014/main" val="2988874226"/>
                    </a:ext>
                  </a:extLst>
                </a:gridCol>
                <a:gridCol w="252000">
                  <a:extLst>
                    <a:ext uri="{9D8B030D-6E8A-4147-A177-3AD203B41FA5}">
                      <a16:colId xmlns:a16="http://schemas.microsoft.com/office/drawing/2014/main" val="3723570274"/>
                    </a:ext>
                  </a:extLst>
                </a:gridCol>
                <a:gridCol w="252000">
                  <a:extLst>
                    <a:ext uri="{9D8B030D-6E8A-4147-A177-3AD203B41FA5}">
                      <a16:colId xmlns:a16="http://schemas.microsoft.com/office/drawing/2014/main" val="1548418200"/>
                    </a:ext>
                  </a:extLst>
                </a:gridCol>
                <a:gridCol w="252000">
                  <a:extLst>
                    <a:ext uri="{9D8B030D-6E8A-4147-A177-3AD203B41FA5}">
                      <a16:colId xmlns:a16="http://schemas.microsoft.com/office/drawing/2014/main" val="3923461743"/>
                    </a:ext>
                  </a:extLst>
                </a:gridCol>
                <a:gridCol w="252000">
                  <a:extLst>
                    <a:ext uri="{9D8B030D-6E8A-4147-A177-3AD203B41FA5}">
                      <a16:colId xmlns:a16="http://schemas.microsoft.com/office/drawing/2014/main" val="2842070188"/>
                    </a:ext>
                  </a:extLst>
                </a:gridCol>
                <a:gridCol w="252000">
                  <a:extLst>
                    <a:ext uri="{9D8B030D-6E8A-4147-A177-3AD203B41FA5}">
                      <a16:colId xmlns:a16="http://schemas.microsoft.com/office/drawing/2014/main" val="3810699616"/>
                    </a:ext>
                  </a:extLst>
                </a:gridCol>
                <a:gridCol w="252000">
                  <a:extLst>
                    <a:ext uri="{9D8B030D-6E8A-4147-A177-3AD203B41FA5}">
                      <a16:colId xmlns:a16="http://schemas.microsoft.com/office/drawing/2014/main" val="1623371936"/>
                    </a:ext>
                  </a:extLst>
                </a:gridCol>
                <a:gridCol w="252000">
                  <a:extLst>
                    <a:ext uri="{9D8B030D-6E8A-4147-A177-3AD203B41FA5}">
                      <a16:colId xmlns:a16="http://schemas.microsoft.com/office/drawing/2014/main" val="24962318"/>
                    </a:ext>
                  </a:extLst>
                </a:gridCol>
                <a:gridCol w="252000">
                  <a:extLst>
                    <a:ext uri="{9D8B030D-6E8A-4147-A177-3AD203B41FA5}">
                      <a16:colId xmlns:a16="http://schemas.microsoft.com/office/drawing/2014/main" val="3145348845"/>
                    </a:ext>
                  </a:extLst>
                </a:gridCol>
                <a:gridCol w="252000">
                  <a:extLst>
                    <a:ext uri="{9D8B030D-6E8A-4147-A177-3AD203B41FA5}">
                      <a16:colId xmlns:a16="http://schemas.microsoft.com/office/drawing/2014/main" val="907104530"/>
                    </a:ext>
                  </a:extLst>
                </a:gridCol>
                <a:gridCol w="252000">
                  <a:extLst>
                    <a:ext uri="{9D8B030D-6E8A-4147-A177-3AD203B41FA5}">
                      <a16:colId xmlns:a16="http://schemas.microsoft.com/office/drawing/2014/main" val="330109812"/>
                    </a:ext>
                  </a:extLst>
                </a:gridCol>
                <a:gridCol w="252000">
                  <a:extLst>
                    <a:ext uri="{9D8B030D-6E8A-4147-A177-3AD203B41FA5}">
                      <a16:colId xmlns:a16="http://schemas.microsoft.com/office/drawing/2014/main" val="146402660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508371819"/>
                  </a:ext>
                </a:extLst>
              </a:tr>
            </a:tbl>
          </a:graphicData>
        </a:graphic>
      </p:graphicFrame>
      <p:graphicFrame>
        <p:nvGraphicFramePr>
          <p:cNvPr id="13" name="表格 12">
            <a:extLst>
              <a:ext uri="{FF2B5EF4-FFF2-40B4-BE49-F238E27FC236}">
                <a16:creationId xmlns:a16="http://schemas.microsoft.com/office/drawing/2014/main" id="{A8E3BFC2-A644-431E-983C-97E83E128822}"/>
              </a:ext>
            </a:extLst>
          </p:cNvPr>
          <p:cNvGraphicFramePr>
            <a:graphicFrameLocks noGrp="1"/>
          </p:cNvGraphicFramePr>
          <p:nvPr/>
        </p:nvGraphicFramePr>
        <p:xfrm>
          <a:off x="2429196" y="3436860"/>
          <a:ext cx="8064000" cy="360000"/>
        </p:xfrm>
        <a:graphic>
          <a:graphicData uri="http://schemas.openxmlformats.org/drawingml/2006/table">
            <a:tbl>
              <a:tblPr firstRow="1" bandRow="1"/>
              <a:tblGrid>
                <a:gridCol w="252000">
                  <a:extLst>
                    <a:ext uri="{9D8B030D-6E8A-4147-A177-3AD203B41FA5}">
                      <a16:colId xmlns:a16="http://schemas.microsoft.com/office/drawing/2014/main" val="3053430629"/>
                    </a:ext>
                  </a:extLst>
                </a:gridCol>
                <a:gridCol w="252000">
                  <a:extLst>
                    <a:ext uri="{9D8B030D-6E8A-4147-A177-3AD203B41FA5}">
                      <a16:colId xmlns:a16="http://schemas.microsoft.com/office/drawing/2014/main" val="1366962478"/>
                    </a:ext>
                  </a:extLst>
                </a:gridCol>
                <a:gridCol w="252000">
                  <a:extLst>
                    <a:ext uri="{9D8B030D-6E8A-4147-A177-3AD203B41FA5}">
                      <a16:colId xmlns:a16="http://schemas.microsoft.com/office/drawing/2014/main" val="1003132382"/>
                    </a:ext>
                  </a:extLst>
                </a:gridCol>
                <a:gridCol w="252000">
                  <a:extLst>
                    <a:ext uri="{9D8B030D-6E8A-4147-A177-3AD203B41FA5}">
                      <a16:colId xmlns:a16="http://schemas.microsoft.com/office/drawing/2014/main" val="2311725560"/>
                    </a:ext>
                  </a:extLst>
                </a:gridCol>
                <a:gridCol w="252000">
                  <a:extLst>
                    <a:ext uri="{9D8B030D-6E8A-4147-A177-3AD203B41FA5}">
                      <a16:colId xmlns:a16="http://schemas.microsoft.com/office/drawing/2014/main" val="2299683543"/>
                    </a:ext>
                  </a:extLst>
                </a:gridCol>
                <a:gridCol w="252000">
                  <a:extLst>
                    <a:ext uri="{9D8B030D-6E8A-4147-A177-3AD203B41FA5}">
                      <a16:colId xmlns:a16="http://schemas.microsoft.com/office/drawing/2014/main" val="4037920050"/>
                    </a:ext>
                  </a:extLst>
                </a:gridCol>
                <a:gridCol w="252000">
                  <a:extLst>
                    <a:ext uri="{9D8B030D-6E8A-4147-A177-3AD203B41FA5}">
                      <a16:colId xmlns:a16="http://schemas.microsoft.com/office/drawing/2014/main" val="3034614394"/>
                    </a:ext>
                  </a:extLst>
                </a:gridCol>
                <a:gridCol w="252000">
                  <a:extLst>
                    <a:ext uri="{9D8B030D-6E8A-4147-A177-3AD203B41FA5}">
                      <a16:colId xmlns:a16="http://schemas.microsoft.com/office/drawing/2014/main" val="2353476129"/>
                    </a:ext>
                  </a:extLst>
                </a:gridCol>
                <a:gridCol w="252000">
                  <a:extLst>
                    <a:ext uri="{9D8B030D-6E8A-4147-A177-3AD203B41FA5}">
                      <a16:colId xmlns:a16="http://schemas.microsoft.com/office/drawing/2014/main" val="2347731481"/>
                    </a:ext>
                  </a:extLst>
                </a:gridCol>
                <a:gridCol w="252000">
                  <a:extLst>
                    <a:ext uri="{9D8B030D-6E8A-4147-A177-3AD203B41FA5}">
                      <a16:colId xmlns:a16="http://schemas.microsoft.com/office/drawing/2014/main" val="2806743546"/>
                    </a:ext>
                  </a:extLst>
                </a:gridCol>
                <a:gridCol w="252000">
                  <a:extLst>
                    <a:ext uri="{9D8B030D-6E8A-4147-A177-3AD203B41FA5}">
                      <a16:colId xmlns:a16="http://schemas.microsoft.com/office/drawing/2014/main" val="4011457595"/>
                    </a:ext>
                  </a:extLst>
                </a:gridCol>
                <a:gridCol w="252000">
                  <a:extLst>
                    <a:ext uri="{9D8B030D-6E8A-4147-A177-3AD203B41FA5}">
                      <a16:colId xmlns:a16="http://schemas.microsoft.com/office/drawing/2014/main" val="2878895530"/>
                    </a:ext>
                  </a:extLst>
                </a:gridCol>
                <a:gridCol w="252000">
                  <a:extLst>
                    <a:ext uri="{9D8B030D-6E8A-4147-A177-3AD203B41FA5}">
                      <a16:colId xmlns:a16="http://schemas.microsoft.com/office/drawing/2014/main" val="2655407301"/>
                    </a:ext>
                  </a:extLst>
                </a:gridCol>
                <a:gridCol w="252000">
                  <a:extLst>
                    <a:ext uri="{9D8B030D-6E8A-4147-A177-3AD203B41FA5}">
                      <a16:colId xmlns:a16="http://schemas.microsoft.com/office/drawing/2014/main" val="4282888847"/>
                    </a:ext>
                  </a:extLst>
                </a:gridCol>
                <a:gridCol w="252000">
                  <a:extLst>
                    <a:ext uri="{9D8B030D-6E8A-4147-A177-3AD203B41FA5}">
                      <a16:colId xmlns:a16="http://schemas.microsoft.com/office/drawing/2014/main" val="1566529079"/>
                    </a:ext>
                  </a:extLst>
                </a:gridCol>
                <a:gridCol w="252000">
                  <a:extLst>
                    <a:ext uri="{9D8B030D-6E8A-4147-A177-3AD203B41FA5}">
                      <a16:colId xmlns:a16="http://schemas.microsoft.com/office/drawing/2014/main" val="774068011"/>
                    </a:ext>
                  </a:extLst>
                </a:gridCol>
                <a:gridCol w="252000">
                  <a:extLst>
                    <a:ext uri="{9D8B030D-6E8A-4147-A177-3AD203B41FA5}">
                      <a16:colId xmlns:a16="http://schemas.microsoft.com/office/drawing/2014/main" val="1279366291"/>
                    </a:ext>
                  </a:extLst>
                </a:gridCol>
                <a:gridCol w="252000">
                  <a:extLst>
                    <a:ext uri="{9D8B030D-6E8A-4147-A177-3AD203B41FA5}">
                      <a16:colId xmlns:a16="http://schemas.microsoft.com/office/drawing/2014/main" val="1292721812"/>
                    </a:ext>
                  </a:extLst>
                </a:gridCol>
                <a:gridCol w="252000">
                  <a:extLst>
                    <a:ext uri="{9D8B030D-6E8A-4147-A177-3AD203B41FA5}">
                      <a16:colId xmlns:a16="http://schemas.microsoft.com/office/drawing/2014/main" val="200037715"/>
                    </a:ext>
                  </a:extLst>
                </a:gridCol>
                <a:gridCol w="252000">
                  <a:extLst>
                    <a:ext uri="{9D8B030D-6E8A-4147-A177-3AD203B41FA5}">
                      <a16:colId xmlns:a16="http://schemas.microsoft.com/office/drawing/2014/main" val="3201252914"/>
                    </a:ext>
                  </a:extLst>
                </a:gridCol>
                <a:gridCol w="252000">
                  <a:extLst>
                    <a:ext uri="{9D8B030D-6E8A-4147-A177-3AD203B41FA5}">
                      <a16:colId xmlns:a16="http://schemas.microsoft.com/office/drawing/2014/main" val="1190012948"/>
                    </a:ext>
                  </a:extLst>
                </a:gridCol>
                <a:gridCol w="252000">
                  <a:extLst>
                    <a:ext uri="{9D8B030D-6E8A-4147-A177-3AD203B41FA5}">
                      <a16:colId xmlns:a16="http://schemas.microsoft.com/office/drawing/2014/main" val="724371073"/>
                    </a:ext>
                  </a:extLst>
                </a:gridCol>
                <a:gridCol w="252000">
                  <a:extLst>
                    <a:ext uri="{9D8B030D-6E8A-4147-A177-3AD203B41FA5}">
                      <a16:colId xmlns:a16="http://schemas.microsoft.com/office/drawing/2014/main" val="4051395914"/>
                    </a:ext>
                  </a:extLst>
                </a:gridCol>
                <a:gridCol w="252000">
                  <a:extLst>
                    <a:ext uri="{9D8B030D-6E8A-4147-A177-3AD203B41FA5}">
                      <a16:colId xmlns:a16="http://schemas.microsoft.com/office/drawing/2014/main" val="1340180604"/>
                    </a:ext>
                  </a:extLst>
                </a:gridCol>
                <a:gridCol w="252000">
                  <a:extLst>
                    <a:ext uri="{9D8B030D-6E8A-4147-A177-3AD203B41FA5}">
                      <a16:colId xmlns:a16="http://schemas.microsoft.com/office/drawing/2014/main" val="2601776307"/>
                    </a:ext>
                  </a:extLst>
                </a:gridCol>
                <a:gridCol w="252000">
                  <a:extLst>
                    <a:ext uri="{9D8B030D-6E8A-4147-A177-3AD203B41FA5}">
                      <a16:colId xmlns:a16="http://schemas.microsoft.com/office/drawing/2014/main" val="155603803"/>
                    </a:ext>
                  </a:extLst>
                </a:gridCol>
                <a:gridCol w="252000">
                  <a:extLst>
                    <a:ext uri="{9D8B030D-6E8A-4147-A177-3AD203B41FA5}">
                      <a16:colId xmlns:a16="http://schemas.microsoft.com/office/drawing/2014/main" val="1901596865"/>
                    </a:ext>
                  </a:extLst>
                </a:gridCol>
                <a:gridCol w="252000">
                  <a:extLst>
                    <a:ext uri="{9D8B030D-6E8A-4147-A177-3AD203B41FA5}">
                      <a16:colId xmlns:a16="http://schemas.microsoft.com/office/drawing/2014/main" val="2025683972"/>
                    </a:ext>
                  </a:extLst>
                </a:gridCol>
                <a:gridCol w="252000">
                  <a:extLst>
                    <a:ext uri="{9D8B030D-6E8A-4147-A177-3AD203B41FA5}">
                      <a16:colId xmlns:a16="http://schemas.microsoft.com/office/drawing/2014/main" val="4130069855"/>
                    </a:ext>
                  </a:extLst>
                </a:gridCol>
                <a:gridCol w="252000">
                  <a:extLst>
                    <a:ext uri="{9D8B030D-6E8A-4147-A177-3AD203B41FA5}">
                      <a16:colId xmlns:a16="http://schemas.microsoft.com/office/drawing/2014/main" val="1336997735"/>
                    </a:ext>
                  </a:extLst>
                </a:gridCol>
                <a:gridCol w="252000">
                  <a:extLst>
                    <a:ext uri="{9D8B030D-6E8A-4147-A177-3AD203B41FA5}">
                      <a16:colId xmlns:a16="http://schemas.microsoft.com/office/drawing/2014/main" val="178804356"/>
                    </a:ext>
                  </a:extLst>
                </a:gridCol>
                <a:gridCol w="252000">
                  <a:extLst>
                    <a:ext uri="{9D8B030D-6E8A-4147-A177-3AD203B41FA5}">
                      <a16:colId xmlns:a16="http://schemas.microsoft.com/office/drawing/2014/main" val="187619607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307070647"/>
                  </a:ext>
                </a:extLst>
              </a:tr>
            </a:tbl>
          </a:graphicData>
        </a:graphic>
      </p:graphicFrame>
      <p:graphicFrame>
        <p:nvGraphicFramePr>
          <p:cNvPr id="14" name="表格 13">
            <a:extLst>
              <a:ext uri="{FF2B5EF4-FFF2-40B4-BE49-F238E27FC236}">
                <a16:creationId xmlns:a16="http://schemas.microsoft.com/office/drawing/2014/main" id="{2A68EB78-E2E3-41AF-A88A-61057BD43A4D}"/>
              </a:ext>
            </a:extLst>
          </p:cNvPr>
          <p:cNvGraphicFramePr>
            <a:graphicFrameLocks noGrp="1"/>
          </p:cNvGraphicFramePr>
          <p:nvPr/>
        </p:nvGraphicFramePr>
        <p:xfrm>
          <a:off x="2434720" y="4310597"/>
          <a:ext cx="8064000" cy="360000"/>
        </p:xfrm>
        <a:graphic>
          <a:graphicData uri="http://schemas.openxmlformats.org/drawingml/2006/table">
            <a:tbl>
              <a:tblPr firstRow="1" bandRow="1"/>
              <a:tblGrid>
                <a:gridCol w="252000">
                  <a:extLst>
                    <a:ext uri="{9D8B030D-6E8A-4147-A177-3AD203B41FA5}">
                      <a16:colId xmlns:a16="http://schemas.microsoft.com/office/drawing/2014/main" val="1104553432"/>
                    </a:ext>
                  </a:extLst>
                </a:gridCol>
                <a:gridCol w="252000">
                  <a:extLst>
                    <a:ext uri="{9D8B030D-6E8A-4147-A177-3AD203B41FA5}">
                      <a16:colId xmlns:a16="http://schemas.microsoft.com/office/drawing/2014/main" val="2830696916"/>
                    </a:ext>
                  </a:extLst>
                </a:gridCol>
                <a:gridCol w="252000">
                  <a:extLst>
                    <a:ext uri="{9D8B030D-6E8A-4147-A177-3AD203B41FA5}">
                      <a16:colId xmlns:a16="http://schemas.microsoft.com/office/drawing/2014/main" val="3241658185"/>
                    </a:ext>
                  </a:extLst>
                </a:gridCol>
                <a:gridCol w="252000">
                  <a:extLst>
                    <a:ext uri="{9D8B030D-6E8A-4147-A177-3AD203B41FA5}">
                      <a16:colId xmlns:a16="http://schemas.microsoft.com/office/drawing/2014/main" val="3503393173"/>
                    </a:ext>
                  </a:extLst>
                </a:gridCol>
                <a:gridCol w="252000">
                  <a:extLst>
                    <a:ext uri="{9D8B030D-6E8A-4147-A177-3AD203B41FA5}">
                      <a16:colId xmlns:a16="http://schemas.microsoft.com/office/drawing/2014/main" val="1955371146"/>
                    </a:ext>
                  </a:extLst>
                </a:gridCol>
                <a:gridCol w="252000">
                  <a:extLst>
                    <a:ext uri="{9D8B030D-6E8A-4147-A177-3AD203B41FA5}">
                      <a16:colId xmlns:a16="http://schemas.microsoft.com/office/drawing/2014/main" val="2067807944"/>
                    </a:ext>
                  </a:extLst>
                </a:gridCol>
                <a:gridCol w="252000">
                  <a:extLst>
                    <a:ext uri="{9D8B030D-6E8A-4147-A177-3AD203B41FA5}">
                      <a16:colId xmlns:a16="http://schemas.microsoft.com/office/drawing/2014/main" val="2407748173"/>
                    </a:ext>
                  </a:extLst>
                </a:gridCol>
                <a:gridCol w="252000">
                  <a:extLst>
                    <a:ext uri="{9D8B030D-6E8A-4147-A177-3AD203B41FA5}">
                      <a16:colId xmlns:a16="http://schemas.microsoft.com/office/drawing/2014/main" val="422796475"/>
                    </a:ext>
                  </a:extLst>
                </a:gridCol>
                <a:gridCol w="252000">
                  <a:extLst>
                    <a:ext uri="{9D8B030D-6E8A-4147-A177-3AD203B41FA5}">
                      <a16:colId xmlns:a16="http://schemas.microsoft.com/office/drawing/2014/main" val="347540334"/>
                    </a:ext>
                  </a:extLst>
                </a:gridCol>
                <a:gridCol w="252000">
                  <a:extLst>
                    <a:ext uri="{9D8B030D-6E8A-4147-A177-3AD203B41FA5}">
                      <a16:colId xmlns:a16="http://schemas.microsoft.com/office/drawing/2014/main" val="1487523893"/>
                    </a:ext>
                  </a:extLst>
                </a:gridCol>
                <a:gridCol w="252000">
                  <a:extLst>
                    <a:ext uri="{9D8B030D-6E8A-4147-A177-3AD203B41FA5}">
                      <a16:colId xmlns:a16="http://schemas.microsoft.com/office/drawing/2014/main" val="1565712246"/>
                    </a:ext>
                  </a:extLst>
                </a:gridCol>
                <a:gridCol w="252000">
                  <a:extLst>
                    <a:ext uri="{9D8B030D-6E8A-4147-A177-3AD203B41FA5}">
                      <a16:colId xmlns:a16="http://schemas.microsoft.com/office/drawing/2014/main" val="383308109"/>
                    </a:ext>
                  </a:extLst>
                </a:gridCol>
                <a:gridCol w="252000">
                  <a:extLst>
                    <a:ext uri="{9D8B030D-6E8A-4147-A177-3AD203B41FA5}">
                      <a16:colId xmlns:a16="http://schemas.microsoft.com/office/drawing/2014/main" val="3900900688"/>
                    </a:ext>
                  </a:extLst>
                </a:gridCol>
                <a:gridCol w="252000">
                  <a:extLst>
                    <a:ext uri="{9D8B030D-6E8A-4147-A177-3AD203B41FA5}">
                      <a16:colId xmlns:a16="http://schemas.microsoft.com/office/drawing/2014/main" val="2857678705"/>
                    </a:ext>
                  </a:extLst>
                </a:gridCol>
                <a:gridCol w="252000">
                  <a:extLst>
                    <a:ext uri="{9D8B030D-6E8A-4147-A177-3AD203B41FA5}">
                      <a16:colId xmlns:a16="http://schemas.microsoft.com/office/drawing/2014/main" val="3319184832"/>
                    </a:ext>
                  </a:extLst>
                </a:gridCol>
                <a:gridCol w="252000">
                  <a:extLst>
                    <a:ext uri="{9D8B030D-6E8A-4147-A177-3AD203B41FA5}">
                      <a16:colId xmlns:a16="http://schemas.microsoft.com/office/drawing/2014/main" val="1433409630"/>
                    </a:ext>
                  </a:extLst>
                </a:gridCol>
                <a:gridCol w="252000">
                  <a:extLst>
                    <a:ext uri="{9D8B030D-6E8A-4147-A177-3AD203B41FA5}">
                      <a16:colId xmlns:a16="http://schemas.microsoft.com/office/drawing/2014/main" val="3828603970"/>
                    </a:ext>
                  </a:extLst>
                </a:gridCol>
                <a:gridCol w="252000">
                  <a:extLst>
                    <a:ext uri="{9D8B030D-6E8A-4147-A177-3AD203B41FA5}">
                      <a16:colId xmlns:a16="http://schemas.microsoft.com/office/drawing/2014/main" val="2624742036"/>
                    </a:ext>
                  </a:extLst>
                </a:gridCol>
                <a:gridCol w="252000">
                  <a:extLst>
                    <a:ext uri="{9D8B030D-6E8A-4147-A177-3AD203B41FA5}">
                      <a16:colId xmlns:a16="http://schemas.microsoft.com/office/drawing/2014/main" val="1953035054"/>
                    </a:ext>
                  </a:extLst>
                </a:gridCol>
                <a:gridCol w="252000">
                  <a:extLst>
                    <a:ext uri="{9D8B030D-6E8A-4147-A177-3AD203B41FA5}">
                      <a16:colId xmlns:a16="http://schemas.microsoft.com/office/drawing/2014/main" val="642807762"/>
                    </a:ext>
                  </a:extLst>
                </a:gridCol>
                <a:gridCol w="252000">
                  <a:extLst>
                    <a:ext uri="{9D8B030D-6E8A-4147-A177-3AD203B41FA5}">
                      <a16:colId xmlns:a16="http://schemas.microsoft.com/office/drawing/2014/main" val="1139348254"/>
                    </a:ext>
                  </a:extLst>
                </a:gridCol>
                <a:gridCol w="252000">
                  <a:extLst>
                    <a:ext uri="{9D8B030D-6E8A-4147-A177-3AD203B41FA5}">
                      <a16:colId xmlns:a16="http://schemas.microsoft.com/office/drawing/2014/main" val="3531022655"/>
                    </a:ext>
                  </a:extLst>
                </a:gridCol>
                <a:gridCol w="252000">
                  <a:extLst>
                    <a:ext uri="{9D8B030D-6E8A-4147-A177-3AD203B41FA5}">
                      <a16:colId xmlns:a16="http://schemas.microsoft.com/office/drawing/2014/main" val="1637719483"/>
                    </a:ext>
                  </a:extLst>
                </a:gridCol>
                <a:gridCol w="252000">
                  <a:extLst>
                    <a:ext uri="{9D8B030D-6E8A-4147-A177-3AD203B41FA5}">
                      <a16:colId xmlns:a16="http://schemas.microsoft.com/office/drawing/2014/main" val="1601393938"/>
                    </a:ext>
                  </a:extLst>
                </a:gridCol>
                <a:gridCol w="252000">
                  <a:extLst>
                    <a:ext uri="{9D8B030D-6E8A-4147-A177-3AD203B41FA5}">
                      <a16:colId xmlns:a16="http://schemas.microsoft.com/office/drawing/2014/main" val="1344159276"/>
                    </a:ext>
                  </a:extLst>
                </a:gridCol>
                <a:gridCol w="252000">
                  <a:extLst>
                    <a:ext uri="{9D8B030D-6E8A-4147-A177-3AD203B41FA5}">
                      <a16:colId xmlns:a16="http://schemas.microsoft.com/office/drawing/2014/main" val="3964509848"/>
                    </a:ext>
                  </a:extLst>
                </a:gridCol>
                <a:gridCol w="252000">
                  <a:extLst>
                    <a:ext uri="{9D8B030D-6E8A-4147-A177-3AD203B41FA5}">
                      <a16:colId xmlns:a16="http://schemas.microsoft.com/office/drawing/2014/main" val="1177782080"/>
                    </a:ext>
                  </a:extLst>
                </a:gridCol>
                <a:gridCol w="252000">
                  <a:extLst>
                    <a:ext uri="{9D8B030D-6E8A-4147-A177-3AD203B41FA5}">
                      <a16:colId xmlns:a16="http://schemas.microsoft.com/office/drawing/2014/main" val="4059501139"/>
                    </a:ext>
                  </a:extLst>
                </a:gridCol>
                <a:gridCol w="252000">
                  <a:extLst>
                    <a:ext uri="{9D8B030D-6E8A-4147-A177-3AD203B41FA5}">
                      <a16:colId xmlns:a16="http://schemas.microsoft.com/office/drawing/2014/main" val="1902736852"/>
                    </a:ext>
                  </a:extLst>
                </a:gridCol>
                <a:gridCol w="252000">
                  <a:extLst>
                    <a:ext uri="{9D8B030D-6E8A-4147-A177-3AD203B41FA5}">
                      <a16:colId xmlns:a16="http://schemas.microsoft.com/office/drawing/2014/main" val="130733771"/>
                    </a:ext>
                  </a:extLst>
                </a:gridCol>
                <a:gridCol w="252000">
                  <a:extLst>
                    <a:ext uri="{9D8B030D-6E8A-4147-A177-3AD203B41FA5}">
                      <a16:colId xmlns:a16="http://schemas.microsoft.com/office/drawing/2014/main" val="601470436"/>
                    </a:ext>
                  </a:extLst>
                </a:gridCol>
                <a:gridCol w="252000">
                  <a:extLst>
                    <a:ext uri="{9D8B030D-6E8A-4147-A177-3AD203B41FA5}">
                      <a16:colId xmlns:a16="http://schemas.microsoft.com/office/drawing/2014/main" val="4229803437"/>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325540802"/>
                  </a:ext>
                </a:extLst>
              </a:tr>
            </a:tbl>
          </a:graphicData>
        </a:graphic>
      </p:graphicFrame>
      <p:graphicFrame>
        <p:nvGraphicFramePr>
          <p:cNvPr id="15" name="表格 14">
            <a:extLst>
              <a:ext uri="{FF2B5EF4-FFF2-40B4-BE49-F238E27FC236}">
                <a16:creationId xmlns:a16="http://schemas.microsoft.com/office/drawing/2014/main" id="{2CDEBF86-11AB-4EB3-A5A7-FB6D7434D696}"/>
              </a:ext>
            </a:extLst>
          </p:cNvPr>
          <p:cNvGraphicFramePr>
            <a:graphicFrameLocks noGrp="1"/>
          </p:cNvGraphicFramePr>
          <p:nvPr/>
        </p:nvGraphicFramePr>
        <p:xfrm>
          <a:off x="2429196" y="4758870"/>
          <a:ext cx="8064000" cy="360000"/>
        </p:xfrm>
        <a:graphic>
          <a:graphicData uri="http://schemas.openxmlformats.org/drawingml/2006/table">
            <a:tbl>
              <a:tblPr firstRow="1" bandRow="1"/>
              <a:tblGrid>
                <a:gridCol w="252000">
                  <a:extLst>
                    <a:ext uri="{9D8B030D-6E8A-4147-A177-3AD203B41FA5}">
                      <a16:colId xmlns:a16="http://schemas.microsoft.com/office/drawing/2014/main" val="3768264860"/>
                    </a:ext>
                  </a:extLst>
                </a:gridCol>
                <a:gridCol w="252000">
                  <a:extLst>
                    <a:ext uri="{9D8B030D-6E8A-4147-A177-3AD203B41FA5}">
                      <a16:colId xmlns:a16="http://schemas.microsoft.com/office/drawing/2014/main" val="3963028515"/>
                    </a:ext>
                  </a:extLst>
                </a:gridCol>
                <a:gridCol w="252000">
                  <a:extLst>
                    <a:ext uri="{9D8B030D-6E8A-4147-A177-3AD203B41FA5}">
                      <a16:colId xmlns:a16="http://schemas.microsoft.com/office/drawing/2014/main" val="2128366838"/>
                    </a:ext>
                  </a:extLst>
                </a:gridCol>
                <a:gridCol w="252000">
                  <a:extLst>
                    <a:ext uri="{9D8B030D-6E8A-4147-A177-3AD203B41FA5}">
                      <a16:colId xmlns:a16="http://schemas.microsoft.com/office/drawing/2014/main" val="283210430"/>
                    </a:ext>
                  </a:extLst>
                </a:gridCol>
                <a:gridCol w="252000">
                  <a:extLst>
                    <a:ext uri="{9D8B030D-6E8A-4147-A177-3AD203B41FA5}">
                      <a16:colId xmlns:a16="http://schemas.microsoft.com/office/drawing/2014/main" val="3352477450"/>
                    </a:ext>
                  </a:extLst>
                </a:gridCol>
                <a:gridCol w="252000">
                  <a:extLst>
                    <a:ext uri="{9D8B030D-6E8A-4147-A177-3AD203B41FA5}">
                      <a16:colId xmlns:a16="http://schemas.microsoft.com/office/drawing/2014/main" val="428660272"/>
                    </a:ext>
                  </a:extLst>
                </a:gridCol>
                <a:gridCol w="252000">
                  <a:extLst>
                    <a:ext uri="{9D8B030D-6E8A-4147-A177-3AD203B41FA5}">
                      <a16:colId xmlns:a16="http://schemas.microsoft.com/office/drawing/2014/main" val="1364640432"/>
                    </a:ext>
                  </a:extLst>
                </a:gridCol>
                <a:gridCol w="252000">
                  <a:extLst>
                    <a:ext uri="{9D8B030D-6E8A-4147-A177-3AD203B41FA5}">
                      <a16:colId xmlns:a16="http://schemas.microsoft.com/office/drawing/2014/main" val="4261449938"/>
                    </a:ext>
                  </a:extLst>
                </a:gridCol>
                <a:gridCol w="252000">
                  <a:extLst>
                    <a:ext uri="{9D8B030D-6E8A-4147-A177-3AD203B41FA5}">
                      <a16:colId xmlns:a16="http://schemas.microsoft.com/office/drawing/2014/main" val="2115012368"/>
                    </a:ext>
                  </a:extLst>
                </a:gridCol>
                <a:gridCol w="252000">
                  <a:extLst>
                    <a:ext uri="{9D8B030D-6E8A-4147-A177-3AD203B41FA5}">
                      <a16:colId xmlns:a16="http://schemas.microsoft.com/office/drawing/2014/main" val="3305810423"/>
                    </a:ext>
                  </a:extLst>
                </a:gridCol>
                <a:gridCol w="252000">
                  <a:extLst>
                    <a:ext uri="{9D8B030D-6E8A-4147-A177-3AD203B41FA5}">
                      <a16:colId xmlns:a16="http://schemas.microsoft.com/office/drawing/2014/main" val="152983452"/>
                    </a:ext>
                  </a:extLst>
                </a:gridCol>
                <a:gridCol w="252000">
                  <a:extLst>
                    <a:ext uri="{9D8B030D-6E8A-4147-A177-3AD203B41FA5}">
                      <a16:colId xmlns:a16="http://schemas.microsoft.com/office/drawing/2014/main" val="678581613"/>
                    </a:ext>
                  </a:extLst>
                </a:gridCol>
                <a:gridCol w="252000">
                  <a:extLst>
                    <a:ext uri="{9D8B030D-6E8A-4147-A177-3AD203B41FA5}">
                      <a16:colId xmlns:a16="http://schemas.microsoft.com/office/drawing/2014/main" val="3616784239"/>
                    </a:ext>
                  </a:extLst>
                </a:gridCol>
                <a:gridCol w="252000">
                  <a:extLst>
                    <a:ext uri="{9D8B030D-6E8A-4147-A177-3AD203B41FA5}">
                      <a16:colId xmlns:a16="http://schemas.microsoft.com/office/drawing/2014/main" val="3551825249"/>
                    </a:ext>
                  </a:extLst>
                </a:gridCol>
                <a:gridCol w="252000">
                  <a:extLst>
                    <a:ext uri="{9D8B030D-6E8A-4147-A177-3AD203B41FA5}">
                      <a16:colId xmlns:a16="http://schemas.microsoft.com/office/drawing/2014/main" val="901702600"/>
                    </a:ext>
                  </a:extLst>
                </a:gridCol>
                <a:gridCol w="252000">
                  <a:extLst>
                    <a:ext uri="{9D8B030D-6E8A-4147-A177-3AD203B41FA5}">
                      <a16:colId xmlns:a16="http://schemas.microsoft.com/office/drawing/2014/main" val="2845235260"/>
                    </a:ext>
                  </a:extLst>
                </a:gridCol>
                <a:gridCol w="252000">
                  <a:extLst>
                    <a:ext uri="{9D8B030D-6E8A-4147-A177-3AD203B41FA5}">
                      <a16:colId xmlns:a16="http://schemas.microsoft.com/office/drawing/2014/main" val="1612724699"/>
                    </a:ext>
                  </a:extLst>
                </a:gridCol>
                <a:gridCol w="252000">
                  <a:extLst>
                    <a:ext uri="{9D8B030D-6E8A-4147-A177-3AD203B41FA5}">
                      <a16:colId xmlns:a16="http://schemas.microsoft.com/office/drawing/2014/main" val="3479394345"/>
                    </a:ext>
                  </a:extLst>
                </a:gridCol>
                <a:gridCol w="252000">
                  <a:extLst>
                    <a:ext uri="{9D8B030D-6E8A-4147-A177-3AD203B41FA5}">
                      <a16:colId xmlns:a16="http://schemas.microsoft.com/office/drawing/2014/main" val="435820293"/>
                    </a:ext>
                  </a:extLst>
                </a:gridCol>
                <a:gridCol w="252000">
                  <a:extLst>
                    <a:ext uri="{9D8B030D-6E8A-4147-A177-3AD203B41FA5}">
                      <a16:colId xmlns:a16="http://schemas.microsoft.com/office/drawing/2014/main" val="3245633005"/>
                    </a:ext>
                  </a:extLst>
                </a:gridCol>
                <a:gridCol w="252000">
                  <a:extLst>
                    <a:ext uri="{9D8B030D-6E8A-4147-A177-3AD203B41FA5}">
                      <a16:colId xmlns:a16="http://schemas.microsoft.com/office/drawing/2014/main" val="790386443"/>
                    </a:ext>
                  </a:extLst>
                </a:gridCol>
                <a:gridCol w="252000">
                  <a:extLst>
                    <a:ext uri="{9D8B030D-6E8A-4147-A177-3AD203B41FA5}">
                      <a16:colId xmlns:a16="http://schemas.microsoft.com/office/drawing/2014/main" val="490352735"/>
                    </a:ext>
                  </a:extLst>
                </a:gridCol>
                <a:gridCol w="252000">
                  <a:extLst>
                    <a:ext uri="{9D8B030D-6E8A-4147-A177-3AD203B41FA5}">
                      <a16:colId xmlns:a16="http://schemas.microsoft.com/office/drawing/2014/main" val="2080647255"/>
                    </a:ext>
                  </a:extLst>
                </a:gridCol>
                <a:gridCol w="252000">
                  <a:extLst>
                    <a:ext uri="{9D8B030D-6E8A-4147-A177-3AD203B41FA5}">
                      <a16:colId xmlns:a16="http://schemas.microsoft.com/office/drawing/2014/main" val="4050990574"/>
                    </a:ext>
                  </a:extLst>
                </a:gridCol>
                <a:gridCol w="252000">
                  <a:extLst>
                    <a:ext uri="{9D8B030D-6E8A-4147-A177-3AD203B41FA5}">
                      <a16:colId xmlns:a16="http://schemas.microsoft.com/office/drawing/2014/main" val="852001994"/>
                    </a:ext>
                  </a:extLst>
                </a:gridCol>
                <a:gridCol w="252000">
                  <a:extLst>
                    <a:ext uri="{9D8B030D-6E8A-4147-A177-3AD203B41FA5}">
                      <a16:colId xmlns:a16="http://schemas.microsoft.com/office/drawing/2014/main" val="406693382"/>
                    </a:ext>
                  </a:extLst>
                </a:gridCol>
                <a:gridCol w="252000">
                  <a:extLst>
                    <a:ext uri="{9D8B030D-6E8A-4147-A177-3AD203B41FA5}">
                      <a16:colId xmlns:a16="http://schemas.microsoft.com/office/drawing/2014/main" val="562289598"/>
                    </a:ext>
                  </a:extLst>
                </a:gridCol>
                <a:gridCol w="252000">
                  <a:extLst>
                    <a:ext uri="{9D8B030D-6E8A-4147-A177-3AD203B41FA5}">
                      <a16:colId xmlns:a16="http://schemas.microsoft.com/office/drawing/2014/main" val="2222649488"/>
                    </a:ext>
                  </a:extLst>
                </a:gridCol>
                <a:gridCol w="252000">
                  <a:extLst>
                    <a:ext uri="{9D8B030D-6E8A-4147-A177-3AD203B41FA5}">
                      <a16:colId xmlns:a16="http://schemas.microsoft.com/office/drawing/2014/main" val="3457463864"/>
                    </a:ext>
                  </a:extLst>
                </a:gridCol>
                <a:gridCol w="252000">
                  <a:extLst>
                    <a:ext uri="{9D8B030D-6E8A-4147-A177-3AD203B41FA5}">
                      <a16:colId xmlns:a16="http://schemas.microsoft.com/office/drawing/2014/main" val="3936920894"/>
                    </a:ext>
                  </a:extLst>
                </a:gridCol>
                <a:gridCol w="252000">
                  <a:extLst>
                    <a:ext uri="{9D8B030D-6E8A-4147-A177-3AD203B41FA5}">
                      <a16:colId xmlns:a16="http://schemas.microsoft.com/office/drawing/2014/main" val="1214417462"/>
                    </a:ext>
                  </a:extLst>
                </a:gridCol>
                <a:gridCol w="252000">
                  <a:extLst>
                    <a:ext uri="{9D8B030D-6E8A-4147-A177-3AD203B41FA5}">
                      <a16:colId xmlns:a16="http://schemas.microsoft.com/office/drawing/2014/main" val="222127773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007489052"/>
                  </a:ext>
                </a:extLst>
              </a:tr>
            </a:tbl>
          </a:graphicData>
        </a:graphic>
      </p:graphicFrame>
      <p:graphicFrame>
        <p:nvGraphicFramePr>
          <p:cNvPr id="16" name="表格 15">
            <a:extLst>
              <a:ext uri="{FF2B5EF4-FFF2-40B4-BE49-F238E27FC236}">
                <a16:creationId xmlns:a16="http://schemas.microsoft.com/office/drawing/2014/main" id="{6539FDD7-8C31-49E8-9E35-837089F59854}"/>
              </a:ext>
            </a:extLst>
          </p:cNvPr>
          <p:cNvGraphicFramePr>
            <a:graphicFrameLocks noGrp="1"/>
          </p:cNvGraphicFramePr>
          <p:nvPr/>
        </p:nvGraphicFramePr>
        <p:xfrm>
          <a:off x="2431705" y="5220728"/>
          <a:ext cx="8064000" cy="360000"/>
        </p:xfrm>
        <a:graphic>
          <a:graphicData uri="http://schemas.openxmlformats.org/drawingml/2006/table">
            <a:tbl>
              <a:tblPr firstRow="1" bandRow="1"/>
              <a:tblGrid>
                <a:gridCol w="252000">
                  <a:extLst>
                    <a:ext uri="{9D8B030D-6E8A-4147-A177-3AD203B41FA5}">
                      <a16:colId xmlns:a16="http://schemas.microsoft.com/office/drawing/2014/main" val="3551717722"/>
                    </a:ext>
                  </a:extLst>
                </a:gridCol>
                <a:gridCol w="252000">
                  <a:extLst>
                    <a:ext uri="{9D8B030D-6E8A-4147-A177-3AD203B41FA5}">
                      <a16:colId xmlns:a16="http://schemas.microsoft.com/office/drawing/2014/main" val="3934293607"/>
                    </a:ext>
                  </a:extLst>
                </a:gridCol>
                <a:gridCol w="252000">
                  <a:extLst>
                    <a:ext uri="{9D8B030D-6E8A-4147-A177-3AD203B41FA5}">
                      <a16:colId xmlns:a16="http://schemas.microsoft.com/office/drawing/2014/main" val="3903757510"/>
                    </a:ext>
                  </a:extLst>
                </a:gridCol>
                <a:gridCol w="252000">
                  <a:extLst>
                    <a:ext uri="{9D8B030D-6E8A-4147-A177-3AD203B41FA5}">
                      <a16:colId xmlns:a16="http://schemas.microsoft.com/office/drawing/2014/main" val="707485827"/>
                    </a:ext>
                  </a:extLst>
                </a:gridCol>
                <a:gridCol w="252000">
                  <a:extLst>
                    <a:ext uri="{9D8B030D-6E8A-4147-A177-3AD203B41FA5}">
                      <a16:colId xmlns:a16="http://schemas.microsoft.com/office/drawing/2014/main" val="1681740913"/>
                    </a:ext>
                  </a:extLst>
                </a:gridCol>
                <a:gridCol w="252000">
                  <a:extLst>
                    <a:ext uri="{9D8B030D-6E8A-4147-A177-3AD203B41FA5}">
                      <a16:colId xmlns:a16="http://schemas.microsoft.com/office/drawing/2014/main" val="2747658927"/>
                    </a:ext>
                  </a:extLst>
                </a:gridCol>
                <a:gridCol w="252000">
                  <a:extLst>
                    <a:ext uri="{9D8B030D-6E8A-4147-A177-3AD203B41FA5}">
                      <a16:colId xmlns:a16="http://schemas.microsoft.com/office/drawing/2014/main" val="2824750488"/>
                    </a:ext>
                  </a:extLst>
                </a:gridCol>
                <a:gridCol w="252000">
                  <a:extLst>
                    <a:ext uri="{9D8B030D-6E8A-4147-A177-3AD203B41FA5}">
                      <a16:colId xmlns:a16="http://schemas.microsoft.com/office/drawing/2014/main" val="1179287874"/>
                    </a:ext>
                  </a:extLst>
                </a:gridCol>
                <a:gridCol w="252000">
                  <a:extLst>
                    <a:ext uri="{9D8B030D-6E8A-4147-A177-3AD203B41FA5}">
                      <a16:colId xmlns:a16="http://schemas.microsoft.com/office/drawing/2014/main" val="15225467"/>
                    </a:ext>
                  </a:extLst>
                </a:gridCol>
                <a:gridCol w="252000">
                  <a:extLst>
                    <a:ext uri="{9D8B030D-6E8A-4147-A177-3AD203B41FA5}">
                      <a16:colId xmlns:a16="http://schemas.microsoft.com/office/drawing/2014/main" val="1982099190"/>
                    </a:ext>
                  </a:extLst>
                </a:gridCol>
                <a:gridCol w="252000">
                  <a:extLst>
                    <a:ext uri="{9D8B030D-6E8A-4147-A177-3AD203B41FA5}">
                      <a16:colId xmlns:a16="http://schemas.microsoft.com/office/drawing/2014/main" val="934213065"/>
                    </a:ext>
                  </a:extLst>
                </a:gridCol>
                <a:gridCol w="252000">
                  <a:extLst>
                    <a:ext uri="{9D8B030D-6E8A-4147-A177-3AD203B41FA5}">
                      <a16:colId xmlns:a16="http://schemas.microsoft.com/office/drawing/2014/main" val="895101759"/>
                    </a:ext>
                  </a:extLst>
                </a:gridCol>
                <a:gridCol w="252000">
                  <a:extLst>
                    <a:ext uri="{9D8B030D-6E8A-4147-A177-3AD203B41FA5}">
                      <a16:colId xmlns:a16="http://schemas.microsoft.com/office/drawing/2014/main" val="1589892963"/>
                    </a:ext>
                  </a:extLst>
                </a:gridCol>
                <a:gridCol w="252000">
                  <a:extLst>
                    <a:ext uri="{9D8B030D-6E8A-4147-A177-3AD203B41FA5}">
                      <a16:colId xmlns:a16="http://schemas.microsoft.com/office/drawing/2014/main" val="4248395567"/>
                    </a:ext>
                  </a:extLst>
                </a:gridCol>
                <a:gridCol w="252000">
                  <a:extLst>
                    <a:ext uri="{9D8B030D-6E8A-4147-A177-3AD203B41FA5}">
                      <a16:colId xmlns:a16="http://schemas.microsoft.com/office/drawing/2014/main" val="3290499467"/>
                    </a:ext>
                  </a:extLst>
                </a:gridCol>
                <a:gridCol w="252000">
                  <a:extLst>
                    <a:ext uri="{9D8B030D-6E8A-4147-A177-3AD203B41FA5}">
                      <a16:colId xmlns:a16="http://schemas.microsoft.com/office/drawing/2014/main" val="1656571524"/>
                    </a:ext>
                  </a:extLst>
                </a:gridCol>
                <a:gridCol w="252000">
                  <a:extLst>
                    <a:ext uri="{9D8B030D-6E8A-4147-A177-3AD203B41FA5}">
                      <a16:colId xmlns:a16="http://schemas.microsoft.com/office/drawing/2014/main" val="4025477539"/>
                    </a:ext>
                  </a:extLst>
                </a:gridCol>
                <a:gridCol w="252000">
                  <a:extLst>
                    <a:ext uri="{9D8B030D-6E8A-4147-A177-3AD203B41FA5}">
                      <a16:colId xmlns:a16="http://schemas.microsoft.com/office/drawing/2014/main" val="3919499307"/>
                    </a:ext>
                  </a:extLst>
                </a:gridCol>
                <a:gridCol w="252000">
                  <a:extLst>
                    <a:ext uri="{9D8B030D-6E8A-4147-A177-3AD203B41FA5}">
                      <a16:colId xmlns:a16="http://schemas.microsoft.com/office/drawing/2014/main" val="1597817498"/>
                    </a:ext>
                  </a:extLst>
                </a:gridCol>
                <a:gridCol w="252000">
                  <a:extLst>
                    <a:ext uri="{9D8B030D-6E8A-4147-A177-3AD203B41FA5}">
                      <a16:colId xmlns:a16="http://schemas.microsoft.com/office/drawing/2014/main" val="3811665958"/>
                    </a:ext>
                  </a:extLst>
                </a:gridCol>
                <a:gridCol w="252000">
                  <a:extLst>
                    <a:ext uri="{9D8B030D-6E8A-4147-A177-3AD203B41FA5}">
                      <a16:colId xmlns:a16="http://schemas.microsoft.com/office/drawing/2014/main" val="3784987418"/>
                    </a:ext>
                  </a:extLst>
                </a:gridCol>
                <a:gridCol w="252000">
                  <a:extLst>
                    <a:ext uri="{9D8B030D-6E8A-4147-A177-3AD203B41FA5}">
                      <a16:colId xmlns:a16="http://schemas.microsoft.com/office/drawing/2014/main" val="569041359"/>
                    </a:ext>
                  </a:extLst>
                </a:gridCol>
                <a:gridCol w="252000">
                  <a:extLst>
                    <a:ext uri="{9D8B030D-6E8A-4147-A177-3AD203B41FA5}">
                      <a16:colId xmlns:a16="http://schemas.microsoft.com/office/drawing/2014/main" val="288319005"/>
                    </a:ext>
                  </a:extLst>
                </a:gridCol>
                <a:gridCol w="252000">
                  <a:extLst>
                    <a:ext uri="{9D8B030D-6E8A-4147-A177-3AD203B41FA5}">
                      <a16:colId xmlns:a16="http://schemas.microsoft.com/office/drawing/2014/main" val="3097743614"/>
                    </a:ext>
                  </a:extLst>
                </a:gridCol>
                <a:gridCol w="252000">
                  <a:extLst>
                    <a:ext uri="{9D8B030D-6E8A-4147-A177-3AD203B41FA5}">
                      <a16:colId xmlns:a16="http://schemas.microsoft.com/office/drawing/2014/main" val="2318587917"/>
                    </a:ext>
                  </a:extLst>
                </a:gridCol>
                <a:gridCol w="252000">
                  <a:extLst>
                    <a:ext uri="{9D8B030D-6E8A-4147-A177-3AD203B41FA5}">
                      <a16:colId xmlns:a16="http://schemas.microsoft.com/office/drawing/2014/main" val="4085917042"/>
                    </a:ext>
                  </a:extLst>
                </a:gridCol>
                <a:gridCol w="252000">
                  <a:extLst>
                    <a:ext uri="{9D8B030D-6E8A-4147-A177-3AD203B41FA5}">
                      <a16:colId xmlns:a16="http://schemas.microsoft.com/office/drawing/2014/main" val="151099367"/>
                    </a:ext>
                  </a:extLst>
                </a:gridCol>
                <a:gridCol w="252000">
                  <a:extLst>
                    <a:ext uri="{9D8B030D-6E8A-4147-A177-3AD203B41FA5}">
                      <a16:colId xmlns:a16="http://schemas.microsoft.com/office/drawing/2014/main" val="3152717099"/>
                    </a:ext>
                  </a:extLst>
                </a:gridCol>
                <a:gridCol w="252000">
                  <a:extLst>
                    <a:ext uri="{9D8B030D-6E8A-4147-A177-3AD203B41FA5}">
                      <a16:colId xmlns:a16="http://schemas.microsoft.com/office/drawing/2014/main" val="2926218022"/>
                    </a:ext>
                  </a:extLst>
                </a:gridCol>
                <a:gridCol w="252000">
                  <a:extLst>
                    <a:ext uri="{9D8B030D-6E8A-4147-A177-3AD203B41FA5}">
                      <a16:colId xmlns:a16="http://schemas.microsoft.com/office/drawing/2014/main" val="4044561631"/>
                    </a:ext>
                  </a:extLst>
                </a:gridCol>
                <a:gridCol w="252000">
                  <a:extLst>
                    <a:ext uri="{9D8B030D-6E8A-4147-A177-3AD203B41FA5}">
                      <a16:colId xmlns:a16="http://schemas.microsoft.com/office/drawing/2014/main" val="2856263323"/>
                    </a:ext>
                  </a:extLst>
                </a:gridCol>
                <a:gridCol w="252000">
                  <a:extLst>
                    <a:ext uri="{9D8B030D-6E8A-4147-A177-3AD203B41FA5}">
                      <a16:colId xmlns:a16="http://schemas.microsoft.com/office/drawing/2014/main" val="1091725062"/>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3267451094"/>
                  </a:ext>
                </a:extLst>
              </a:tr>
            </a:tbl>
          </a:graphicData>
        </a:graphic>
      </p:graphicFrame>
      <p:sp>
        <p:nvSpPr>
          <p:cNvPr id="70" name="矩形: 圓角 69">
            <a:extLst>
              <a:ext uri="{FF2B5EF4-FFF2-40B4-BE49-F238E27FC236}">
                <a16:creationId xmlns:a16="http://schemas.microsoft.com/office/drawing/2014/main" id="{28FE72E2-CC5A-4A4E-A70C-CE46EEBF131D}"/>
              </a:ext>
            </a:extLst>
          </p:cNvPr>
          <p:cNvSpPr/>
          <p:nvPr/>
        </p:nvSpPr>
        <p:spPr>
          <a:xfrm>
            <a:off x="6441868" y="2991670"/>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圓角 70">
            <a:extLst>
              <a:ext uri="{FF2B5EF4-FFF2-40B4-BE49-F238E27FC236}">
                <a16:creationId xmlns:a16="http://schemas.microsoft.com/office/drawing/2014/main" id="{63774D9A-0825-4ECD-AAD6-28EC38546251}"/>
              </a:ext>
            </a:extLst>
          </p:cNvPr>
          <p:cNvSpPr/>
          <p:nvPr/>
        </p:nvSpPr>
        <p:spPr>
          <a:xfrm>
            <a:off x="5435101" y="3416808"/>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97C7BEF6-0BA0-43FF-B5C4-C15A97F77931}"/>
              </a:ext>
            </a:extLst>
          </p:cNvPr>
          <p:cNvSpPr/>
          <p:nvPr/>
        </p:nvSpPr>
        <p:spPr>
          <a:xfrm>
            <a:off x="5695724" y="4311433"/>
            <a:ext cx="29855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圓角 72">
            <a:extLst>
              <a:ext uri="{FF2B5EF4-FFF2-40B4-BE49-F238E27FC236}">
                <a16:creationId xmlns:a16="http://schemas.microsoft.com/office/drawing/2014/main" id="{1CAD4CC1-6AC4-4FA4-A337-7A88F6D7F07A}"/>
              </a:ext>
            </a:extLst>
          </p:cNvPr>
          <p:cNvSpPr/>
          <p:nvPr/>
        </p:nvSpPr>
        <p:spPr>
          <a:xfrm>
            <a:off x="4959343" y="4761896"/>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圓角 73">
            <a:extLst>
              <a:ext uri="{FF2B5EF4-FFF2-40B4-BE49-F238E27FC236}">
                <a16:creationId xmlns:a16="http://schemas.microsoft.com/office/drawing/2014/main" id="{EE683AB9-ACCA-4A01-A5F9-123A54C4E2A0}"/>
              </a:ext>
            </a:extLst>
          </p:cNvPr>
          <p:cNvSpPr/>
          <p:nvPr/>
        </p:nvSpPr>
        <p:spPr>
          <a:xfrm>
            <a:off x="8726312" y="5220924"/>
            <a:ext cx="263704" cy="348318"/>
          </a:xfrm>
          <a:prstGeom prst="roundRect">
            <a:avLst>
              <a:gd name="adj" fmla="val 1590"/>
            </a:avLst>
          </a:prstGeom>
          <a:solidFill>
            <a:srgbClr val="CCCCFF">
              <a:alpha val="50196"/>
            </a:srgbClr>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656B83B-1F6C-4EF1-8F43-0EC3A3C4BAA8}"/>
              </a:ext>
            </a:extLst>
          </p:cNvPr>
          <p:cNvSpPr txBox="1"/>
          <p:nvPr/>
        </p:nvSpPr>
        <p:spPr>
          <a:xfrm>
            <a:off x="807593" y="6042320"/>
            <a:ext cx="4095993" cy="369332"/>
          </a:xfrm>
          <a:prstGeom prst="rect">
            <a:avLst/>
          </a:prstGeom>
          <a:noFill/>
        </p:spPr>
        <p:txBody>
          <a:bodyPr wrap="none" rtlCol="0">
            <a:spAutoFit/>
          </a:bodyPr>
          <a:lstStyle/>
          <a:p>
            <a:r>
              <a:rPr lang="en-US" altLang="zh-TW" b="1" u="sng" dirty="0"/>
              <a:t>Method 2</a:t>
            </a:r>
            <a:r>
              <a:rPr lang="en-US" altLang="zh-TW" b="1" dirty="0"/>
              <a:t>: use hardware logic gates</a:t>
            </a:r>
            <a:endParaRPr lang="zh-TW" altLang="en-US" b="1" u="sng" dirty="0"/>
          </a:p>
        </p:txBody>
      </p:sp>
      <p:graphicFrame>
        <p:nvGraphicFramePr>
          <p:cNvPr id="17" name="表格 16">
            <a:extLst>
              <a:ext uri="{FF2B5EF4-FFF2-40B4-BE49-F238E27FC236}">
                <a16:creationId xmlns:a16="http://schemas.microsoft.com/office/drawing/2014/main" id="{78AF2600-6F35-4CE0-803A-BD27B68E3A19}"/>
              </a:ext>
            </a:extLst>
          </p:cNvPr>
          <p:cNvGraphicFramePr>
            <a:graphicFrameLocks noGrp="1"/>
          </p:cNvGraphicFramePr>
          <p:nvPr/>
        </p:nvGraphicFramePr>
        <p:xfrm>
          <a:off x="2445682" y="299923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09" name="表格 108">
            <a:extLst>
              <a:ext uri="{FF2B5EF4-FFF2-40B4-BE49-F238E27FC236}">
                <a16:creationId xmlns:a16="http://schemas.microsoft.com/office/drawing/2014/main" id="{6FC65FC6-E422-40D8-9CCA-E06FA3E905E4}"/>
              </a:ext>
            </a:extLst>
          </p:cNvPr>
          <p:cNvGraphicFramePr>
            <a:graphicFrameLocks noGrp="1"/>
          </p:cNvGraphicFramePr>
          <p:nvPr/>
        </p:nvGraphicFramePr>
        <p:xfrm>
          <a:off x="2445682" y="341854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0" name="表格 109">
            <a:extLst>
              <a:ext uri="{FF2B5EF4-FFF2-40B4-BE49-F238E27FC236}">
                <a16:creationId xmlns:a16="http://schemas.microsoft.com/office/drawing/2014/main" id="{456780BE-D3FC-45EA-B50A-B4A68D448262}"/>
              </a:ext>
            </a:extLst>
          </p:cNvPr>
          <p:cNvGraphicFramePr>
            <a:graphicFrameLocks noGrp="1"/>
          </p:cNvGraphicFramePr>
          <p:nvPr/>
        </p:nvGraphicFramePr>
        <p:xfrm>
          <a:off x="2445682" y="4308133"/>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1" name="表格 110">
            <a:extLst>
              <a:ext uri="{FF2B5EF4-FFF2-40B4-BE49-F238E27FC236}">
                <a16:creationId xmlns:a16="http://schemas.microsoft.com/office/drawing/2014/main" id="{06D86FB3-B747-4562-B5EE-0307BDC87519}"/>
              </a:ext>
            </a:extLst>
          </p:cNvPr>
          <p:cNvGraphicFramePr>
            <a:graphicFrameLocks noGrp="1"/>
          </p:cNvGraphicFramePr>
          <p:nvPr/>
        </p:nvGraphicFramePr>
        <p:xfrm>
          <a:off x="2445682" y="4756717"/>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graphicFrame>
        <p:nvGraphicFramePr>
          <p:cNvPr id="112" name="表格 111">
            <a:extLst>
              <a:ext uri="{FF2B5EF4-FFF2-40B4-BE49-F238E27FC236}">
                <a16:creationId xmlns:a16="http://schemas.microsoft.com/office/drawing/2014/main" id="{EBA62A26-E4A1-4E97-8EA0-735B1A8088D0}"/>
              </a:ext>
            </a:extLst>
          </p:cNvPr>
          <p:cNvGraphicFramePr>
            <a:graphicFrameLocks noGrp="1"/>
          </p:cNvGraphicFramePr>
          <p:nvPr/>
        </p:nvGraphicFramePr>
        <p:xfrm>
          <a:off x="2445682" y="5213908"/>
          <a:ext cx="252000" cy="360000"/>
        </p:xfrm>
        <a:graphic>
          <a:graphicData uri="http://schemas.openxmlformats.org/drawingml/2006/table">
            <a:tbl>
              <a:tblPr firstRow="1" bandRow="1"/>
              <a:tblGrid>
                <a:gridCol w="252000">
                  <a:extLst>
                    <a:ext uri="{9D8B030D-6E8A-4147-A177-3AD203B41FA5}">
                      <a16:colId xmlns:a16="http://schemas.microsoft.com/office/drawing/2014/main" val="703051768"/>
                    </a:ext>
                  </a:extLst>
                </a:gridCol>
              </a:tblGrid>
              <a:tr h="36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extLst>
                  <a:ext uri="{0D108BD9-81ED-4DB2-BD59-A6C34878D82A}">
                    <a16:rowId xmlns:a16="http://schemas.microsoft.com/office/drawing/2014/main" val="1146419525"/>
                  </a:ext>
                </a:extLst>
              </a:tr>
            </a:tbl>
          </a:graphicData>
        </a:graphic>
      </p:graphicFrame>
      <p:sp>
        <p:nvSpPr>
          <p:cNvPr id="68" name="矩形: 圓角 67">
            <a:extLst>
              <a:ext uri="{FF2B5EF4-FFF2-40B4-BE49-F238E27FC236}">
                <a16:creationId xmlns:a16="http://schemas.microsoft.com/office/drawing/2014/main" id="{2FDDAC62-5270-4526-A2EE-E333F97766AE}"/>
              </a:ext>
            </a:extLst>
          </p:cNvPr>
          <p:cNvSpPr/>
          <p:nvPr/>
        </p:nvSpPr>
        <p:spPr>
          <a:xfrm>
            <a:off x="2458812" y="2996916"/>
            <a:ext cx="225741" cy="2565485"/>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7A535535-2A46-44EA-97A8-8AF7EC7F0ED1}"/>
              </a:ext>
            </a:extLst>
          </p:cNvPr>
          <p:cNvSpPr/>
          <p:nvPr/>
        </p:nvSpPr>
        <p:spPr>
          <a:xfrm>
            <a:off x="2069789" y="2794481"/>
            <a:ext cx="364930" cy="2809377"/>
          </a:xfrm>
          <a:prstGeom prst="rect">
            <a:avLst/>
          </a:prstGeom>
          <a:solidFill>
            <a:srgbClr val="F2E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矩形 113">
            <a:extLst>
              <a:ext uri="{FF2B5EF4-FFF2-40B4-BE49-F238E27FC236}">
                <a16:creationId xmlns:a16="http://schemas.microsoft.com/office/drawing/2014/main" id="{3723FB9E-653D-4570-BB48-6FC91D497F15}"/>
              </a:ext>
            </a:extLst>
          </p:cNvPr>
          <p:cNvSpPr/>
          <p:nvPr/>
        </p:nvSpPr>
        <p:spPr>
          <a:xfrm>
            <a:off x="37300" y="2781284"/>
            <a:ext cx="2315950" cy="2862322"/>
          </a:xfrm>
          <a:prstGeom prst="rect">
            <a:avLst/>
          </a:prstGeom>
          <a:solidFill>
            <a:schemeClr val="accent4">
              <a:lumMod val="90000"/>
            </a:schemeClr>
          </a:solidFill>
          <a:effectLst/>
        </p:spPr>
        <p:txBody>
          <a:bodyPr wrap="square">
            <a:spAutoFit/>
          </a:bodyPr>
          <a:lstStyle/>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a:p>
            <a:r>
              <a:rPr lang="en-US" altLang="zh-TW" sz="1500" dirty="0">
                <a:solidFill>
                  <a:srgbClr val="0000FF"/>
                </a:solidFill>
                <a:latin typeface="Microsoft New Tai Lue" panose="020B0502040204020203" pitchFamily="34" charset="0"/>
                <a:cs typeface="Microsoft New Tai Lue" panose="020B0502040204020203" pitchFamily="34" charset="0"/>
              </a:rPr>
              <a:t>            </a:t>
            </a: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p:txBody>
      </p:sp>
      <p:cxnSp>
        <p:nvCxnSpPr>
          <p:cNvPr id="6" name="直線接點 5">
            <a:extLst>
              <a:ext uri="{FF2B5EF4-FFF2-40B4-BE49-F238E27FC236}">
                <a16:creationId xmlns:a16="http://schemas.microsoft.com/office/drawing/2014/main" id="{2ECAC47B-B8CF-4E59-998F-8C5594AE17FB}"/>
              </a:ext>
            </a:extLst>
          </p:cNvPr>
          <p:cNvCxnSpPr/>
          <p:nvPr/>
        </p:nvCxnSpPr>
        <p:spPr>
          <a:xfrm>
            <a:off x="653642" y="4040644"/>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B5463BE1-F1DC-4511-92C8-F1036C7192F8}"/>
              </a:ext>
            </a:extLst>
          </p:cNvPr>
          <p:cNvSpPr txBox="1"/>
          <p:nvPr/>
        </p:nvSpPr>
        <p:spPr>
          <a:xfrm>
            <a:off x="52258" y="3769856"/>
            <a:ext cx="78739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 </a:t>
            </a:r>
            <a:endParaRPr lang="zh-TW" altLang="en-US" b="1" dirty="0">
              <a:solidFill>
                <a:srgbClr val="EE5496"/>
              </a:solidFill>
            </a:endParaRPr>
          </a:p>
        </p:txBody>
      </p:sp>
      <p:sp>
        <p:nvSpPr>
          <p:cNvPr id="107" name="矩形: 圓角 106">
            <a:extLst>
              <a:ext uri="{FF2B5EF4-FFF2-40B4-BE49-F238E27FC236}">
                <a16:creationId xmlns:a16="http://schemas.microsoft.com/office/drawing/2014/main" id="{2FE2C507-C414-4C63-AC1C-F8D638EBEAF9}"/>
              </a:ext>
            </a:extLst>
          </p:cNvPr>
          <p:cNvSpPr/>
          <p:nvPr/>
        </p:nvSpPr>
        <p:spPr>
          <a:xfrm>
            <a:off x="2712720" y="3004329"/>
            <a:ext cx="2246623" cy="2537244"/>
          </a:xfrm>
          <a:prstGeom prst="roundRect">
            <a:avLst>
              <a:gd name="adj" fmla="val 1590"/>
            </a:avLst>
          </a:prstGeom>
          <a:solidFill>
            <a:srgbClr val="D7E4BD">
              <a:alpha val="50196"/>
            </a:srgbClr>
          </a:solidFill>
          <a:ln w="38100">
            <a:solidFill>
              <a:srgbClr val="009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8" name="直線單箭頭接點 107">
            <a:extLst>
              <a:ext uri="{FF2B5EF4-FFF2-40B4-BE49-F238E27FC236}">
                <a16:creationId xmlns:a16="http://schemas.microsoft.com/office/drawing/2014/main" id="{ECD854FD-BE2C-4041-BB43-E13943BC52FE}"/>
              </a:ext>
            </a:extLst>
          </p:cNvPr>
          <p:cNvCxnSpPr>
            <a:cxnSpLocks/>
          </p:cNvCxnSpPr>
          <p:nvPr/>
        </p:nvCxnSpPr>
        <p:spPr>
          <a:xfrm>
            <a:off x="4542352" y="5531705"/>
            <a:ext cx="416991" cy="379199"/>
          </a:xfrm>
          <a:prstGeom prst="straightConnector1">
            <a:avLst/>
          </a:prstGeom>
          <a:ln w="38100">
            <a:solidFill>
              <a:srgbClr val="00924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9" name="文字方塊 118">
            <a:extLst>
              <a:ext uri="{FF2B5EF4-FFF2-40B4-BE49-F238E27FC236}">
                <a16:creationId xmlns:a16="http://schemas.microsoft.com/office/drawing/2014/main" id="{8F7E080E-1694-4C9D-A807-8135C0F5CE65}"/>
              </a:ext>
            </a:extLst>
          </p:cNvPr>
          <p:cNvSpPr txBox="1"/>
          <p:nvPr/>
        </p:nvSpPr>
        <p:spPr>
          <a:xfrm>
            <a:off x="4885795" y="5699183"/>
            <a:ext cx="3150802" cy="646331"/>
          </a:xfrm>
          <a:prstGeom prst="rect">
            <a:avLst/>
          </a:prstGeom>
          <a:noFill/>
        </p:spPr>
        <p:txBody>
          <a:bodyPr wrap="square" rtlCol="0">
            <a:spAutoFit/>
          </a:bodyPr>
          <a:lstStyle/>
          <a:p>
            <a:pPr algn="ctr"/>
            <a:r>
              <a:rPr lang="en-US" altLang="zh-TW" dirty="0">
                <a:solidFill>
                  <a:srgbClr val="00B050"/>
                </a:solidFill>
              </a:rPr>
              <a:t>We try to find the leftmost bit that is different to the</a:t>
            </a:r>
            <a:r>
              <a:rPr lang="en-US" altLang="zh-TW" dirty="0">
                <a:solidFill>
                  <a:srgbClr val="7030A0"/>
                </a:solidFill>
              </a:rPr>
              <a:t> </a:t>
            </a:r>
            <a:r>
              <a:rPr lang="en-US" altLang="zh-TW" dirty="0">
                <a:solidFill>
                  <a:srgbClr val="0000FF"/>
                </a:solidFill>
              </a:rPr>
              <a:t>sign bit</a:t>
            </a:r>
            <a:endParaRPr lang="zh-TW" altLang="en-US" dirty="0">
              <a:solidFill>
                <a:srgbClr val="0000FF"/>
              </a:solidFill>
            </a:endParaRPr>
          </a:p>
        </p:txBody>
      </p:sp>
    </p:spTree>
    <p:extLst>
      <p:ext uri="{BB962C8B-B14F-4D97-AF65-F5344CB8AC3E}">
        <p14:creationId xmlns:p14="http://schemas.microsoft.com/office/powerpoint/2010/main" val="3103380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4914332"/>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518031"/>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17520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168691"/>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56893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496407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36166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502773"/>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553675"/>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116" name="文字方塊 115">
            <a:extLst>
              <a:ext uri="{FF2B5EF4-FFF2-40B4-BE49-F238E27FC236}">
                <a16:creationId xmlns:a16="http://schemas.microsoft.com/office/drawing/2014/main" id="{2A6255D5-79AC-427F-8DE4-5799BBEF4405}"/>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117" name="文字方塊 116">
            <a:extLst>
              <a:ext uri="{FF2B5EF4-FFF2-40B4-BE49-F238E27FC236}">
                <a16:creationId xmlns:a16="http://schemas.microsoft.com/office/drawing/2014/main" id="{607F9F13-7579-42EA-8494-21851DEC915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118" name="文字方塊 117">
            <a:extLst>
              <a:ext uri="{FF2B5EF4-FFF2-40B4-BE49-F238E27FC236}">
                <a16:creationId xmlns:a16="http://schemas.microsoft.com/office/drawing/2014/main" id="{D29E6C2E-6B10-4FCF-8BC2-301EEC141534}"/>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120" name="矩形 119">
            <a:extLst>
              <a:ext uri="{FF2B5EF4-FFF2-40B4-BE49-F238E27FC236}">
                <a16:creationId xmlns:a16="http://schemas.microsoft.com/office/drawing/2014/main" id="{AD336D64-D631-43D6-9541-F3B944DCA899}"/>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121" name="文字方塊 120">
            <a:extLst>
              <a:ext uri="{FF2B5EF4-FFF2-40B4-BE49-F238E27FC236}">
                <a16:creationId xmlns:a16="http://schemas.microsoft.com/office/drawing/2014/main" id="{7E970B6E-5240-444D-82B0-1332556BF75F}"/>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122" name="矩形 121">
            <a:extLst>
              <a:ext uri="{FF2B5EF4-FFF2-40B4-BE49-F238E27FC236}">
                <a16:creationId xmlns:a16="http://schemas.microsoft.com/office/drawing/2014/main" id="{FA080385-DDB0-4657-9ABC-3816C6DEB71C}"/>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123" name="文字方塊 122">
            <a:extLst>
              <a:ext uri="{FF2B5EF4-FFF2-40B4-BE49-F238E27FC236}">
                <a16:creationId xmlns:a16="http://schemas.microsoft.com/office/drawing/2014/main" id="{56CBB537-D8C9-47DF-8A72-A23682552DD9}"/>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124" name="矩形 123">
            <a:extLst>
              <a:ext uri="{FF2B5EF4-FFF2-40B4-BE49-F238E27FC236}">
                <a16:creationId xmlns:a16="http://schemas.microsoft.com/office/drawing/2014/main" id="{432769F1-049E-4F79-B53F-715DF45A4CB8}"/>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125" name="文字方塊 124">
            <a:extLst>
              <a:ext uri="{FF2B5EF4-FFF2-40B4-BE49-F238E27FC236}">
                <a16:creationId xmlns:a16="http://schemas.microsoft.com/office/drawing/2014/main" id="{47CC3407-25BC-4878-95B9-4FF3AF66207B}"/>
              </a:ext>
            </a:extLst>
          </p:cNvPr>
          <p:cNvSpPr txBox="1"/>
          <p:nvPr/>
        </p:nvSpPr>
        <p:spPr>
          <a:xfrm>
            <a:off x="10164198" y="4914332"/>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126" name="矩形 125">
            <a:extLst>
              <a:ext uri="{FF2B5EF4-FFF2-40B4-BE49-F238E27FC236}">
                <a16:creationId xmlns:a16="http://schemas.microsoft.com/office/drawing/2014/main" id="{7F5B8388-20DB-4E72-940E-CAE3C50112BD}"/>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127" name="文字方塊 126">
            <a:extLst>
              <a:ext uri="{FF2B5EF4-FFF2-40B4-BE49-F238E27FC236}">
                <a16:creationId xmlns:a16="http://schemas.microsoft.com/office/drawing/2014/main" id="{4E7CCB3C-47C7-41E3-B80A-030FBAEC0DC3}"/>
              </a:ext>
            </a:extLst>
          </p:cNvPr>
          <p:cNvSpPr txBox="1"/>
          <p:nvPr/>
        </p:nvSpPr>
        <p:spPr>
          <a:xfrm>
            <a:off x="10658208" y="5518031"/>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128" name="矩形 127">
            <a:extLst>
              <a:ext uri="{FF2B5EF4-FFF2-40B4-BE49-F238E27FC236}">
                <a16:creationId xmlns:a16="http://schemas.microsoft.com/office/drawing/2014/main" id="{53186B70-5FB0-46FD-8ABE-8D1E85CDF5A6}"/>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129" name="直線單箭頭接點 128">
            <a:extLst>
              <a:ext uri="{FF2B5EF4-FFF2-40B4-BE49-F238E27FC236}">
                <a16:creationId xmlns:a16="http://schemas.microsoft.com/office/drawing/2014/main" id="{469C2A3C-DED9-488B-8570-E146F56074B7}"/>
              </a:ext>
            </a:extLst>
          </p:cNvPr>
          <p:cNvCxnSpPr>
            <a:cxnSpLocks/>
          </p:cNvCxnSpPr>
          <p:nvPr/>
        </p:nvCxnSpPr>
        <p:spPr>
          <a:xfrm>
            <a:off x="10167871" y="617520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0" name="文字方塊 129">
            <a:extLst>
              <a:ext uri="{FF2B5EF4-FFF2-40B4-BE49-F238E27FC236}">
                <a16:creationId xmlns:a16="http://schemas.microsoft.com/office/drawing/2014/main" id="{991BBC4E-0956-4216-9E50-12D5BC5EF816}"/>
              </a:ext>
            </a:extLst>
          </p:cNvPr>
          <p:cNvSpPr txBox="1"/>
          <p:nvPr/>
        </p:nvSpPr>
        <p:spPr>
          <a:xfrm>
            <a:off x="10243819" y="6168691"/>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131" name="直線單箭頭接點 130">
            <a:extLst>
              <a:ext uri="{FF2B5EF4-FFF2-40B4-BE49-F238E27FC236}">
                <a16:creationId xmlns:a16="http://schemas.microsoft.com/office/drawing/2014/main" id="{69F6AD94-68B8-4EC7-96DF-94556B644666}"/>
              </a:ext>
            </a:extLst>
          </p:cNvPr>
          <p:cNvCxnSpPr>
            <a:cxnSpLocks/>
          </p:cNvCxnSpPr>
          <p:nvPr/>
        </p:nvCxnSpPr>
        <p:spPr>
          <a:xfrm>
            <a:off x="10649442" y="556893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2" name="直線單箭頭接點 131">
            <a:extLst>
              <a:ext uri="{FF2B5EF4-FFF2-40B4-BE49-F238E27FC236}">
                <a16:creationId xmlns:a16="http://schemas.microsoft.com/office/drawing/2014/main" id="{999BBFC3-052B-40F6-928D-2134AFB523E5}"/>
              </a:ext>
            </a:extLst>
          </p:cNvPr>
          <p:cNvCxnSpPr>
            <a:cxnSpLocks/>
          </p:cNvCxnSpPr>
          <p:nvPr/>
        </p:nvCxnSpPr>
        <p:spPr>
          <a:xfrm>
            <a:off x="10161670" y="496407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直線單箭頭接點 132">
            <a:extLst>
              <a:ext uri="{FF2B5EF4-FFF2-40B4-BE49-F238E27FC236}">
                <a16:creationId xmlns:a16="http://schemas.microsoft.com/office/drawing/2014/main" id="{AC277A8C-020A-4718-A954-6609A8C31A25}"/>
              </a:ext>
            </a:extLst>
          </p:cNvPr>
          <p:cNvCxnSpPr>
            <a:cxnSpLocks/>
          </p:cNvCxnSpPr>
          <p:nvPr/>
        </p:nvCxnSpPr>
        <p:spPr>
          <a:xfrm>
            <a:off x="10141157" y="4361668"/>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11F9AF16-A129-46DA-BF9B-58DCAE81D2AE}"/>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1C4A00B0-CEDE-497E-9FC2-FB603DCA3D2A}"/>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6" name="矩形 135">
            <a:extLst>
              <a:ext uri="{FF2B5EF4-FFF2-40B4-BE49-F238E27FC236}">
                <a16:creationId xmlns:a16="http://schemas.microsoft.com/office/drawing/2014/main" id="{87483E4B-D9EC-4703-9329-2A9A400023EB}"/>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137" name="直線單箭頭接點 136">
            <a:extLst>
              <a:ext uri="{FF2B5EF4-FFF2-40B4-BE49-F238E27FC236}">
                <a16:creationId xmlns:a16="http://schemas.microsoft.com/office/drawing/2014/main" id="{A33D7313-8AEE-4629-B131-FEE10675C104}"/>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034F0F91-96A9-4ECE-9F54-3E6FBFE53564}"/>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139" name="文字方塊 138">
            <a:extLst>
              <a:ext uri="{FF2B5EF4-FFF2-40B4-BE49-F238E27FC236}">
                <a16:creationId xmlns:a16="http://schemas.microsoft.com/office/drawing/2014/main" id="{0C07479F-D793-4C41-9A9C-62B07BCE36E2}"/>
              </a:ext>
            </a:extLst>
          </p:cNvPr>
          <p:cNvSpPr txBox="1"/>
          <p:nvPr/>
        </p:nvSpPr>
        <p:spPr>
          <a:xfrm>
            <a:off x="9394124" y="5502773"/>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40" name="直線單箭頭接點 139">
            <a:extLst>
              <a:ext uri="{FF2B5EF4-FFF2-40B4-BE49-F238E27FC236}">
                <a16:creationId xmlns:a16="http://schemas.microsoft.com/office/drawing/2014/main" id="{7D493CB2-E69E-451E-AAA3-1969FAE45166}"/>
              </a:ext>
            </a:extLst>
          </p:cNvPr>
          <p:cNvCxnSpPr>
            <a:cxnSpLocks/>
          </p:cNvCxnSpPr>
          <p:nvPr/>
        </p:nvCxnSpPr>
        <p:spPr>
          <a:xfrm>
            <a:off x="9385358" y="5553675"/>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917CE3BD-7504-41A4-92BC-121D4D9F484D}"/>
              </a:ext>
            </a:extLst>
          </p:cNvPr>
          <p:cNvSpPr/>
          <p:nvPr/>
        </p:nvSpPr>
        <p:spPr>
          <a:xfrm>
            <a:off x="653642" y="2699571"/>
            <a:ext cx="11321262" cy="4131900"/>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[0]</a:t>
            </a:r>
          </a:p>
          <a:p>
            <a:pPr>
              <a:lnSpc>
                <a:spcPct val="150000"/>
              </a:lnSpc>
            </a:pPr>
            <a:r>
              <a:rPr lang="en-US" altLang="zh-TW" sz="1500" dirty="0">
                <a:solidFill>
                  <a:srgbClr val="0000FF"/>
                </a:solidFill>
                <a:latin typeface="Microsoft New Tai Lue" panose="020B0502040204020203" pitchFamily="34" charset="0"/>
                <a:cs typeface="Microsoft New Tai Lue" panose="020B0502040204020203" pitchFamily="34" charset="0"/>
              </a:rPr>
              <a:t> </a:t>
            </a:r>
          </a:p>
          <a:p>
            <a:pPr>
              <a:lnSpc>
                <a:spcPct val="150000"/>
              </a:lnSpc>
            </a:pP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[1]</a:t>
            </a: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[2]</a:t>
            </a:r>
          </a:p>
          <a:p>
            <a:pPr>
              <a:lnSpc>
                <a:spcPct val="150000"/>
              </a:lnSpc>
            </a:pP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[3]</a:t>
            </a: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[4]</a:t>
            </a: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r>
              <a:rPr lang="en-US" altLang="zh-TW" sz="1500" dirty="0" err="1">
                <a:solidFill>
                  <a:srgbClr val="0000FF"/>
                </a:solidFill>
                <a:latin typeface="Microsoft New Tai Lue" panose="020B0502040204020203" pitchFamily="34" charset="0"/>
                <a:cs typeface="Microsoft New Tai Lue" panose="020B0502040204020203" pitchFamily="34" charset="0"/>
              </a:rPr>
              <a:t>tensor_value.val</a:t>
            </a:r>
            <a:r>
              <a:rPr lang="en-US" altLang="zh-TW" sz="1500" dirty="0">
                <a:solidFill>
                  <a:srgbClr val="0000FF"/>
                </a:solidFill>
                <a:latin typeface="Microsoft New Tai Lue" panose="020B0502040204020203" pitchFamily="34" charset="0"/>
                <a:cs typeface="Microsoft New Tai Lue" panose="020B0502040204020203" pitchFamily="34" charset="0"/>
              </a:rPr>
              <a:t>[5]</a:t>
            </a: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graphicFrame>
        <p:nvGraphicFramePr>
          <p:cNvPr id="142" name="!!A0">
            <a:extLst>
              <a:ext uri="{FF2B5EF4-FFF2-40B4-BE49-F238E27FC236}">
                <a16:creationId xmlns:a16="http://schemas.microsoft.com/office/drawing/2014/main" id="{6A16556F-E3CB-45AC-AF79-FF2E66F19CE7}"/>
              </a:ext>
            </a:extLst>
          </p:cNvPr>
          <p:cNvGraphicFramePr>
            <a:graphicFrameLocks noGrp="1"/>
          </p:cNvGraphicFramePr>
          <p:nvPr>
            <p:extLst>
              <p:ext uri="{D42A27DB-BD31-4B8C-83A1-F6EECF244321}">
                <p14:modId xmlns:p14="http://schemas.microsoft.com/office/powerpoint/2010/main" val="1886733687"/>
              </p:ext>
            </p:extLst>
          </p:nvPr>
        </p:nvGraphicFramePr>
        <p:xfrm>
          <a:off x="2434721" y="2810048"/>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graphicFrame>
        <p:nvGraphicFramePr>
          <p:cNvPr id="144" name="!!A1">
            <a:extLst>
              <a:ext uri="{FF2B5EF4-FFF2-40B4-BE49-F238E27FC236}">
                <a16:creationId xmlns:a16="http://schemas.microsoft.com/office/drawing/2014/main" id="{22668C9B-DB15-4E6C-974E-A280456EA204}"/>
              </a:ext>
            </a:extLst>
          </p:cNvPr>
          <p:cNvGraphicFramePr>
            <a:graphicFrameLocks noGrp="1"/>
          </p:cNvGraphicFramePr>
          <p:nvPr>
            <p:extLst>
              <p:ext uri="{D42A27DB-BD31-4B8C-83A1-F6EECF244321}">
                <p14:modId xmlns:p14="http://schemas.microsoft.com/office/powerpoint/2010/main" val="3059903299"/>
              </p:ext>
            </p:extLst>
          </p:nvPr>
        </p:nvGraphicFramePr>
        <p:xfrm>
          <a:off x="2434721" y="3438773"/>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graphicFrame>
        <p:nvGraphicFramePr>
          <p:cNvPr id="146" name="!!A2">
            <a:extLst>
              <a:ext uri="{FF2B5EF4-FFF2-40B4-BE49-F238E27FC236}">
                <a16:creationId xmlns:a16="http://schemas.microsoft.com/office/drawing/2014/main" id="{85843C07-B5C7-4549-9C43-00381331D23B}"/>
              </a:ext>
            </a:extLst>
          </p:cNvPr>
          <p:cNvGraphicFramePr>
            <a:graphicFrameLocks noGrp="1"/>
          </p:cNvGraphicFramePr>
          <p:nvPr>
            <p:extLst>
              <p:ext uri="{D42A27DB-BD31-4B8C-83A1-F6EECF244321}">
                <p14:modId xmlns:p14="http://schemas.microsoft.com/office/powerpoint/2010/main" val="1766770213"/>
              </p:ext>
            </p:extLst>
          </p:nvPr>
        </p:nvGraphicFramePr>
        <p:xfrm>
          <a:off x="2434721" y="4163083"/>
          <a:ext cx="9028800" cy="25200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graphicFrame>
        <p:nvGraphicFramePr>
          <p:cNvPr id="148" name="!!A3">
            <a:extLst>
              <a:ext uri="{FF2B5EF4-FFF2-40B4-BE49-F238E27FC236}">
                <a16:creationId xmlns:a16="http://schemas.microsoft.com/office/drawing/2014/main" id="{A9750517-2F4C-4836-9C03-86D0C2A59424}"/>
              </a:ext>
            </a:extLst>
          </p:cNvPr>
          <p:cNvGraphicFramePr>
            <a:graphicFrameLocks noGrp="1"/>
          </p:cNvGraphicFramePr>
          <p:nvPr>
            <p:extLst>
              <p:ext uri="{D42A27DB-BD31-4B8C-83A1-F6EECF244321}">
                <p14:modId xmlns:p14="http://schemas.microsoft.com/office/powerpoint/2010/main" val="372791057"/>
              </p:ext>
            </p:extLst>
          </p:nvPr>
        </p:nvGraphicFramePr>
        <p:xfrm>
          <a:off x="2434721" y="4517609"/>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graphicFrame>
        <p:nvGraphicFramePr>
          <p:cNvPr id="150" name="!!A4">
            <a:extLst>
              <a:ext uri="{FF2B5EF4-FFF2-40B4-BE49-F238E27FC236}">
                <a16:creationId xmlns:a16="http://schemas.microsoft.com/office/drawing/2014/main" id="{8E1ED601-615E-4701-A8C6-66A8ACC92AD7}"/>
              </a:ext>
            </a:extLst>
          </p:cNvPr>
          <p:cNvGraphicFramePr>
            <a:graphicFrameLocks noGrp="1"/>
          </p:cNvGraphicFramePr>
          <p:nvPr>
            <p:extLst>
              <p:ext uri="{D42A27DB-BD31-4B8C-83A1-F6EECF244321}">
                <p14:modId xmlns:p14="http://schemas.microsoft.com/office/powerpoint/2010/main" val="765111497"/>
              </p:ext>
            </p:extLst>
          </p:nvPr>
        </p:nvGraphicFramePr>
        <p:xfrm>
          <a:off x="2434721" y="5193709"/>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graphicFrame>
        <p:nvGraphicFramePr>
          <p:cNvPr id="152" name="!!A5">
            <a:extLst>
              <a:ext uri="{FF2B5EF4-FFF2-40B4-BE49-F238E27FC236}">
                <a16:creationId xmlns:a16="http://schemas.microsoft.com/office/drawing/2014/main" id="{72014B4D-5646-453A-A1A4-9F938B42B1D6}"/>
              </a:ext>
            </a:extLst>
          </p:cNvPr>
          <p:cNvGraphicFramePr>
            <a:graphicFrameLocks noGrp="1"/>
          </p:cNvGraphicFramePr>
          <p:nvPr>
            <p:extLst>
              <p:ext uri="{D42A27DB-BD31-4B8C-83A1-F6EECF244321}">
                <p14:modId xmlns:p14="http://schemas.microsoft.com/office/powerpoint/2010/main" val="351095390"/>
              </p:ext>
            </p:extLst>
          </p:nvPr>
        </p:nvGraphicFramePr>
        <p:xfrm>
          <a:off x="2434721" y="5903497"/>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79646"/>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cxnSp>
        <p:nvCxnSpPr>
          <p:cNvPr id="154" name="直線接點 153">
            <a:extLst>
              <a:ext uri="{FF2B5EF4-FFF2-40B4-BE49-F238E27FC236}">
                <a16:creationId xmlns:a16="http://schemas.microsoft.com/office/drawing/2014/main" id="{8B0B0039-6FAE-4B95-A08E-269CD1C78313}"/>
              </a:ext>
            </a:extLst>
          </p:cNvPr>
          <p:cNvCxnSpPr/>
          <p:nvPr/>
        </p:nvCxnSpPr>
        <p:spPr>
          <a:xfrm>
            <a:off x="653642" y="4315047"/>
            <a:ext cx="10983769" cy="0"/>
          </a:xfrm>
          <a:prstGeom prst="line">
            <a:avLst/>
          </a:prstGeom>
          <a:ln w="38100">
            <a:solidFill>
              <a:srgbClr val="EE5496"/>
            </a:solidFill>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AB6DD73E-BE9A-4215-BE0C-AD8C8F954D11}"/>
              </a:ext>
            </a:extLst>
          </p:cNvPr>
          <p:cNvSpPr txBox="1"/>
          <p:nvPr/>
        </p:nvSpPr>
        <p:spPr>
          <a:xfrm>
            <a:off x="122158" y="4024047"/>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156" name="文字方塊 155">
            <a:extLst>
              <a:ext uri="{FF2B5EF4-FFF2-40B4-BE49-F238E27FC236}">
                <a16:creationId xmlns:a16="http://schemas.microsoft.com/office/drawing/2014/main" id="{7243A364-8361-4EEF-AD1F-A472BDDCED3C}"/>
              </a:ext>
            </a:extLst>
          </p:cNvPr>
          <p:cNvSpPr txBox="1"/>
          <p:nvPr/>
        </p:nvSpPr>
        <p:spPr>
          <a:xfrm>
            <a:off x="11462202" y="4016892"/>
            <a:ext cx="723275" cy="646331"/>
          </a:xfrm>
          <a:prstGeom prst="rect">
            <a:avLst/>
          </a:prstGeom>
          <a:noFill/>
        </p:spPr>
        <p:txBody>
          <a:bodyPr wrap="none" rtlCol="0">
            <a:spAutoFit/>
          </a:bodyPr>
          <a:lstStyle/>
          <a:p>
            <a:pPr algn="ctr"/>
            <a:r>
              <a:rPr lang="en-US" altLang="zh-TW" b="1" dirty="0">
                <a:solidFill>
                  <a:srgbClr val="EE5496"/>
                </a:solidFill>
              </a:rPr>
              <a:t>not </a:t>
            </a:r>
          </a:p>
          <a:p>
            <a:pPr algn="ctr"/>
            <a:r>
              <a:rPr lang="en-US" altLang="zh-TW" b="1" dirty="0">
                <a:solidFill>
                  <a:srgbClr val="EE5496"/>
                </a:solidFill>
              </a:rPr>
              <a:t>used</a:t>
            </a:r>
            <a:endParaRPr lang="zh-TW" altLang="en-US" b="1" dirty="0">
              <a:solidFill>
                <a:srgbClr val="EE5496"/>
              </a:solidFill>
            </a:endParaRPr>
          </a:p>
        </p:txBody>
      </p:sp>
      <p:sp>
        <p:nvSpPr>
          <p:cNvPr id="160" name="矩形: 圓角 159">
            <a:extLst>
              <a:ext uri="{FF2B5EF4-FFF2-40B4-BE49-F238E27FC236}">
                <a16:creationId xmlns:a16="http://schemas.microsoft.com/office/drawing/2014/main" id="{B59B7680-4705-4380-9F0F-9CF04E8D82E4}"/>
              </a:ext>
            </a:extLst>
          </p:cNvPr>
          <p:cNvSpPr/>
          <p:nvPr/>
        </p:nvSpPr>
        <p:spPr>
          <a:xfrm>
            <a:off x="2458812" y="2806472"/>
            <a:ext cx="225741" cy="3738849"/>
          </a:xfrm>
          <a:prstGeom prst="roundRect">
            <a:avLst>
              <a:gd name="adj" fmla="val 1590"/>
            </a:avLst>
          </a:prstGeom>
          <a:solidFill>
            <a:srgbClr val="D7E4BD">
              <a:alpha val="50196"/>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71" name="!!A0">
            <a:extLst>
              <a:ext uri="{FF2B5EF4-FFF2-40B4-BE49-F238E27FC236}">
                <a16:creationId xmlns:a16="http://schemas.microsoft.com/office/drawing/2014/main" id="{04737672-0DEB-403F-BA97-8A77C3D0FA3B}"/>
              </a:ext>
            </a:extLst>
          </p:cNvPr>
          <p:cNvGraphicFramePr>
            <a:graphicFrameLocks noGrp="1"/>
          </p:cNvGraphicFramePr>
          <p:nvPr>
            <p:extLst>
              <p:ext uri="{D42A27DB-BD31-4B8C-83A1-F6EECF244321}">
                <p14:modId xmlns:p14="http://schemas.microsoft.com/office/powerpoint/2010/main" val="1764192149"/>
              </p:ext>
            </p:extLst>
          </p:nvPr>
        </p:nvGraphicFramePr>
        <p:xfrm>
          <a:off x="2433402" y="3107506"/>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graphicFrame>
        <p:nvGraphicFramePr>
          <p:cNvPr id="174" name="!!A1">
            <a:extLst>
              <a:ext uri="{FF2B5EF4-FFF2-40B4-BE49-F238E27FC236}">
                <a16:creationId xmlns:a16="http://schemas.microsoft.com/office/drawing/2014/main" id="{E6F9D7DB-A084-4938-B7F1-6E5F404E69FE}"/>
              </a:ext>
            </a:extLst>
          </p:cNvPr>
          <p:cNvGraphicFramePr>
            <a:graphicFrameLocks noGrp="1"/>
          </p:cNvGraphicFramePr>
          <p:nvPr>
            <p:extLst>
              <p:ext uri="{D42A27DB-BD31-4B8C-83A1-F6EECF244321}">
                <p14:modId xmlns:p14="http://schemas.microsoft.com/office/powerpoint/2010/main" val="3546505860"/>
              </p:ext>
            </p:extLst>
          </p:nvPr>
        </p:nvGraphicFramePr>
        <p:xfrm>
          <a:off x="2433402" y="3752288"/>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graphicFrame>
        <p:nvGraphicFramePr>
          <p:cNvPr id="175" name="!!A3">
            <a:extLst>
              <a:ext uri="{FF2B5EF4-FFF2-40B4-BE49-F238E27FC236}">
                <a16:creationId xmlns:a16="http://schemas.microsoft.com/office/drawing/2014/main" id="{9DE0085D-B9B0-4C10-BED8-481445AE5A52}"/>
              </a:ext>
            </a:extLst>
          </p:cNvPr>
          <p:cNvGraphicFramePr>
            <a:graphicFrameLocks noGrp="1"/>
          </p:cNvGraphicFramePr>
          <p:nvPr>
            <p:extLst>
              <p:ext uri="{D42A27DB-BD31-4B8C-83A1-F6EECF244321}">
                <p14:modId xmlns:p14="http://schemas.microsoft.com/office/powerpoint/2010/main" val="2535872542"/>
              </p:ext>
            </p:extLst>
          </p:nvPr>
        </p:nvGraphicFramePr>
        <p:xfrm>
          <a:off x="2433402" y="4846193"/>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graphicFrame>
        <p:nvGraphicFramePr>
          <p:cNvPr id="176" name="!!A4">
            <a:extLst>
              <a:ext uri="{FF2B5EF4-FFF2-40B4-BE49-F238E27FC236}">
                <a16:creationId xmlns:a16="http://schemas.microsoft.com/office/drawing/2014/main" id="{57B99F93-B5DD-405A-BDEA-AC8458418174}"/>
              </a:ext>
            </a:extLst>
          </p:cNvPr>
          <p:cNvGraphicFramePr>
            <a:graphicFrameLocks noGrp="1"/>
          </p:cNvGraphicFramePr>
          <p:nvPr>
            <p:extLst>
              <p:ext uri="{D42A27DB-BD31-4B8C-83A1-F6EECF244321}">
                <p14:modId xmlns:p14="http://schemas.microsoft.com/office/powerpoint/2010/main" val="1371790486"/>
              </p:ext>
            </p:extLst>
          </p:nvPr>
        </p:nvGraphicFramePr>
        <p:xfrm>
          <a:off x="2433402" y="5506407"/>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graphicFrame>
        <p:nvGraphicFramePr>
          <p:cNvPr id="177" name="!!A5">
            <a:extLst>
              <a:ext uri="{FF2B5EF4-FFF2-40B4-BE49-F238E27FC236}">
                <a16:creationId xmlns:a16="http://schemas.microsoft.com/office/drawing/2014/main" id="{1E839CD3-4600-4C11-80C1-9FF642A4D7C8}"/>
              </a:ext>
            </a:extLst>
          </p:cNvPr>
          <p:cNvGraphicFramePr>
            <a:graphicFrameLocks noGrp="1"/>
          </p:cNvGraphicFramePr>
          <p:nvPr>
            <p:extLst>
              <p:ext uri="{D42A27DB-BD31-4B8C-83A1-F6EECF244321}">
                <p14:modId xmlns:p14="http://schemas.microsoft.com/office/powerpoint/2010/main" val="1023272220"/>
              </p:ext>
            </p:extLst>
          </p:nvPr>
        </p:nvGraphicFramePr>
        <p:xfrm>
          <a:off x="2427294" y="6223892"/>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0" name="文字方塊 9">
            <a:extLst>
              <a:ext uri="{FF2B5EF4-FFF2-40B4-BE49-F238E27FC236}">
                <a16:creationId xmlns:a16="http://schemas.microsoft.com/office/drawing/2014/main" id="{E89821F2-8340-42A8-8833-561EC7E0B05A}"/>
              </a:ext>
            </a:extLst>
          </p:cNvPr>
          <p:cNvSpPr txBox="1"/>
          <p:nvPr/>
        </p:nvSpPr>
        <p:spPr>
          <a:xfrm>
            <a:off x="359710" y="3041065"/>
            <a:ext cx="2095445" cy="369332"/>
          </a:xfrm>
          <a:prstGeom prst="rect">
            <a:avLst/>
          </a:prstGeom>
          <a:noFill/>
        </p:spPr>
        <p:txBody>
          <a:bodyPr wrap="none" rtlCol="0">
            <a:spAutoFit/>
          </a:bodyPr>
          <a:lstStyle/>
          <a:p>
            <a:r>
              <a:rPr lang="en-US" altLang="zh-TW" b="1" dirty="0">
                <a:solidFill>
                  <a:schemeClr val="accent1">
                    <a:lumMod val="50000"/>
                  </a:schemeClr>
                </a:solidFill>
              </a:rPr>
              <a:t>XOR with sign bit</a:t>
            </a:r>
            <a:endParaRPr lang="zh-TW" altLang="en-US" b="1" dirty="0">
              <a:solidFill>
                <a:schemeClr val="accent1">
                  <a:lumMod val="50000"/>
                </a:schemeClr>
              </a:solidFill>
            </a:endParaRPr>
          </a:p>
        </p:txBody>
      </p:sp>
      <p:sp>
        <p:nvSpPr>
          <p:cNvPr id="178" name="文字方塊 177">
            <a:extLst>
              <a:ext uri="{FF2B5EF4-FFF2-40B4-BE49-F238E27FC236}">
                <a16:creationId xmlns:a16="http://schemas.microsoft.com/office/drawing/2014/main" id="{3787C953-BD75-4082-8A69-18DA9271E602}"/>
              </a:ext>
            </a:extLst>
          </p:cNvPr>
          <p:cNvSpPr txBox="1"/>
          <p:nvPr/>
        </p:nvSpPr>
        <p:spPr>
          <a:xfrm>
            <a:off x="359710" y="3696276"/>
            <a:ext cx="2095445" cy="369332"/>
          </a:xfrm>
          <a:prstGeom prst="rect">
            <a:avLst/>
          </a:prstGeom>
          <a:noFill/>
        </p:spPr>
        <p:txBody>
          <a:bodyPr wrap="none" rtlCol="0">
            <a:spAutoFit/>
          </a:bodyPr>
          <a:lstStyle/>
          <a:p>
            <a:r>
              <a:rPr lang="en-US" altLang="zh-TW" b="1" dirty="0">
                <a:solidFill>
                  <a:schemeClr val="accent1">
                    <a:lumMod val="50000"/>
                  </a:schemeClr>
                </a:solidFill>
              </a:rPr>
              <a:t>XOR with sign bit</a:t>
            </a:r>
            <a:endParaRPr lang="zh-TW" altLang="en-US" b="1" dirty="0">
              <a:solidFill>
                <a:schemeClr val="accent1">
                  <a:lumMod val="50000"/>
                </a:schemeClr>
              </a:solidFill>
            </a:endParaRPr>
          </a:p>
        </p:txBody>
      </p:sp>
      <p:sp>
        <p:nvSpPr>
          <p:cNvPr id="179" name="文字方塊 178">
            <a:extLst>
              <a:ext uri="{FF2B5EF4-FFF2-40B4-BE49-F238E27FC236}">
                <a16:creationId xmlns:a16="http://schemas.microsoft.com/office/drawing/2014/main" id="{986EFEA7-70B2-4520-9C2D-40A36389B98A}"/>
              </a:ext>
            </a:extLst>
          </p:cNvPr>
          <p:cNvSpPr txBox="1"/>
          <p:nvPr/>
        </p:nvSpPr>
        <p:spPr>
          <a:xfrm>
            <a:off x="347608" y="4808063"/>
            <a:ext cx="2095445" cy="369332"/>
          </a:xfrm>
          <a:prstGeom prst="rect">
            <a:avLst/>
          </a:prstGeom>
          <a:noFill/>
        </p:spPr>
        <p:txBody>
          <a:bodyPr wrap="none" rtlCol="0">
            <a:spAutoFit/>
          </a:bodyPr>
          <a:lstStyle/>
          <a:p>
            <a:r>
              <a:rPr lang="en-US" altLang="zh-TW" b="1" dirty="0">
                <a:solidFill>
                  <a:schemeClr val="accent1">
                    <a:lumMod val="50000"/>
                  </a:schemeClr>
                </a:solidFill>
              </a:rPr>
              <a:t>XOR with sign bit</a:t>
            </a:r>
            <a:endParaRPr lang="zh-TW" altLang="en-US" b="1" dirty="0">
              <a:solidFill>
                <a:schemeClr val="accent1">
                  <a:lumMod val="50000"/>
                </a:schemeClr>
              </a:solidFill>
            </a:endParaRPr>
          </a:p>
        </p:txBody>
      </p:sp>
      <p:sp>
        <p:nvSpPr>
          <p:cNvPr id="180" name="文字方塊 179">
            <a:extLst>
              <a:ext uri="{FF2B5EF4-FFF2-40B4-BE49-F238E27FC236}">
                <a16:creationId xmlns:a16="http://schemas.microsoft.com/office/drawing/2014/main" id="{A17E763C-397C-485D-AE38-89E190ACA234}"/>
              </a:ext>
            </a:extLst>
          </p:cNvPr>
          <p:cNvSpPr txBox="1"/>
          <p:nvPr/>
        </p:nvSpPr>
        <p:spPr>
          <a:xfrm>
            <a:off x="347607" y="5488090"/>
            <a:ext cx="2095445" cy="369332"/>
          </a:xfrm>
          <a:prstGeom prst="rect">
            <a:avLst/>
          </a:prstGeom>
          <a:noFill/>
        </p:spPr>
        <p:txBody>
          <a:bodyPr wrap="none" rtlCol="0">
            <a:spAutoFit/>
          </a:bodyPr>
          <a:lstStyle/>
          <a:p>
            <a:r>
              <a:rPr lang="en-US" altLang="zh-TW" b="1" dirty="0">
                <a:solidFill>
                  <a:schemeClr val="accent1">
                    <a:lumMod val="50000"/>
                  </a:schemeClr>
                </a:solidFill>
              </a:rPr>
              <a:t>XOR with sign bit</a:t>
            </a:r>
            <a:endParaRPr lang="zh-TW" altLang="en-US" b="1" dirty="0">
              <a:solidFill>
                <a:schemeClr val="accent1">
                  <a:lumMod val="50000"/>
                </a:schemeClr>
              </a:solidFill>
            </a:endParaRPr>
          </a:p>
        </p:txBody>
      </p:sp>
      <p:sp>
        <p:nvSpPr>
          <p:cNvPr id="181" name="文字方塊 180">
            <a:extLst>
              <a:ext uri="{FF2B5EF4-FFF2-40B4-BE49-F238E27FC236}">
                <a16:creationId xmlns:a16="http://schemas.microsoft.com/office/drawing/2014/main" id="{0C5C518E-B9A1-4D38-9176-7B57398AC13E}"/>
              </a:ext>
            </a:extLst>
          </p:cNvPr>
          <p:cNvSpPr txBox="1"/>
          <p:nvPr/>
        </p:nvSpPr>
        <p:spPr>
          <a:xfrm>
            <a:off x="301302" y="6150997"/>
            <a:ext cx="2095445" cy="369332"/>
          </a:xfrm>
          <a:prstGeom prst="rect">
            <a:avLst/>
          </a:prstGeom>
          <a:noFill/>
        </p:spPr>
        <p:txBody>
          <a:bodyPr wrap="none" rtlCol="0">
            <a:spAutoFit/>
          </a:bodyPr>
          <a:lstStyle/>
          <a:p>
            <a:r>
              <a:rPr lang="en-US" altLang="zh-TW" b="1" dirty="0">
                <a:solidFill>
                  <a:schemeClr val="accent1">
                    <a:lumMod val="50000"/>
                  </a:schemeClr>
                </a:solidFill>
              </a:rPr>
              <a:t>XOR with sign bit</a:t>
            </a:r>
            <a:endParaRPr lang="zh-TW" altLang="en-US" b="1" dirty="0">
              <a:solidFill>
                <a:schemeClr val="accent1">
                  <a:lumMod val="50000"/>
                </a:schemeClr>
              </a:solidFill>
            </a:endParaRPr>
          </a:p>
        </p:txBody>
      </p:sp>
      <p:sp>
        <p:nvSpPr>
          <p:cNvPr id="182" name="文字方塊 181">
            <a:extLst>
              <a:ext uri="{FF2B5EF4-FFF2-40B4-BE49-F238E27FC236}">
                <a16:creationId xmlns:a16="http://schemas.microsoft.com/office/drawing/2014/main" id="{7C0E9CC4-0A2D-40D1-AFF6-11CE43E27A3D}"/>
              </a:ext>
            </a:extLst>
          </p:cNvPr>
          <p:cNvSpPr txBox="1"/>
          <p:nvPr/>
        </p:nvSpPr>
        <p:spPr>
          <a:xfrm>
            <a:off x="-13523" y="2530350"/>
            <a:ext cx="4095993" cy="369332"/>
          </a:xfrm>
          <a:prstGeom prst="rect">
            <a:avLst/>
          </a:prstGeom>
          <a:noFill/>
        </p:spPr>
        <p:txBody>
          <a:bodyPr wrap="none" rtlCol="0">
            <a:spAutoFit/>
          </a:bodyPr>
          <a:lstStyle/>
          <a:p>
            <a:r>
              <a:rPr lang="en-US" altLang="zh-TW" b="1" u="sng" dirty="0"/>
              <a:t>Method 2</a:t>
            </a:r>
            <a:r>
              <a:rPr lang="en-US" altLang="zh-TW" b="1" dirty="0"/>
              <a:t>: use hardware logic gates</a:t>
            </a:r>
            <a:endParaRPr lang="zh-TW" altLang="en-US" b="1" u="sng" dirty="0"/>
          </a:p>
        </p:txBody>
      </p:sp>
      <p:graphicFrame>
        <p:nvGraphicFramePr>
          <p:cNvPr id="183" name="!!A5">
            <a:extLst>
              <a:ext uri="{FF2B5EF4-FFF2-40B4-BE49-F238E27FC236}">
                <a16:creationId xmlns:a16="http://schemas.microsoft.com/office/drawing/2014/main" id="{F15D5613-3E89-42B6-A209-AB9D8E9890B8}"/>
              </a:ext>
            </a:extLst>
          </p:cNvPr>
          <p:cNvGraphicFramePr>
            <a:graphicFrameLocks noGrp="1"/>
          </p:cNvGraphicFramePr>
          <p:nvPr>
            <p:extLst>
              <p:ext uri="{D42A27DB-BD31-4B8C-83A1-F6EECF244321}">
                <p14:modId xmlns:p14="http://schemas.microsoft.com/office/powerpoint/2010/main" val="975022454"/>
              </p:ext>
            </p:extLst>
          </p:nvPr>
        </p:nvGraphicFramePr>
        <p:xfrm>
          <a:off x="2427294" y="6505716"/>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0000"/>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0000"/>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84" name="文字方塊 183">
            <a:extLst>
              <a:ext uri="{FF2B5EF4-FFF2-40B4-BE49-F238E27FC236}">
                <a16:creationId xmlns:a16="http://schemas.microsoft.com/office/drawing/2014/main" id="{E6E0FF59-002F-4EA2-A59A-0A613AD4B939}"/>
              </a:ext>
            </a:extLst>
          </p:cNvPr>
          <p:cNvSpPr txBox="1"/>
          <p:nvPr/>
        </p:nvSpPr>
        <p:spPr>
          <a:xfrm>
            <a:off x="1032817" y="6454281"/>
            <a:ext cx="1402948" cy="369332"/>
          </a:xfrm>
          <a:prstGeom prst="rect">
            <a:avLst/>
          </a:prstGeom>
          <a:noFill/>
        </p:spPr>
        <p:txBody>
          <a:bodyPr wrap="none" rtlCol="0">
            <a:spAutoFit/>
          </a:bodyPr>
          <a:lstStyle/>
          <a:p>
            <a:r>
              <a:rPr lang="en-US" altLang="zh-TW" b="1" dirty="0">
                <a:solidFill>
                  <a:srgbClr val="92D050"/>
                </a:solidFill>
              </a:rPr>
              <a:t>bitwise OR</a:t>
            </a:r>
            <a:endParaRPr lang="zh-TW" altLang="en-US" b="1" dirty="0">
              <a:solidFill>
                <a:srgbClr val="92D050"/>
              </a:solidFill>
            </a:endParaRPr>
          </a:p>
        </p:txBody>
      </p:sp>
      <p:sp>
        <p:nvSpPr>
          <p:cNvPr id="185" name="矩形: 圓角 184">
            <a:extLst>
              <a:ext uri="{FF2B5EF4-FFF2-40B4-BE49-F238E27FC236}">
                <a16:creationId xmlns:a16="http://schemas.microsoft.com/office/drawing/2014/main" id="{CEAA0211-345E-489E-99A6-F7E53CDDDCB8}"/>
              </a:ext>
            </a:extLst>
          </p:cNvPr>
          <p:cNvSpPr/>
          <p:nvPr/>
        </p:nvSpPr>
        <p:spPr>
          <a:xfrm>
            <a:off x="2707600" y="2819662"/>
            <a:ext cx="2236432" cy="3960373"/>
          </a:xfrm>
          <a:prstGeom prst="roundRect">
            <a:avLst>
              <a:gd name="adj" fmla="val 1590"/>
            </a:avLst>
          </a:prstGeom>
          <a:solidFill>
            <a:srgbClr val="FFFF00">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3727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500"/>
                                        <p:tgtEl>
                                          <p:spTgt spid="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500"/>
                                        <p:tgtEl>
                                          <p:spTgt spid="178"/>
                                        </p:tgtEl>
                                      </p:cBhvr>
                                    </p:animEffect>
                                  </p:childTnLst>
                                </p:cTn>
                              </p:par>
                              <p:par>
                                <p:cTn id="16" presetID="10" presetClass="entr" presetSubtype="0" fill="hold" nodeType="withEffect">
                                  <p:stCondLst>
                                    <p:cond delay="0"/>
                                  </p:stCondLst>
                                  <p:childTnLst>
                                    <p:set>
                                      <p:cBhvr>
                                        <p:cTn id="17" dur="1" fill="hold">
                                          <p:stCondLst>
                                            <p:cond delay="0"/>
                                          </p:stCondLst>
                                        </p:cTn>
                                        <p:tgtEl>
                                          <p:spTgt spid="174"/>
                                        </p:tgtEl>
                                        <p:attrNameLst>
                                          <p:attrName>style.visibility</p:attrName>
                                        </p:attrNameLst>
                                      </p:cBhvr>
                                      <p:to>
                                        <p:strVal val="visible"/>
                                      </p:to>
                                    </p:set>
                                    <p:animEffect transition="in" filter="fade">
                                      <p:cBhvr>
                                        <p:cTn id="18" dur="500"/>
                                        <p:tgtEl>
                                          <p:spTgt spid="17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par>
                                <p:cTn id="22" presetID="10" presetClass="entr" presetSubtype="0" fill="hold" nodeType="withEffect">
                                  <p:stCondLst>
                                    <p:cond delay="0"/>
                                  </p:stCondLst>
                                  <p:childTnLst>
                                    <p:set>
                                      <p:cBhvr>
                                        <p:cTn id="23" dur="1" fill="hold">
                                          <p:stCondLst>
                                            <p:cond delay="0"/>
                                          </p:stCondLst>
                                        </p:cTn>
                                        <p:tgtEl>
                                          <p:spTgt spid="175"/>
                                        </p:tgtEl>
                                        <p:attrNameLst>
                                          <p:attrName>style.visibility</p:attrName>
                                        </p:attrNameLst>
                                      </p:cBhvr>
                                      <p:to>
                                        <p:strVal val="visible"/>
                                      </p:to>
                                    </p:set>
                                    <p:animEffect transition="in" filter="fade">
                                      <p:cBhvr>
                                        <p:cTn id="24" dur="500"/>
                                        <p:tgtEl>
                                          <p:spTgt spid="17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0"/>
                                        </p:tgtEl>
                                        <p:attrNameLst>
                                          <p:attrName>style.visibility</p:attrName>
                                        </p:attrNameLst>
                                      </p:cBhvr>
                                      <p:to>
                                        <p:strVal val="visible"/>
                                      </p:to>
                                    </p:set>
                                    <p:animEffect transition="in" filter="fade">
                                      <p:cBhvr>
                                        <p:cTn id="27" dur="500"/>
                                        <p:tgtEl>
                                          <p:spTgt spid="180"/>
                                        </p:tgtEl>
                                      </p:cBhvr>
                                    </p:animEffect>
                                  </p:childTnLst>
                                </p:cTn>
                              </p:par>
                              <p:par>
                                <p:cTn id="28" presetID="10" presetClass="entr" presetSubtype="0" fill="hold" nodeType="with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fade">
                                      <p:cBhvr>
                                        <p:cTn id="30" dur="500"/>
                                        <p:tgtEl>
                                          <p:spTgt spid="17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1"/>
                                        </p:tgtEl>
                                        <p:attrNameLst>
                                          <p:attrName>style.visibility</p:attrName>
                                        </p:attrNameLst>
                                      </p:cBhvr>
                                      <p:to>
                                        <p:strVal val="visible"/>
                                      </p:to>
                                    </p:set>
                                    <p:animEffect transition="in" filter="fade">
                                      <p:cBhvr>
                                        <p:cTn id="33" dur="500"/>
                                        <p:tgtEl>
                                          <p:spTgt spid="181"/>
                                        </p:tgtEl>
                                      </p:cBhvr>
                                    </p:animEffect>
                                  </p:childTnLst>
                                </p:cTn>
                              </p:par>
                              <p:par>
                                <p:cTn id="34" presetID="10" presetClass="entr" presetSubtype="0" fill="hold" nodeType="withEffect">
                                  <p:stCondLst>
                                    <p:cond delay="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500"/>
                                        <p:tgtEl>
                                          <p:spTgt spid="17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4"/>
                                        </p:tgtEl>
                                        <p:attrNameLst>
                                          <p:attrName>style.visibility</p:attrName>
                                        </p:attrNameLst>
                                      </p:cBhvr>
                                      <p:to>
                                        <p:strVal val="visible"/>
                                      </p:to>
                                    </p:set>
                                    <p:animEffect transition="in" filter="fade">
                                      <p:cBhvr>
                                        <p:cTn id="41" dur="500"/>
                                        <p:tgtEl>
                                          <p:spTgt spid="184"/>
                                        </p:tgtEl>
                                      </p:cBhvr>
                                    </p:animEffect>
                                  </p:childTnLst>
                                </p:cTn>
                              </p:par>
                              <p:par>
                                <p:cTn id="42" presetID="10" presetClass="entr" presetSubtype="0" fill="hold" nodeType="withEffect">
                                  <p:stCondLst>
                                    <p:cond delay="0"/>
                                  </p:stCondLst>
                                  <p:childTnLst>
                                    <p:set>
                                      <p:cBhvr>
                                        <p:cTn id="43" dur="1" fill="hold">
                                          <p:stCondLst>
                                            <p:cond delay="0"/>
                                          </p:stCondLst>
                                        </p:cTn>
                                        <p:tgtEl>
                                          <p:spTgt spid="183"/>
                                        </p:tgtEl>
                                        <p:attrNameLst>
                                          <p:attrName>style.visibility</p:attrName>
                                        </p:attrNameLst>
                                      </p:cBhvr>
                                      <p:to>
                                        <p:strVal val="visible"/>
                                      </p:to>
                                    </p:set>
                                    <p:animEffect transition="in" filter="fade">
                                      <p:cBhvr>
                                        <p:cTn id="44" dur="500"/>
                                        <p:tgtEl>
                                          <p:spTgt spid="18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fade">
                                      <p:cBhvr>
                                        <p:cTn id="49"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8" grpId="0"/>
      <p:bldP spid="179" grpId="0"/>
      <p:bldP spid="180" grpId="0"/>
      <p:bldP spid="181" grpId="0"/>
      <p:bldP spid="184" grpId="0"/>
      <p:bldP spid="18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116" name="文字方塊 115">
            <a:extLst>
              <a:ext uri="{FF2B5EF4-FFF2-40B4-BE49-F238E27FC236}">
                <a16:creationId xmlns:a16="http://schemas.microsoft.com/office/drawing/2014/main" id="{2A6255D5-79AC-427F-8DE4-5799BBEF4405}"/>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117" name="文字方塊 116">
            <a:extLst>
              <a:ext uri="{FF2B5EF4-FFF2-40B4-BE49-F238E27FC236}">
                <a16:creationId xmlns:a16="http://schemas.microsoft.com/office/drawing/2014/main" id="{607F9F13-7579-42EA-8494-21851DEC915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cxnSp>
        <p:nvCxnSpPr>
          <p:cNvPr id="137" name="直線單箭頭接點 136">
            <a:extLst>
              <a:ext uri="{FF2B5EF4-FFF2-40B4-BE49-F238E27FC236}">
                <a16:creationId xmlns:a16="http://schemas.microsoft.com/office/drawing/2014/main" id="{A33D7313-8AEE-4629-B131-FEE10675C104}"/>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034F0F91-96A9-4ECE-9F54-3E6FBFE53564}"/>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141" name="矩形 140">
            <a:extLst>
              <a:ext uri="{FF2B5EF4-FFF2-40B4-BE49-F238E27FC236}">
                <a16:creationId xmlns:a16="http://schemas.microsoft.com/office/drawing/2014/main" id="{917CE3BD-7504-41A4-92BC-121D4D9F484D}"/>
              </a:ext>
            </a:extLst>
          </p:cNvPr>
          <p:cNvSpPr/>
          <p:nvPr/>
        </p:nvSpPr>
        <p:spPr>
          <a:xfrm>
            <a:off x="653642" y="2699571"/>
            <a:ext cx="11321262" cy="4131900"/>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sp>
        <p:nvSpPr>
          <p:cNvPr id="182" name="文字方塊 181">
            <a:extLst>
              <a:ext uri="{FF2B5EF4-FFF2-40B4-BE49-F238E27FC236}">
                <a16:creationId xmlns:a16="http://schemas.microsoft.com/office/drawing/2014/main" id="{7C0E9CC4-0A2D-40D1-AFF6-11CE43E27A3D}"/>
              </a:ext>
            </a:extLst>
          </p:cNvPr>
          <p:cNvSpPr txBox="1"/>
          <p:nvPr/>
        </p:nvSpPr>
        <p:spPr>
          <a:xfrm>
            <a:off x="-13523" y="2747296"/>
            <a:ext cx="4095993" cy="369332"/>
          </a:xfrm>
          <a:prstGeom prst="rect">
            <a:avLst/>
          </a:prstGeom>
          <a:noFill/>
        </p:spPr>
        <p:txBody>
          <a:bodyPr wrap="none" rtlCol="0">
            <a:spAutoFit/>
          </a:bodyPr>
          <a:lstStyle/>
          <a:p>
            <a:r>
              <a:rPr lang="en-US" altLang="zh-TW" b="1" u="sng" dirty="0"/>
              <a:t>Method 2</a:t>
            </a:r>
            <a:r>
              <a:rPr lang="en-US" altLang="zh-TW" b="1" dirty="0"/>
              <a:t>: use hardware logic gates</a:t>
            </a:r>
            <a:endParaRPr lang="zh-TW" altLang="en-US" b="1" u="sng" dirty="0"/>
          </a:p>
        </p:txBody>
      </p:sp>
      <p:graphicFrame>
        <p:nvGraphicFramePr>
          <p:cNvPr id="183" name="!!A5">
            <a:extLst>
              <a:ext uri="{FF2B5EF4-FFF2-40B4-BE49-F238E27FC236}">
                <a16:creationId xmlns:a16="http://schemas.microsoft.com/office/drawing/2014/main" id="{F15D5613-3E89-42B6-A209-AB9D8E9890B8}"/>
              </a:ext>
            </a:extLst>
          </p:cNvPr>
          <p:cNvGraphicFramePr>
            <a:graphicFrameLocks noGrp="1"/>
          </p:cNvGraphicFramePr>
          <p:nvPr>
            <p:extLst>
              <p:ext uri="{D42A27DB-BD31-4B8C-83A1-F6EECF244321}">
                <p14:modId xmlns:p14="http://schemas.microsoft.com/office/powerpoint/2010/main" val="3465130250"/>
              </p:ext>
            </p:extLst>
          </p:nvPr>
        </p:nvGraphicFramePr>
        <p:xfrm>
          <a:off x="2427294" y="3178484"/>
          <a:ext cx="90288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gridCol w="482400">
                  <a:extLst>
                    <a:ext uri="{9D8B030D-6E8A-4147-A177-3AD203B41FA5}">
                      <a16:colId xmlns:a16="http://schemas.microsoft.com/office/drawing/2014/main" val="4117576732"/>
                    </a:ext>
                  </a:extLst>
                </a:gridCol>
                <a:gridCol w="482400">
                  <a:extLst>
                    <a:ext uri="{9D8B030D-6E8A-4147-A177-3AD203B41FA5}">
                      <a16:colId xmlns:a16="http://schemas.microsoft.com/office/drawing/2014/main" val="1759249027"/>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0000"/>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0000"/>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FFFF"/>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21917362"/>
                  </a:ext>
                </a:extLst>
              </a:tr>
            </a:tbl>
          </a:graphicData>
        </a:graphic>
      </p:graphicFrame>
      <p:sp>
        <p:nvSpPr>
          <p:cNvPr id="184" name="文字方塊 183">
            <a:extLst>
              <a:ext uri="{FF2B5EF4-FFF2-40B4-BE49-F238E27FC236}">
                <a16:creationId xmlns:a16="http://schemas.microsoft.com/office/drawing/2014/main" id="{E6E0FF59-002F-4EA2-A59A-0A613AD4B939}"/>
              </a:ext>
            </a:extLst>
          </p:cNvPr>
          <p:cNvSpPr txBox="1"/>
          <p:nvPr/>
        </p:nvSpPr>
        <p:spPr>
          <a:xfrm>
            <a:off x="1032817" y="3127049"/>
            <a:ext cx="1402948" cy="369332"/>
          </a:xfrm>
          <a:prstGeom prst="rect">
            <a:avLst/>
          </a:prstGeom>
          <a:noFill/>
        </p:spPr>
        <p:txBody>
          <a:bodyPr wrap="none" rtlCol="0">
            <a:spAutoFit/>
          </a:bodyPr>
          <a:lstStyle/>
          <a:p>
            <a:r>
              <a:rPr lang="en-US" altLang="zh-TW" b="1" dirty="0">
                <a:solidFill>
                  <a:srgbClr val="92D050"/>
                </a:solidFill>
              </a:rPr>
              <a:t>bitwise OR</a:t>
            </a:r>
            <a:endParaRPr lang="zh-TW" altLang="en-US" b="1" dirty="0">
              <a:solidFill>
                <a:srgbClr val="92D050"/>
              </a:solidFill>
            </a:endParaRPr>
          </a:p>
        </p:txBody>
      </p:sp>
      <p:sp>
        <p:nvSpPr>
          <p:cNvPr id="107" name="文字方塊 106">
            <a:extLst>
              <a:ext uri="{FF2B5EF4-FFF2-40B4-BE49-F238E27FC236}">
                <a16:creationId xmlns:a16="http://schemas.microsoft.com/office/drawing/2014/main" id="{9BFEDA9A-964E-4079-B7B6-A87913930991}"/>
              </a:ext>
            </a:extLst>
          </p:cNvPr>
          <p:cNvSpPr txBox="1"/>
          <p:nvPr/>
        </p:nvSpPr>
        <p:spPr>
          <a:xfrm>
            <a:off x="778718" y="3648875"/>
            <a:ext cx="5316520" cy="369332"/>
          </a:xfrm>
          <a:prstGeom prst="rect">
            <a:avLst/>
          </a:prstGeom>
          <a:noFill/>
        </p:spPr>
        <p:txBody>
          <a:bodyPr wrap="none" rtlCol="0">
            <a:spAutoFit/>
          </a:bodyPr>
          <a:lstStyle/>
          <a:p>
            <a:pPr marL="285750" indent="-285750">
              <a:buFont typeface="Wingdings" panose="05000000000000000000" pitchFamily="2" charset="2"/>
              <a:buChar char="u"/>
            </a:pPr>
            <a:r>
              <a:rPr lang="en-US" altLang="zh-TW" dirty="0">
                <a:solidFill>
                  <a:srgbClr val="FF0000"/>
                </a:solidFill>
              </a:rPr>
              <a:t>We want to find the position of the “</a:t>
            </a:r>
            <a:r>
              <a:rPr lang="en-US" altLang="zh-TW" b="1" dirty="0">
                <a:solidFill>
                  <a:srgbClr val="FF0000"/>
                </a:solidFill>
              </a:rPr>
              <a:t>leftmost</a:t>
            </a:r>
            <a:r>
              <a:rPr lang="en-US" altLang="zh-TW" dirty="0">
                <a:solidFill>
                  <a:srgbClr val="FF0000"/>
                </a:solidFill>
              </a:rPr>
              <a:t> 1”:</a:t>
            </a:r>
          </a:p>
        </p:txBody>
      </p:sp>
      <p:graphicFrame>
        <p:nvGraphicFramePr>
          <p:cNvPr id="108" name="!!A5">
            <a:extLst>
              <a:ext uri="{FF2B5EF4-FFF2-40B4-BE49-F238E27FC236}">
                <a16:creationId xmlns:a16="http://schemas.microsoft.com/office/drawing/2014/main" id="{DC6F6B44-5B1F-46BE-9A34-2AAAC19C2FAC}"/>
              </a:ext>
            </a:extLst>
          </p:cNvPr>
          <p:cNvGraphicFramePr>
            <a:graphicFrameLocks noGrp="1"/>
          </p:cNvGraphicFramePr>
          <p:nvPr>
            <p:extLst>
              <p:ext uri="{D42A27DB-BD31-4B8C-83A1-F6EECF244321}">
                <p14:modId xmlns:p14="http://schemas.microsoft.com/office/powerpoint/2010/main" val="4144720991"/>
              </p:ext>
            </p:extLst>
          </p:nvPr>
        </p:nvGraphicFramePr>
        <p:xfrm>
          <a:off x="3392094" y="4121436"/>
          <a:ext cx="80640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0000"/>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0000"/>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1721917362"/>
                  </a:ext>
                </a:extLst>
              </a:tr>
            </a:tbl>
          </a:graphicData>
        </a:graphic>
      </p:graphicFrame>
      <p:graphicFrame>
        <p:nvGraphicFramePr>
          <p:cNvPr id="4" name="表格 3">
            <a:extLst>
              <a:ext uri="{FF2B5EF4-FFF2-40B4-BE49-F238E27FC236}">
                <a16:creationId xmlns:a16="http://schemas.microsoft.com/office/drawing/2014/main" id="{C56B2A25-372F-4394-BD97-3CDAB92DE738}"/>
              </a:ext>
            </a:extLst>
          </p:cNvPr>
          <p:cNvGraphicFramePr>
            <a:graphicFrameLocks noGrp="1"/>
          </p:cNvGraphicFramePr>
          <p:nvPr>
            <p:extLst>
              <p:ext uri="{D42A27DB-BD31-4B8C-83A1-F6EECF244321}">
                <p14:modId xmlns:p14="http://schemas.microsoft.com/office/powerpoint/2010/main" val="209700564"/>
              </p:ext>
            </p:extLst>
          </p:nvPr>
        </p:nvGraphicFramePr>
        <p:xfrm>
          <a:off x="2427294" y="4126297"/>
          <a:ext cx="964800" cy="252000"/>
        </p:xfrm>
        <a:graphic>
          <a:graphicData uri="http://schemas.openxmlformats.org/drawingml/2006/table">
            <a:tbl>
              <a:tblPr firstRow="1" bandRow="1"/>
              <a:tblGrid>
                <a:gridCol w="482400">
                  <a:extLst>
                    <a:ext uri="{9D8B030D-6E8A-4147-A177-3AD203B41FA5}">
                      <a16:colId xmlns:a16="http://schemas.microsoft.com/office/drawing/2014/main" val="820667893"/>
                    </a:ext>
                  </a:extLst>
                </a:gridCol>
                <a:gridCol w="482400">
                  <a:extLst>
                    <a:ext uri="{9D8B030D-6E8A-4147-A177-3AD203B41FA5}">
                      <a16:colId xmlns:a16="http://schemas.microsoft.com/office/drawing/2014/main" val="3971538968"/>
                    </a:ext>
                  </a:extLst>
                </a:gridCol>
              </a:tblGrid>
              <a:tr h="252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547651628"/>
                  </a:ext>
                </a:extLst>
              </a:tr>
            </a:tbl>
          </a:graphicData>
        </a:graphic>
      </p:graphicFrame>
      <p:sp>
        <p:nvSpPr>
          <p:cNvPr id="109" name="文字方塊 108">
            <a:extLst>
              <a:ext uri="{FF2B5EF4-FFF2-40B4-BE49-F238E27FC236}">
                <a16:creationId xmlns:a16="http://schemas.microsoft.com/office/drawing/2014/main" id="{ADDE2F3E-6DB1-4B7F-991D-63AB3B172113}"/>
              </a:ext>
            </a:extLst>
          </p:cNvPr>
          <p:cNvSpPr txBox="1"/>
          <p:nvPr/>
        </p:nvSpPr>
        <p:spPr>
          <a:xfrm>
            <a:off x="1734291" y="4067631"/>
            <a:ext cx="530915" cy="369332"/>
          </a:xfrm>
          <a:prstGeom prst="rect">
            <a:avLst/>
          </a:prstGeom>
          <a:noFill/>
        </p:spPr>
        <p:txBody>
          <a:bodyPr wrap="none" rtlCol="0">
            <a:spAutoFit/>
          </a:bodyPr>
          <a:lstStyle/>
          <a:p>
            <a:r>
              <a:rPr lang="en-US" altLang="zh-TW" b="1" dirty="0">
                <a:solidFill>
                  <a:srgbClr val="FF66FF"/>
                </a:solidFill>
              </a:rPr>
              <a:t>flip</a:t>
            </a:r>
            <a:endParaRPr lang="zh-TW" altLang="en-US" b="1" dirty="0">
              <a:solidFill>
                <a:srgbClr val="FF66FF"/>
              </a:solidFill>
            </a:endParaRPr>
          </a:p>
        </p:txBody>
      </p:sp>
      <p:sp>
        <p:nvSpPr>
          <p:cNvPr id="110" name="文字方塊 109">
            <a:extLst>
              <a:ext uri="{FF2B5EF4-FFF2-40B4-BE49-F238E27FC236}">
                <a16:creationId xmlns:a16="http://schemas.microsoft.com/office/drawing/2014/main" id="{C133F22F-B961-4A9A-B5D3-44A9D08E0E5A}"/>
              </a:ext>
            </a:extLst>
          </p:cNvPr>
          <p:cNvSpPr txBox="1"/>
          <p:nvPr/>
        </p:nvSpPr>
        <p:spPr>
          <a:xfrm>
            <a:off x="1657347" y="4947287"/>
            <a:ext cx="665567" cy="369332"/>
          </a:xfrm>
          <a:prstGeom prst="rect">
            <a:avLst/>
          </a:prstGeom>
          <a:noFill/>
        </p:spPr>
        <p:txBody>
          <a:bodyPr wrap="none" rtlCol="0">
            <a:spAutoFit/>
          </a:bodyPr>
          <a:lstStyle/>
          <a:p>
            <a:r>
              <a:rPr lang="en-US" altLang="zh-TW" b="1" dirty="0">
                <a:solidFill>
                  <a:srgbClr val="FF66FF"/>
                </a:solidFill>
              </a:rPr>
              <a:t>~flip</a:t>
            </a:r>
            <a:endParaRPr lang="zh-TW" altLang="en-US" b="1" dirty="0">
              <a:solidFill>
                <a:srgbClr val="FF66FF"/>
              </a:solidFill>
            </a:endParaRPr>
          </a:p>
        </p:txBody>
      </p:sp>
      <p:sp>
        <p:nvSpPr>
          <p:cNvPr id="111" name="文字方塊 110">
            <a:extLst>
              <a:ext uri="{FF2B5EF4-FFF2-40B4-BE49-F238E27FC236}">
                <a16:creationId xmlns:a16="http://schemas.microsoft.com/office/drawing/2014/main" id="{7F027BE5-E2F0-4E63-BB00-9BDC880E7BAD}"/>
              </a:ext>
            </a:extLst>
          </p:cNvPr>
          <p:cNvSpPr txBox="1"/>
          <p:nvPr/>
        </p:nvSpPr>
        <p:spPr>
          <a:xfrm>
            <a:off x="1036321" y="4553430"/>
            <a:ext cx="4826962" cy="369332"/>
          </a:xfrm>
          <a:prstGeom prst="rect">
            <a:avLst/>
          </a:prstGeom>
          <a:noFill/>
        </p:spPr>
        <p:txBody>
          <a:bodyPr wrap="none" rtlCol="0">
            <a:spAutoFit/>
          </a:bodyPr>
          <a:lstStyle/>
          <a:p>
            <a:r>
              <a:rPr lang="en-US" altLang="zh-TW" dirty="0">
                <a:solidFill>
                  <a:srgbClr val="FF0000"/>
                </a:solidFill>
              </a:rPr>
              <a:t>Then to find the position of the “</a:t>
            </a:r>
            <a:r>
              <a:rPr lang="en-US" altLang="zh-TW" b="1" dirty="0">
                <a:solidFill>
                  <a:srgbClr val="FF0000"/>
                </a:solidFill>
              </a:rPr>
              <a:t>rightmost</a:t>
            </a:r>
            <a:r>
              <a:rPr lang="en-US" altLang="zh-TW" dirty="0">
                <a:solidFill>
                  <a:srgbClr val="FF0000"/>
                </a:solidFill>
              </a:rPr>
              <a:t> 1”:</a:t>
            </a:r>
          </a:p>
        </p:txBody>
      </p:sp>
      <p:graphicFrame>
        <p:nvGraphicFramePr>
          <p:cNvPr id="112" name="!!A5">
            <a:extLst>
              <a:ext uri="{FF2B5EF4-FFF2-40B4-BE49-F238E27FC236}">
                <a16:creationId xmlns:a16="http://schemas.microsoft.com/office/drawing/2014/main" id="{ABB72585-8CAB-41D6-9B77-FD8EFD50EC1D}"/>
              </a:ext>
            </a:extLst>
          </p:cNvPr>
          <p:cNvGraphicFramePr>
            <a:graphicFrameLocks noGrp="1"/>
          </p:cNvGraphicFramePr>
          <p:nvPr>
            <p:extLst>
              <p:ext uri="{D42A27DB-BD31-4B8C-83A1-F6EECF244321}">
                <p14:modId xmlns:p14="http://schemas.microsoft.com/office/powerpoint/2010/main" val="2622867322"/>
              </p:ext>
            </p:extLst>
          </p:nvPr>
        </p:nvGraphicFramePr>
        <p:xfrm>
          <a:off x="3392094" y="5042299"/>
          <a:ext cx="80640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0000"/>
                          </a:solidFill>
                          <a:latin typeface="Calibri" panose="020F0502020204030204" pitchFamily="34" charset="0"/>
                          <a:ea typeface="+mn-ea"/>
                          <a:cs typeface="Calibri" panose="020F0502020204030204" pitchFamily="34" charset="0"/>
                          <a:sym typeface="Arial"/>
                        </a:rPr>
                        <a:t>0</a:t>
                      </a:r>
                      <a:endParaRPr lang="zh-TW" altLang="en-US" sz="1800" b="1" i="0" u="none" strike="noStrike" cap="none" dirty="0">
                        <a:solidFill>
                          <a:srgbClr val="FF0000"/>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1721917362"/>
                  </a:ext>
                </a:extLst>
              </a:tr>
            </a:tbl>
          </a:graphicData>
        </a:graphic>
      </p:graphicFrame>
      <p:graphicFrame>
        <p:nvGraphicFramePr>
          <p:cNvPr id="114" name="表格 113">
            <a:extLst>
              <a:ext uri="{FF2B5EF4-FFF2-40B4-BE49-F238E27FC236}">
                <a16:creationId xmlns:a16="http://schemas.microsoft.com/office/drawing/2014/main" id="{21807B8E-3024-4C54-9F07-14D6E7B807E4}"/>
              </a:ext>
            </a:extLst>
          </p:cNvPr>
          <p:cNvGraphicFramePr>
            <a:graphicFrameLocks noGrp="1"/>
          </p:cNvGraphicFramePr>
          <p:nvPr>
            <p:extLst>
              <p:ext uri="{D42A27DB-BD31-4B8C-83A1-F6EECF244321}">
                <p14:modId xmlns:p14="http://schemas.microsoft.com/office/powerpoint/2010/main" val="2709453746"/>
              </p:ext>
            </p:extLst>
          </p:nvPr>
        </p:nvGraphicFramePr>
        <p:xfrm>
          <a:off x="2427294" y="5047160"/>
          <a:ext cx="964800" cy="252000"/>
        </p:xfrm>
        <a:graphic>
          <a:graphicData uri="http://schemas.openxmlformats.org/drawingml/2006/table">
            <a:tbl>
              <a:tblPr firstRow="1" bandRow="1"/>
              <a:tblGrid>
                <a:gridCol w="482400">
                  <a:extLst>
                    <a:ext uri="{9D8B030D-6E8A-4147-A177-3AD203B41FA5}">
                      <a16:colId xmlns:a16="http://schemas.microsoft.com/office/drawing/2014/main" val="820667893"/>
                    </a:ext>
                  </a:extLst>
                </a:gridCol>
                <a:gridCol w="482400">
                  <a:extLst>
                    <a:ext uri="{9D8B030D-6E8A-4147-A177-3AD203B41FA5}">
                      <a16:colId xmlns:a16="http://schemas.microsoft.com/office/drawing/2014/main" val="3971538968"/>
                    </a:ext>
                  </a:extLst>
                </a:gridCol>
              </a:tblGrid>
              <a:tr h="252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547651628"/>
                  </a:ext>
                </a:extLst>
              </a:tr>
            </a:tbl>
          </a:graphicData>
        </a:graphic>
      </p:graphicFrame>
      <mc:AlternateContent xmlns:mc="http://schemas.openxmlformats.org/markup-compatibility/2006">
        <mc:Choice xmlns:a14="http://schemas.microsoft.com/office/drawing/2010/main" Requires="a14">
          <p:sp>
            <p:nvSpPr>
              <p:cNvPr id="145" name="文字方塊 144">
                <a:extLst>
                  <a:ext uri="{FF2B5EF4-FFF2-40B4-BE49-F238E27FC236}">
                    <a16:creationId xmlns:a16="http://schemas.microsoft.com/office/drawing/2014/main" id="{783770EC-2096-486D-955C-4EC1B97D6332}"/>
                  </a:ext>
                </a:extLst>
              </p:cNvPr>
              <p:cNvSpPr txBox="1"/>
              <p:nvPr/>
            </p:nvSpPr>
            <p:spPr>
              <a:xfrm>
                <a:off x="649985" y="5392390"/>
                <a:ext cx="1864613" cy="369332"/>
              </a:xfrm>
              <a:prstGeom prst="rect">
                <a:avLst/>
              </a:prstGeom>
              <a:noFill/>
            </p:spPr>
            <p:txBody>
              <a:bodyPr wrap="none" rtlCol="0">
                <a:spAutoFit/>
              </a:bodyPr>
              <a:lstStyle/>
              <a:p>
                <a14:m>
                  <m:oMath xmlns:m="http://schemas.openxmlformats.org/officeDocument/2006/math">
                    <m:r>
                      <a:rPr lang="en-US" altLang="zh-TW" b="1" i="0" dirty="0" smtClean="0">
                        <a:solidFill>
                          <a:srgbClr val="FF66FF"/>
                        </a:solidFill>
                        <a:latin typeface="Cambria Math" panose="02040503050406030204" pitchFamily="18" charset="0"/>
                      </a:rPr>
                      <m:t>−</m:t>
                    </m:r>
                  </m:oMath>
                </a14:m>
                <a:r>
                  <a:rPr lang="en-US" altLang="zh-TW" b="1" dirty="0">
                    <a:solidFill>
                      <a:srgbClr val="FF66FF"/>
                    </a:solidFill>
                  </a:rPr>
                  <a:t>flip (=~flip+1)</a:t>
                </a:r>
                <a:endParaRPr lang="zh-TW" altLang="en-US" b="1" dirty="0">
                  <a:solidFill>
                    <a:srgbClr val="FF66FF"/>
                  </a:solidFill>
                </a:endParaRPr>
              </a:p>
            </p:txBody>
          </p:sp>
        </mc:Choice>
        <mc:Fallback>
          <p:sp>
            <p:nvSpPr>
              <p:cNvPr id="145" name="文字方塊 144">
                <a:extLst>
                  <a:ext uri="{FF2B5EF4-FFF2-40B4-BE49-F238E27FC236}">
                    <a16:creationId xmlns:a16="http://schemas.microsoft.com/office/drawing/2014/main" id="{783770EC-2096-486D-955C-4EC1B97D6332}"/>
                  </a:ext>
                </a:extLst>
              </p:cNvPr>
              <p:cNvSpPr txBox="1">
                <a:spLocks noRot="1" noChangeAspect="1" noMove="1" noResize="1" noEditPoints="1" noAdjustHandles="1" noChangeArrowheads="1" noChangeShapeType="1" noTextEdit="1"/>
              </p:cNvSpPr>
              <p:nvPr/>
            </p:nvSpPr>
            <p:spPr>
              <a:xfrm>
                <a:off x="649985" y="5392390"/>
                <a:ext cx="1864613" cy="369332"/>
              </a:xfrm>
              <a:prstGeom prst="rect">
                <a:avLst/>
              </a:prstGeom>
              <a:blipFill>
                <a:blip r:embed="rId4"/>
                <a:stretch>
                  <a:fillRect t="-10000" b="-26667"/>
                </a:stretch>
              </a:blipFill>
            </p:spPr>
            <p:txBody>
              <a:bodyPr/>
              <a:lstStyle/>
              <a:p>
                <a:r>
                  <a:rPr lang="zh-TW" altLang="en-US">
                    <a:noFill/>
                  </a:rPr>
                  <a:t> </a:t>
                </a:r>
              </a:p>
            </p:txBody>
          </p:sp>
        </mc:Fallback>
      </mc:AlternateContent>
      <p:graphicFrame>
        <p:nvGraphicFramePr>
          <p:cNvPr id="147" name="!!A5">
            <a:extLst>
              <a:ext uri="{FF2B5EF4-FFF2-40B4-BE49-F238E27FC236}">
                <a16:creationId xmlns:a16="http://schemas.microsoft.com/office/drawing/2014/main" id="{A105C891-76CA-4466-9970-85064775136F}"/>
              </a:ext>
            </a:extLst>
          </p:cNvPr>
          <p:cNvGraphicFramePr>
            <a:graphicFrameLocks noGrp="1"/>
          </p:cNvGraphicFramePr>
          <p:nvPr>
            <p:extLst>
              <p:ext uri="{D42A27DB-BD31-4B8C-83A1-F6EECF244321}">
                <p14:modId xmlns:p14="http://schemas.microsoft.com/office/powerpoint/2010/main" val="3632298164"/>
              </p:ext>
            </p:extLst>
          </p:nvPr>
        </p:nvGraphicFramePr>
        <p:xfrm>
          <a:off x="3392094" y="5450607"/>
          <a:ext cx="80640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1</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0000"/>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0000"/>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1721917362"/>
                  </a:ext>
                </a:extLst>
              </a:tr>
            </a:tbl>
          </a:graphicData>
        </a:graphic>
      </p:graphicFrame>
      <p:graphicFrame>
        <p:nvGraphicFramePr>
          <p:cNvPr id="149" name="表格 148">
            <a:extLst>
              <a:ext uri="{FF2B5EF4-FFF2-40B4-BE49-F238E27FC236}">
                <a16:creationId xmlns:a16="http://schemas.microsoft.com/office/drawing/2014/main" id="{B71D9BA8-B4CA-4345-8C37-362A2D71CD51}"/>
              </a:ext>
            </a:extLst>
          </p:cNvPr>
          <p:cNvGraphicFramePr>
            <a:graphicFrameLocks noGrp="1"/>
          </p:cNvGraphicFramePr>
          <p:nvPr>
            <p:extLst>
              <p:ext uri="{D42A27DB-BD31-4B8C-83A1-F6EECF244321}">
                <p14:modId xmlns:p14="http://schemas.microsoft.com/office/powerpoint/2010/main" val="3549760358"/>
              </p:ext>
            </p:extLst>
          </p:nvPr>
        </p:nvGraphicFramePr>
        <p:xfrm>
          <a:off x="2427294" y="5455468"/>
          <a:ext cx="964800" cy="252000"/>
        </p:xfrm>
        <a:graphic>
          <a:graphicData uri="http://schemas.openxmlformats.org/drawingml/2006/table">
            <a:tbl>
              <a:tblPr firstRow="1" bandRow="1"/>
              <a:tblGrid>
                <a:gridCol w="482400">
                  <a:extLst>
                    <a:ext uri="{9D8B030D-6E8A-4147-A177-3AD203B41FA5}">
                      <a16:colId xmlns:a16="http://schemas.microsoft.com/office/drawing/2014/main" val="820667893"/>
                    </a:ext>
                  </a:extLst>
                </a:gridCol>
                <a:gridCol w="482400">
                  <a:extLst>
                    <a:ext uri="{9D8B030D-6E8A-4147-A177-3AD203B41FA5}">
                      <a16:colId xmlns:a16="http://schemas.microsoft.com/office/drawing/2014/main" val="3971538968"/>
                    </a:ext>
                  </a:extLst>
                </a:gridCol>
              </a:tblGrid>
              <a:tr h="252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547651628"/>
                  </a:ext>
                </a:extLst>
              </a:tr>
            </a:tbl>
          </a:graphicData>
        </a:graphic>
      </p:graphicFrame>
      <mc:AlternateContent xmlns:mc="http://schemas.openxmlformats.org/markup-compatibility/2006">
        <mc:Choice xmlns:a14="http://schemas.microsoft.com/office/drawing/2010/main" Requires="a14">
          <p:sp>
            <p:nvSpPr>
              <p:cNvPr id="151" name="文字方塊 150">
                <a:extLst>
                  <a:ext uri="{FF2B5EF4-FFF2-40B4-BE49-F238E27FC236}">
                    <a16:creationId xmlns:a16="http://schemas.microsoft.com/office/drawing/2014/main" id="{A6177DA3-15F6-4F50-9793-E770A9F8ABAD}"/>
                  </a:ext>
                </a:extLst>
              </p:cNvPr>
              <p:cNvSpPr txBox="1"/>
              <p:nvPr/>
            </p:nvSpPr>
            <p:spPr>
              <a:xfrm>
                <a:off x="918328" y="5895046"/>
                <a:ext cx="1499128" cy="369332"/>
              </a:xfrm>
              <a:prstGeom prst="rect">
                <a:avLst/>
              </a:prstGeom>
              <a:noFill/>
            </p:spPr>
            <p:txBody>
              <a:bodyPr wrap="none" rtlCol="0">
                <a:spAutoFit/>
              </a:bodyPr>
              <a:lstStyle/>
              <a:p>
                <a:r>
                  <a:rPr lang="en-US" altLang="zh-TW" b="1" dirty="0">
                    <a:solidFill>
                      <a:srgbClr val="FF66FF"/>
                    </a:solidFill>
                  </a:rPr>
                  <a:t>flip &amp; (</a:t>
                </a:r>
                <a14:m>
                  <m:oMath xmlns:m="http://schemas.openxmlformats.org/officeDocument/2006/math">
                    <m:r>
                      <a:rPr lang="en-US" altLang="zh-TW" b="1" i="0" dirty="0" smtClean="0">
                        <a:solidFill>
                          <a:srgbClr val="FF66FF"/>
                        </a:solidFill>
                        <a:latin typeface="Cambria Math" panose="02040503050406030204" pitchFamily="18" charset="0"/>
                      </a:rPr>
                      <m:t>−</m:t>
                    </m:r>
                  </m:oMath>
                </a14:m>
                <a:r>
                  <a:rPr lang="en-US" altLang="zh-TW" b="1" dirty="0">
                    <a:solidFill>
                      <a:srgbClr val="FF66FF"/>
                    </a:solidFill>
                  </a:rPr>
                  <a:t>flip)</a:t>
                </a:r>
                <a:endParaRPr lang="zh-TW" altLang="en-US" b="1" dirty="0">
                  <a:solidFill>
                    <a:srgbClr val="FF66FF"/>
                  </a:solidFill>
                </a:endParaRPr>
              </a:p>
            </p:txBody>
          </p:sp>
        </mc:Choice>
        <mc:Fallback>
          <p:sp>
            <p:nvSpPr>
              <p:cNvPr id="151" name="文字方塊 150">
                <a:extLst>
                  <a:ext uri="{FF2B5EF4-FFF2-40B4-BE49-F238E27FC236}">
                    <a16:creationId xmlns:a16="http://schemas.microsoft.com/office/drawing/2014/main" id="{A6177DA3-15F6-4F50-9793-E770A9F8ABAD}"/>
                  </a:ext>
                </a:extLst>
              </p:cNvPr>
              <p:cNvSpPr txBox="1">
                <a:spLocks noRot="1" noChangeAspect="1" noMove="1" noResize="1" noEditPoints="1" noAdjustHandles="1" noChangeArrowheads="1" noChangeShapeType="1" noTextEdit="1"/>
              </p:cNvSpPr>
              <p:nvPr/>
            </p:nvSpPr>
            <p:spPr>
              <a:xfrm>
                <a:off x="918328" y="5895046"/>
                <a:ext cx="1499128" cy="369332"/>
              </a:xfrm>
              <a:prstGeom prst="rect">
                <a:avLst/>
              </a:prstGeom>
              <a:blipFill>
                <a:blip r:embed="rId5"/>
                <a:stretch>
                  <a:fillRect l="-3659" t="-8197" r="-3252" b="-24590"/>
                </a:stretch>
              </a:blipFill>
            </p:spPr>
            <p:txBody>
              <a:bodyPr/>
              <a:lstStyle/>
              <a:p>
                <a:r>
                  <a:rPr lang="zh-TW" altLang="en-US">
                    <a:noFill/>
                  </a:rPr>
                  <a:t> </a:t>
                </a:r>
              </a:p>
            </p:txBody>
          </p:sp>
        </mc:Fallback>
      </mc:AlternateContent>
      <p:graphicFrame>
        <p:nvGraphicFramePr>
          <p:cNvPr id="153" name="!!A5">
            <a:extLst>
              <a:ext uri="{FF2B5EF4-FFF2-40B4-BE49-F238E27FC236}">
                <a16:creationId xmlns:a16="http://schemas.microsoft.com/office/drawing/2014/main" id="{41A7184C-BA7F-48E8-9DC0-C86B3F225D5B}"/>
              </a:ext>
            </a:extLst>
          </p:cNvPr>
          <p:cNvGraphicFramePr>
            <a:graphicFrameLocks noGrp="1"/>
          </p:cNvGraphicFramePr>
          <p:nvPr>
            <p:extLst>
              <p:ext uri="{D42A27DB-BD31-4B8C-83A1-F6EECF244321}">
                <p14:modId xmlns:p14="http://schemas.microsoft.com/office/powerpoint/2010/main" val="246740443"/>
              </p:ext>
            </p:extLst>
          </p:nvPr>
        </p:nvGraphicFramePr>
        <p:xfrm>
          <a:off x="3400565" y="5934088"/>
          <a:ext cx="80640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0000"/>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0000"/>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1721917362"/>
                  </a:ext>
                </a:extLst>
              </a:tr>
            </a:tbl>
          </a:graphicData>
        </a:graphic>
      </p:graphicFrame>
      <p:graphicFrame>
        <p:nvGraphicFramePr>
          <p:cNvPr id="157" name="表格 156">
            <a:extLst>
              <a:ext uri="{FF2B5EF4-FFF2-40B4-BE49-F238E27FC236}">
                <a16:creationId xmlns:a16="http://schemas.microsoft.com/office/drawing/2014/main" id="{9B4BFEF3-5605-4FC6-996C-3F47521295D8}"/>
              </a:ext>
            </a:extLst>
          </p:cNvPr>
          <p:cNvGraphicFramePr>
            <a:graphicFrameLocks noGrp="1"/>
          </p:cNvGraphicFramePr>
          <p:nvPr>
            <p:extLst>
              <p:ext uri="{D42A27DB-BD31-4B8C-83A1-F6EECF244321}">
                <p14:modId xmlns:p14="http://schemas.microsoft.com/office/powerpoint/2010/main" val="3859228685"/>
              </p:ext>
            </p:extLst>
          </p:nvPr>
        </p:nvGraphicFramePr>
        <p:xfrm>
          <a:off x="2435765" y="5938949"/>
          <a:ext cx="964800" cy="252000"/>
        </p:xfrm>
        <a:graphic>
          <a:graphicData uri="http://schemas.openxmlformats.org/drawingml/2006/table">
            <a:tbl>
              <a:tblPr firstRow="1" bandRow="1"/>
              <a:tblGrid>
                <a:gridCol w="482400">
                  <a:extLst>
                    <a:ext uri="{9D8B030D-6E8A-4147-A177-3AD203B41FA5}">
                      <a16:colId xmlns:a16="http://schemas.microsoft.com/office/drawing/2014/main" val="820667893"/>
                    </a:ext>
                  </a:extLst>
                </a:gridCol>
                <a:gridCol w="482400">
                  <a:extLst>
                    <a:ext uri="{9D8B030D-6E8A-4147-A177-3AD203B41FA5}">
                      <a16:colId xmlns:a16="http://schemas.microsoft.com/office/drawing/2014/main" val="3971538968"/>
                    </a:ext>
                  </a:extLst>
                </a:gridCol>
              </a:tblGrid>
              <a:tr h="252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547651628"/>
                  </a:ext>
                </a:extLst>
              </a:tr>
            </a:tbl>
          </a:graphicData>
        </a:graphic>
      </p:graphicFrame>
      <p:sp>
        <p:nvSpPr>
          <p:cNvPr id="158" name="文字方塊 157">
            <a:extLst>
              <a:ext uri="{FF2B5EF4-FFF2-40B4-BE49-F238E27FC236}">
                <a16:creationId xmlns:a16="http://schemas.microsoft.com/office/drawing/2014/main" id="{C73B99D5-2F02-4F98-91CA-A50FC7B0AF13}"/>
              </a:ext>
            </a:extLst>
          </p:cNvPr>
          <p:cNvSpPr txBox="1"/>
          <p:nvPr/>
        </p:nvSpPr>
        <p:spPr>
          <a:xfrm>
            <a:off x="7028748" y="6456545"/>
            <a:ext cx="4108817" cy="369332"/>
          </a:xfrm>
          <a:prstGeom prst="rect">
            <a:avLst/>
          </a:prstGeom>
          <a:noFill/>
        </p:spPr>
        <p:txBody>
          <a:bodyPr wrap="none" rtlCol="0">
            <a:spAutoFit/>
          </a:bodyPr>
          <a:lstStyle/>
          <a:p>
            <a:pPr algn="ctr"/>
            <a:r>
              <a:rPr lang="en-US" altLang="zh-TW" dirty="0">
                <a:solidFill>
                  <a:srgbClr val="FF0000"/>
                </a:solidFill>
              </a:rPr>
              <a:t>The position of the only “1” is our goal.</a:t>
            </a:r>
            <a:endParaRPr lang="zh-TW" altLang="en-US" dirty="0">
              <a:solidFill>
                <a:srgbClr val="FF0000"/>
              </a:solidFill>
            </a:endParaRPr>
          </a:p>
        </p:txBody>
      </p:sp>
      <p:cxnSp>
        <p:nvCxnSpPr>
          <p:cNvPr id="159" name="直線單箭頭接點 158">
            <a:extLst>
              <a:ext uri="{FF2B5EF4-FFF2-40B4-BE49-F238E27FC236}">
                <a16:creationId xmlns:a16="http://schemas.microsoft.com/office/drawing/2014/main" id="{F14EF232-EBEB-47B4-AEFA-6F1CBEE87809}"/>
              </a:ext>
            </a:extLst>
          </p:cNvPr>
          <p:cNvCxnSpPr>
            <a:cxnSpLocks/>
          </p:cNvCxnSpPr>
          <p:nvPr/>
        </p:nvCxnSpPr>
        <p:spPr>
          <a:xfrm>
            <a:off x="8838135" y="6174317"/>
            <a:ext cx="0" cy="33673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81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882438"/>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marL="914400" lvl="1" indent="-457200">
              <a:buAutoNum type="arabicPeriod" startAt="7"/>
            </a:pP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a:p>
            <a:pPr marL="1257300" lvl="2"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To make the result more accurate,</a:t>
            </a:r>
            <a:br>
              <a:rPr lang="en-US" altLang="zh-TW" sz="2000" dirty="0">
                <a:solidFill>
                  <a:srgbClr val="EDECDF">
                    <a:lumMod val="10000"/>
                  </a:srgbClr>
                </a:solidFill>
                <a:latin typeface="芫荽 0.92" pitchFamily="2" charset="-120"/>
                <a:ea typeface="芫荽 0.92" pitchFamily="2" charset="-120"/>
                <a:cs typeface="芫荽 0.92" pitchFamily="2" charset="-120"/>
              </a:rPr>
            </a:br>
            <a:r>
              <a:rPr lang="en-US" altLang="zh-TW" sz="2000" b="1" dirty="0">
                <a:solidFill>
                  <a:srgbClr val="FF0000"/>
                </a:solidFill>
                <a:latin typeface="芫荽 0.92" pitchFamily="2" charset="-120"/>
                <a:ea typeface="芫荽 0.92" pitchFamily="2" charset="-120"/>
                <a:cs typeface="芫荽 0.92" pitchFamily="2" charset="-120"/>
              </a:rPr>
              <a:t>and not to waste too many bits</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pic>
        <p:nvPicPr>
          <p:cNvPr id="2" name="圖片 1">
            <a:extLst>
              <a:ext uri="{FF2B5EF4-FFF2-40B4-BE49-F238E27FC236}">
                <a16:creationId xmlns:a16="http://schemas.microsoft.com/office/drawing/2014/main" id="{A82CF343-7552-4211-A86A-EA66C495F985}"/>
              </a:ext>
            </a:extLst>
          </p:cNvPr>
          <p:cNvPicPr>
            <a:picLocks noChangeAspect="1"/>
          </p:cNvPicPr>
          <p:nvPr/>
        </p:nvPicPr>
        <p:blipFill>
          <a:blip r:embed="rId3"/>
          <a:stretch>
            <a:fillRect/>
          </a:stretch>
        </p:blipFill>
        <p:spPr>
          <a:xfrm>
            <a:off x="5695724" y="855098"/>
            <a:ext cx="3387433" cy="1882438"/>
          </a:xfrm>
          <a:prstGeom prst="rect">
            <a:avLst/>
          </a:prstGeom>
        </p:spPr>
      </p:pic>
      <p:sp>
        <p:nvSpPr>
          <p:cNvPr id="116" name="文字方塊 115">
            <a:extLst>
              <a:ext uri="{FF2B5EF4-FFF2-40B4-BE49-F238E27FC236}">
                <a16:creationId xmlns:a16="http://schemas.microsoft.com/office/drawing/2014/main" id="{2A6255D5-79AC-427F-8DE4-5799BBEF4405}"/>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117" name="文字方塊 116">
            <a:extLst>
              <a:ext uri="{FF2B5EF4-FFF2-40B4-BE49-F238E27FC236}">
                <a16:creationId xmlns:a16="http://schemas.microsoft.com/office/drawing/2014/main" id="{607F9F13-7579-42EA-8494-21851DEC915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cxnSp>
        <p:nvCxnSpPr>
          <p:cNvPr id="137" name="直線單箭頭接點 136">
            <a:extLst>
              <a:ext uri="{FF2B5EF4-FFF2-40B4-BE49-F238E27FC236}">
                <a16:creationId xmlns:a16="http://schemas.microsoft.com/office/drawing/2014/main" id="{A33D7313-8AEE-4629-B131-FEE10675C104}"/>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文字方塊 137">
            <a:extLst>
              <a:ext uri="{FF2B5EF4-FFF2-40B4-BE49-F238E27FC236}">
                <a16:creationId xmlns:a16="http://schemas.microsoft.com/office/drawing/2014/main" id="{034F0F91-96A9-4ECE-9F54-3E6FBFE53564}"/>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sp>
        <p:nvSpPr>
          <p:cNvPr id="141" name="矩形 140">
            <a:extLst>
              <a:ext uri="{FF2B5EF4-FFF2-40B4-BE49-F238E27FC236}">
                <a16:creationId xmlns:a16="http://schemas.microsoft.com/office/drawing/2014/main" id="{917CE3BD-7504-41A4-92BC-121D4D9F484D}"/>
              </a:ext>
            </a:extLst>
          </p:cNvPr>
          <p:cNvSpPr/>
          <p:nvPr/>
        </p:nvSpPr>
        <p:spPr>
          <a:xfrm>
            <a:off x="653642" y="2699571"/>
            <a:ext cx="11321262" cy="4131900"/>
          </a:xfrm>
          <a:prstGeom prst="rect">
            <a:avLst/>
          </a:prstGeom>
          <a:solidFill>
            <a:schemeClr val="accent4">
              <a:lumMod val="90000"/>
            </a:schemeClr>
          </a:solidFill>
          <a:effectLst>
            <a:outerShdw blurRad="50800" dist="38100" dir="2700000" algn="tl" rotWithShape="0">
              <a:prstClr val="black">
                <a:alpha val="40000"/>
              </a:prstClr>
            </a:outerShdw>
          </a:effectLst>
        </p:spPr>
        <p:txBody>
          <a:bodyPr wrap="square">
            <a:spAutoFit/>
          </a:bodyPr>
          <a:lstStyle/>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pPr>
              <a:lnSpc>
                <a:spcPct val="150000"/>
              </a:lnSpc>
            </a:pPr>
            <a:endParaRPr lang="en-US" altLang="zh-TW" sz="1500" dirty="0">
              <a:solidFill>
                <a:srgbClr val="0000FF"/>
              </a:solidFill>
              <a:latin typeface="Microsoft New Tai Lue" panose="020B0502040204020203" pitchFamily="34" charset="0"/>
              <a:cs typeface="Microsoft New Tai Lue" panose="020B0502040204020203" pitchFamily="34" charset="0"/>
            </a:endParaRPr>
          </a:p>
          <a:p>
            <a:endParaRPr lang="en-US" altLang="zh-TW" sz="1500" dirty="0">
              <a:solidFill>
                <a:srgbClr val="0000FF"/>
              </a:solidFill>
              <a:latin typeface="Microsoft New Tai Lue" panose="020B0502040204020203" pitchFamily="34" charset="0"/>
              <a:cs typeface="Microsoft New Tai Lue" panose="020B0502040204020203" pitchFamily="34" charset="0"/>
            </a:endParaRPr>
          </a:p>
        </p:txBody>
      </p:sp>
      <p:sp>
        <p:nvSpPr>
          <p:cNvPr id="182" name="文字方塊 181">
            <a:extLst>
              <a:ext uri="{FF2B5EF4-FFF2-40B4-BE49-F238E27FC236}">
                <a16:creationId xmlns:a16="http://schemas.microsoft.com/office/drawing/2014/main" id="{7C0E9CC4-0A2D-40D1-AFF6-11CE43E27A3D}"/>
              </a:ext>
            </a:extLst>
          </p:cNvPr>
          <p:cNvSpPr txBox="1"/>
          <p:nvPr/>
        </p:nvSpPr>
        <p:spPr>
          <a:xfrm>
            <a:off x="-13523" y="2611827"/>
            <a:ext cx="4095993" cy="369332"/>
          </a:xfrm>
          <a:prstGeom prst="rect">
            <a:avLst/>
          </a:prstGeom>
          <a:noFill/>
        </p:spPr>
        <p:txBody>
          <a:bodyPr wrap="none" rtlCol="0">
            <a:spAutoFit/>
          </a:bodyPr>
          <a:lstStyle/>
          <a:p>
            <a:r>
              <a:rPr lang="en-US" altLang="zh-TW" b="1" u="sng" dirty="0"/>
              <a:t>Method 2</a:t>
            </a:r>
            <a:r>
              <a:rPr lang="en-US" altLang="zh-TW" b="1" dirty="0"/>
              <a:t>: use hardware logic gates</a:t>
            </a:r>
            <a:endParaRPr lang="zh-TW" altLang="en-US" b="1" u="sng" dirty="0"/>
          </a:p>
        </p:txBody>
      </p:sp>
      <p:sp>
        <p:nvSpPr>
          <p:cNvPr id="107" name="文字方塊 106">
            <a:extLst>
              <a:ext uri="{FF2B5EF4-FFF2-40B4-BE49-F238E27FC236}">
                <a16:creationId xmlns:a16="http://schemas.microsoft.com/office/drawing/2014/main" id="{9BFEDA9A-964E-4079-B7B6-A87913930991}"/>
              </a:ext>
            </a:extLst>
          </p:cNvPr>
          <p:cNvSpPr txBox="1"/>
          <p:nvPr/>
        </p:nvSpPr>
        <p:spPr>
          <a:xfrm>
            <a:off x="778718" y="2949576"/>
            <a:ext cx="5316520" cy="369332"/>
          </a:xfrm>
          <a:prstGeom prst="rect">
            <a:avLst/>
          </a:prstGeom>
          <a:noFill/>
        </p:spPr>
        <p:txBody>
          <a:bodyPr wrap="none" rtlCol="0">
            <a:spAutoFit/>
          </a:bodyPr>
          <a:lstStyle/>
          <a:p>
            <a:pPr marL="285750" indent="-285750">
              <a:buFont typeface="Wingdings" panose="05000000000000000000" pitchFamily="2" charset="2"/>
              <a:buChar char="u"/>
            </a:pPr>
            <a:r>
              <a:rPr lang="en-US" altLang="zh-TW" dirty="0">
                <a:solidFill>
                  <a:srgbClr val="FF0000"/>
                </a:solidFill>
              </a:rPr>
              <a:t>We want to find the position of the “</a:t>
            </a:r>
            <a:r>
              <a:rPr lang="en-US" altLang="zh-TW" b="1" dirty="0">
                <a:solidFill>
                  <a:srgbClr val="FF0000"/>
                </a:solidFill>
              </a:rPr>
              <a:t>leftmost</a:t>
            </a:r>
            <a:r>
              <a:rPr lang="en-US" altLang="zh-TW" dirty="0">
                <a:solidFill>
                  <a:srgbClr val="FF0000"/>
                </a:solidFill>
              </a:rPr>
              <a:t> 1”:</a:t>
            </a:r>
          </a:p>
        </p:txBody>
      </p:sp>
      <mc:AlternateContent xmlns:mc="http://schemas.openxmlformats.org/markup-compatibility/2006">
        <mc:Choice xmlns:a14="http://schemas.microsoft.com/office/drawing/2010/main" Requires="a14">
          <p:sp>
            <p:nvSpPr>
              <p:cNvPr id="151" name="文字方塊 150">
                <a:extLst>
                  <a:ext uri="{FF2B5EF4-FFF2-40B4-BE49-F238E27FC236}">
                    <a16:creationId xmlns:a16="http://schemas.microsoft.com/office/drawing/2014/main" id="{A6177DA3-15F6-4F50-9793-E770A9F8ABAD}"/>
                  </a:ext>
                </a:extLst>
              </p:cNvPr>
              <p:cNvSpPr txBox="1"/>
              <p:nvPr/>
            </p:nvSpPr>
            <p:spPr>
              <a:xfrm>
                <a:off x="918328" y="3392099"/>
                <a:ext cx="1499128" cy="369332"/>
              </a:xfrm>
              <a:prstGeom prst="rect">
                <a:avLst/>
              </a:prstGeom>
              <a:noFill/>
            </p:spPr>
            <p:txBody>
              <a:bodyPr wrap="none" rtlCol="0">
                <a:spAutoFit/>
              </a:bodyPr>
              <a:lstStyle/>
              <a:p>
                <a:r>
                  <a:rPr lang="en-US" altLang="zh-TW" b="1" dirty="0">
                    <a:solidFill>
                      <a:srgbClr val="FF66FF"/>
                    </a:solidFill>
                  </a:rPr>
                  <a:t>flip &amp; (</a:t>
                </a:r>
                <a14:m>
                  <m:oMath xmlns:m="http://schemas.openxmlformats.org/officeDocument/2006/math">
                    <m:r>
                      <a:rPr lang="en-US" altLang="zh-TW" b="1" i="0" dirty="0" smtClean="0">
                        <a:solidFill>
                          <a:srgbClr val="FF66FF"/>
                        </a:solidFill>
                        <a:latin typeface="Cambria Math" panose="02040503050406030204" pitchFamily="18" charset="0"/>
                      </a:rPr>
                      <m:t>−</m:t>
                    </m:r>
                  </m:oMath>
                </a14:m>
                <a:r>
                  <a:rPr lang="en-US" altLang="zh-TW" b="1" dirty="0">
                    <a:solidFill>
                      <a:srgbClr val="FF66FF"/>
                    </a:solidFill>
                  </a:rPr>
                  <a:t>flip)</a:t>
                </a:r>
                <a:endParaRPr lang="zh-TW" altLang="en-US" b="1" dirty="0">
                  <a:solidFill>
                    <a:srgbClr val="FF66FF"/>
                  </a:solidFill>
                </a:endParaRPr>
              </a:p>
            </p:txBody>
          </p:sp>
        </mc:Choice>
        <mc:Fallback>
          <p:sp>
            <p:nvSpPr>
              <p:cNvPr id="151" name="文字方塊 150">
                <a:extLst>
                  <a:ext uri="{FF2B5EF4-FFF2-40B4-BE49-F238E27FC236}">
                    <a16:creationId xmlns:a16="http://schemas.microsoft.com/office/drawing/2014/main" id="{A6177DA3-15F6-4F50-9793-E770A9F8ABAD}"/>
                  </a:ext>
                </a:extLst>
              </p:cNvPr>
              <p:cNvSpPr txBox="1">
                <a:spLocks noRot="1" noChangeAspect="1" noMove="1" noResize="1" noEditPoints="1" noAdjustHandles="1" noChangeArrowheads="1" noChangeShapeType="1" noTextEdit="1"/>
              </p:cNvSpPr>
              <p:nvPr/>
            </p:nvSpPr>
            <p:spPr>
              <a:xfrm>
                <a:off x="918328" y="3392099"/>
                <a:ext cx="1499128" cy="369332"/>
              </a:xfrm>
              <a:prstGeom prst="rect">
                <a:avLst/>
              </a:prstGeom>
              <a:blipFill>
                <a:blip r:embed="rId4"/>
                <a:stretch>
                  <a:fillRect l="-3659" t="-8197" r="-3252" b="-24590"/>
                </a:stretch>
              </a:blipFill>
            </p:spPr>
            <p:txBody>
              <a:bodyPr/>
              <a:lstStyle/>
              <a:p>
                <a:r>
                  <a:rPr lang="zh-TW" altLang="en-US">
                    <a:noFill/>
                  </a:rPr>
                  <a:t> </a:t>
                </a:r>
              </a:p>
            </p:txBody>
          </p:sp>
        </mc:Fallback>
      </mc:AlternateContent>
      <p:graphicFrame>
        <p:nvGraphicFramePr>
          <p:cNvPr id="153" name="!!A5">
            <a:extLst>
              <a:ext uri="{FF2B5EF4-FFF2-40B4-BE49-F238E27FC236}">
                <a16:creationId xmlns:a16="http://schemas.microsoft.com/office/drawing/2014/main" id="{41A7184C-BA7F-48E8-9DC0-C86B3F225D5B}"/>
              </a:ext>
            </a:extLst>
          </p:cNvPr>
          <p:cNvGraphicFramePr>
            <a:graphicFrameLocks noGrp="1"/>
          </p:cNvGraphicFramePr>
          <p:nvPr>
            <p:extLst>
              <p:ext uri="{D42A27DB-BD31-4B8C-83A1-F6EECF244321}">
                <p14:modId xmlns:p14="http://schemas.microsoft.com/office/powerpoint/2010/main" val="1899858994"/>
              </p:ext>
            </p:extLst>
          </p:nvPr>
        </p:nvGraphicFramePr>
        <p:xfrm>
          <a:off x="3400565" y="3431141"/>
          <a:ext cx="80640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0000"/>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0000"/>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1721917362"/>
                  </a:ext>
                </a:extLst>
              </a:tr>
            </a:tbl>
          </a:graphicData>
        </a:graphic>
      </p:graphicFrame>
      <p:graphicFrame>
        <p:nvGraphicFramePr>
          <p:cNvPr id="157" name="表格 156">
            <a:extLst>
              <a:ext uri="{FF2B5EF4-FFF2-40B4-BE49-F238E27FC236}">
                <a16:creationId xmlns:a16="http://schemas.microsoft.com/office/drawing/2014/main" id="{9B4BFEF3-5605-4FC6-996C-3F47521295D8}"/>
              </a:ext>
            </a:extLst>
          </p:cNvPr>
          <p:cNvGraphicFramePr>
            <a:graphicFrameLocks noGrp="1"/>
          </p:cNvGraphicFramePr>
          <p:nvPr>
            <p:extLst>
              <p:ext uri="{D42A27DB-BD31-4B8C-83A1-F6EECF244321}">
                <p14:modId xmlns:p14="http://schemas.microsoft.com/office/powerpoint/2010/main" val="1033153120"/>
              </p:ext>
            </p:extLst>
          </p:nvPr>
        </p:nvGraphicFramePr>
        <p:xfrm>
          <a:off x="2435765" y="3436002"/>
          <a:ext cx="964800" cy="252000"/>
        </p:xfrm>
        <a:graphic>
          <a:graphicData uri="http://schemas.openxmlformats.org/drawingml/2006/table">
            <a:tbl>
              <a:tblPr firstRow="1" bandRow="1"/>
              <a:tblGrid>
                <a:gridCol w="482400">
                  <a:extLst>
                    <a:ext uri="{9D8B030D-6E8A-4147-A177-3AD203B41FA5}">
                      <a16:colId xmlns:a16="http://schemas.microsoft.com/office/drawing/2014/main" val="820667893"/>
                    </a:ext>
                  </a:extLst>
                </a:gridCol>
                <a:gridCol w="482400">
                  <a:extLst>
                    <a:ext uri="{9D8B030D-6E8A-4147-A177-3AD203B41FA5}">
                      <a16:colId xmlns:a16="http://schemas.microsoft.com/office/drawing/2014/main" val="3971538968"/>
                    </a:ext>
                  </a:extLst>
                </a:gridCol>
              </a:tblGrid>
              <a:tr h="252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547651628"/>
                  </a:ext>
                </a:extLst>
              </a:tr>
            </a:tbl>
          </a:graphicData>
        </a:graphic>
      </p:graphicFrame>
      <p:sp>
        <p:nvSpPr>
          <p:cNvPr id="158" name="文字方塊 157">
            <a:extLst>
              <a:ext uri="{FF2B5EF4-FFF2-40B4-BE49-F238E27FC236}">
                <a16:creationId xmlns:a16="http://schemas.microsoft.com/office/drawing/2014/main" id="{C73B99D5-2F02-4F98-91CA-A50FC7B0AF13}"/>
              </a:ext>
            </a:extLst>
          </p:cNvPr>
          <p:cNvSpPr txBox="1"/>
          <p:nvPr/>
        </p:nvSpPr>
        <p:spPr>
          <a:xfrm>
            <a:off x="7028748" y="3953598"/>
            <a:ext cx="4108817" cy="369332"/>
          </a:xfrm>
          <a:prstGeom prst="rect">
            <a:avLst/>
          </a:prstGeom>
          <a:noFill/>
        </p:spPr>
        <p:txBody>
          <a:bodyPr wrap="none" rtlCol="0">
            <a:spAutoFit/>
          </a:bodyPr>
          <a:lstStyle/>
          <a:p>
            <a:pPr algn="ctr"/>
            <a:r>
              <a:rPr lang="en-US" altLang="zh-TW" dirty="0">
                <a:solidFill>
                  <a:srgbClr val="FF0000"/>
                </a:solidFill>
              </a:rPr>
              <a:t>The position of the only “1” is our goal.</a:t>
            </a:r>
            <a:endParaRPr lang="zh-TW" altLang="en-US" dirty="0">
              <a:solidFill>
                <a:srgbClr val="FF0000"/>
              </a:solidFill>
            </a:endParaRPr>
          </a:p>
        </p:txBody>
      </p:sp>
      <p:cxnSp>
        <p:nvCxnSpPr>
          <p:cNvPr id="159" name="直線單箭頭接點 158">
            <a:extLst>
              <a:ext uri="{FF2B5EF4-FFF2-40B4-BE49-F238E27FC236}">
                <a16:creationId xmlns:a16="http://schemas.microsoft.com/office/drawing/2014/main" id="{F14EF232-EBEB-47B4-AEFA-6F1CBEE87809}"/>
              </a:ext>
            </a:extLst>
          </p:cNvPr>
          <p:cNvCxnSpPr>
            <a:cxnSpLocks/>
          </p:cNvCxnSpPr>
          <p:nvPr/>
        </p:nvCxnSpPr>
        <p:spPr>
          <a:xfrm>
            <a:off x="8838135" y="3671370"/>
            <a:ext cx="0" cy="33673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582F08F9-D8A8-4C51-A0D6-F6FE77918C24}"/>
              </a:ext>
            </a:extLst>
          </p:cNvPr>
          <p:cNvSpPr txBox="1"/>
          <p:nvPr/>
        </p:nvSpPr>
        <p:spPr>
          <a:xfrm>
            <a:off x="957564" y="4480803"/>
            <a:ext cx="9757799" cy="369332"/>
          </a:xfrm>
          <a:prstGeom prst="rect">
            <a:avLst/>
          </a:prstGeom>
          <a:noFill/>
        </p:spPr>
        <p:txBody>
          <a:bodyPr wrap="none" rtlCol="0">
            <a:spAutoFit/>
          </a:bodyPr>
          <a:lstStyle/>
          <a:p>
            <a:r>
              <a:rPr lang="en-US" altLang="zh-TW" dirty="0">
                <a:solidFill>
                  <a:srgbClr val="FF0000"/>
                </a:solidFill>
                <a:sym typeface="Wingdings" panose="05000000000000000000" pitchFamily="2" charset="2"/>
              </a:rPr>
              <a:t> </a:t>
            </a:r>
            <a:r>
              <a:rPr lang="en-US" altLang="zh-TW" dirty="0">
                <a:solidFill>
                  <a:srgbClr val="FF0000"/>
                </a:solidFill>
              </a:rPr>
              <a:t>But we cannot use “while” loop to find the position; instead, we use the following technique:</a:t>
            </a:r>
          </a:p>
        </p:txBody>
      </p:sp>
      <mc:AlternateContent xmlns:mc="http://schemas.openxmlformats.org/markup-compatibility/2006">
        <mc:Choice xmlns:a14="http://schemas.microsoft.com/office/drawing/2010/main" Requires="a14">
          <p:sp>
            <p:nvSpPr>
              <p:cNvPr id="42" name="文字方塊 41">
                <a:extLst>
                  <a:ext uri="{FF2B5EF4-FFF2-40B4-BE49-F238E27FC236}">
                    <a16:creationId xmlns:a16="http://schemas.microsoft.com/office/drawing/2014/main" id="{A3494F27-A4D0-4F1E-A192-A51A6F825B8D}"/>
                  </a:ext>
                </a:extLst>
              </p:cNvPr>
              <p:cNvSpPr txBox="1"/>
              <p:nvPr/>
            </p:nvSpPr>
            <p:spPr>
              <a:xfrm>
                <a:off x="918328" y="5079172"/>
                <a:ext cx="1499128" cy="369332"/>
              </a:xfrm>
              <a:prstGeom prst="rect">
                <a:avLst/>
              </a:prstGeom>
              <a:noFill/>
            </p:spPr>
            <p:txBody>
              <a:bodyPr wrap="none" rtlCol="0">
                <a:spAutoFit/>
              </a:bodyPr>
              <a:lstStyle/>
              <a:p>
                <a:r>
                  <a:rPr lang="en-US" altLang="zh-TW" b="1" dirty="0">
                    <a:solidFill>
                      <a:srgbClr val="FF66FF"/>
                    </a:solidFill>
                  </a:rPr>
                  <a:t>flip &amp; (</a:t>
                </a:r>
                <a14:m>
                  <m:oMath xmlns:m="http://schemas.openxmlformats.org/officeDocument/2006/math">
                    <m:r>
                      <a:rPr lang="en-US" altLang="zh-TW" b="1" i="0" dirty="0" smtClean="0">
                        <a:solidFill>
                          <a:srgbClr val="FF66FF"/>
                        </a:solidFill>
                        <a:latin typeface="Cambria Math" panose="02040503050406030204" pitchFamily="18" charset="0"/>
                      </a:rPr>
                      <m:t>−</m:t>
                    </m:r>
                  </m:oMath>
                </a14:m>
                <a:r>
                  <a:rPr lang="en-US" altLang="zh-TW" b="1" dirty="0">
                    <a:solidFill>
                      <a:srgbClr val="FF66FF"/>
                    </a:solidFill>
                  </a:rPr>
                  <a:t>flip)</a:t>
                </a:r>
                <a:endParaRPr lang="zh-TW" altLang="en-US" b="1" dirty="0">
                  <a:solidFill>
                    <a:srgbClr val="FF66FF"/>
                  </a:solidFill>
                </a:endParaRPr>
              </a:p>
            </p:txBody>
          </p:sp>
        </mc:Choice>
        <mc:Fallback>
          <p:sp>
            <p:nvSpPr>
              <p:cNvPr id="42" name="文字方塊 41">
                <a:extLst>
                  <a:ext uri="{FF2B5EF4-FFF2-40B4-BE49-F238E27FC236}">
                    <a16:creationId xmlns:a16="http://schemas.microsoft.com/office/drawing/2014/main" id="{A3494F27-A4D0-4F1E-A192-A51A6F825B8D}"/>
                  </a:ext>
                </a:extLst>
              </p:cNvPr>
              <p:cNvSpPr txBox="1">
                <a:spLocks noRot="1" noChangeAspect="1" noMove="1" noResize="1" noEditPoints="1" noAdjustHandles="1" noChangeArrowheads="1" noChangeShapeType="1" noTextEdit="1"/>
              </p:cNvSpPr>
              <p:nvPr/>
            </p:nvSpPr>
            <p:spPr>
              <a:xfrm>
                <a:off x="918328" y="5079172"/>
                <a:ext cx="1499128" cy="369332"/>
              </a:xfrm>
              <a:prstGeom prst="rect">
                <a:avLst/>
              </a:prstGeom>
              <a:blipFill>
                <a:blip r:embed="rId5"/>
                <a:stretch>
                  <a:fillRect l="-3659" t="-8197" r="-3252" b="-24590"/>
                </a:stretch>
              </a:blipFill>
            </p:spPr>
            <p:txBody>
              <a:bodyPr/>
              <a:lstStyle/>
              <a:p>
                <a:r>
                  <a:rPr lang="zh-TW" altLang="en-US">
                    <a:noFill/>
                  </a:rPr>
                  <a:t> </a:t>
                </a:r>
              </a:p>
            </p:txBody>
          </p:sp>
        </mc:Fallback>
      </mc:AlternateContent>
      <p:graphicFrame>
        <p:nvGraphicFramePr>
          <p:cNvPr id="43" name="!!A5">
            <a:extLst>
              <a:ext uri="{FF2B5EF4-FFF2-40B4-BE49-F238E27FC236}">
                <a16:creationId xmlns:a16="http://schemas.microsoft.com/office/drawing/2014/main" id="{058AE5BE-5473-4B9D-8666-B55B2B970FE2}"/>
              </a:ext>
            </a:extLst>
          </p:cNvPr>
          <p:cNvGraphicFramePr>
            <a:graphicFrameLocks noGrp="1"/>
          </p:cNvGraphicFramePr>
          <p:nvPr>
            <p:extLst>
              <p:ext uri="{D42A27DB-BD31-4B8C-83A1-F6EECF244321}">
                <p14:modId xmlns:p14="http://schemas.microsoft.com/office/powerpoint/2010/main" val="1218861796"/>
              </p:ext>
            </p:extLst>
          </p:nvPr>
        </p:nvGraphicFramePr>
        <p:xfrm>
          <a:off x="3400565" y="5118214"/>
          <a:ext cx="8064000" cy="274320"/>
        </p:xfrm>
        <a:graphic>
          <a:graphicData uri="http://schemas.openxmlformats.org/drawingml/2006/table">
            <a:tbl>
              <a:tblPr firstRow="1" bandRow="1"/>
              <a:tblGrid>
                <a:gridCol w="252000">
                  <a:extLst>
                    <a:ext uri="{9D8B030D-6E8A-4147-A177-3AD203B41FA5}">
                      <a16:colId xmlns:a16="http://schemas.microsoft.com/office/drawing/2014/main" val="4037458832"/>
                    </a:ext>
                  </a:extLst>
                </a:gridCol>
                <a:gridCol w="252000">
                  <a:extLst>
                    <a:ext uri="{9D8B030D-6E8A-4147-A177-3AD203B41FA5}">
                      <a16:colId xmlns:a16="http://schemas.microsoft.com/office/drawing/2014/main" val="3261391906"/>
                    </a:ext>
                  </a:extLst>
                </a:gridCol>
                <a:gridCol w="252000">
                  <a:extLst>
                    <a:ext uri="{9D8B030D-6E8A-4147-A177-3AD203B41FA5}">
                      <a16:colId xmlns:a16="http://schemas.microsoft.com/office/drawing/2014/main" val="3180139311"/>
                    </a:ext>
                  </a:extLst>
                </a:gridCol>
                <a:gridCol w="252000">
                  <a:extLst>
                    <a:ext uri="{9D8B030D-6E8A-4147-A177-3AD203B41FA5}">
                      <a16:colId xmlns:a16="http://schemas.microsoft.com/office/drawing/2014/main" val="3972357629"/>
                    </a:ext>
                  </a:extLst>
                </a:gridCol>
                <a:gridCol w="252000">
                  <a:extLst>
                    <a:ext uri="{9D8B030D-6E8A-4147-A177-3AD203B41FA5}">
                      <a16:colId xmlns:a16="http://schemas.microsoft.com/office/drawing/2014/main" val="4242891741"/>
                    </a:ext>
                  </a:extLst>
                </a:gridCol>
                <a:gridCol w="252000">
                  <a:extLst>
                    <a:ext uri="{9D8B030D-6E8A-4147-A177-3AD203B41FA5}">
                      <a16:colId xmlns:a16="http://schemas.microsoft.com/office/drawing/2014/main" val="2733361331"/>
                    </a:ext>
                  </a:extLst>
                </a:gridCol>
                <a:gridCol w="252000">
                  <a:extLst>
                    <a:ext uri="{9D8B030D-6E8A-4147-A177-3AD203B41FA5}">
                      <a16:colId xmlns:a16="http://schemas.microsoft.com/office/drawing/2014/main" val="2461309472"/>
                    </a:ext>
                  </a:extLst>
                </a:gridCol>
                <a:gridCol w="252000">
                  <a:extLst>
                    <a:ext uri="{9D8B030D-6E8A-4147-A177-3AD203B41FA5}">
                      <a16:colId xmlns:a16="http://schemas.microsoft.com/office/drawing/2014/main" val="2340302884"/>
                    </a:ext>
                  </a:extLst>
                </a:gridCol>
                <a:gridCol w="252000">
                  <a:extLst>
                    <a:ext uri="{9D8B030D-6E8A-4147-A177-3AD203B41FA5}">
                      <a16:colId xmlns:a16="http://schemas.microsoft.com/office/drawing/2014/main" val="2669702733"/>
                    </a:ext>
                  </a:extLst>
                </a:gridCol>
                <a:gridCol w="252000">
                  <a:extLst>
                    <a:ext uri="{9D8B030D-6E8A-4147-A177-3AD203B41FA5}">
                      <a16:colId xmlns:a16="http://schemas.microsoft.com/office/drawing/2014/main" val="2620090668"/>
                    </a:ext>
                  </a:extLst>
                </a:gridCol>
                <a:gridCol w="252000">
                  <a:extLst>
                    <a:ext uri="{9D8B030D-6E8A-4147-A177-3AD203B41FA5}">
                      <a16:colId xmlns:a16="http://schemas.microsoft.com/office/drawing/2014/main" val="463686782"/>
                    </a:ext>
                  </a:extLst>
                </a:gridCol>
                <a:gridCol w="252000">
                  <a:extLst>
                    <a:ext uri="{9D8B030D-6E8A-4147-A177-3AD203B41FA5}">
                      <a16:colId xmlns:a16="http://schemas.microsoft.com/office/drawing/2014/main" val="3706577434"/>
                    </a:ext>
                  </a:extLst>
                </a:gridCol>
                <a:gridCol w="252000">
                  <a:extLst>
                    <a:ext uri="{9D8B030D-6E8A-4147-A177-3AD203B41FA5}">
                      <a16:colId xmlns:a16="http://schemas.microsoft.com/office/drawing/2014/main" val="3975816798"/>
                    </a:ext>
                  </a:extLst>
                </a:gridCol>
                <a:gridCol w="252000">
                  <a:extLst>
                    <a:ext uri="{9D8B030D-6E8A-4147-A177-3AD203B41FA5}">
                      <a16:colId xmlns:a16="http://schemas.microsoft.com/office/drawing/2014/main" val="1906986343"/>
                    </a:ext>
                  </a:extLst>
                </a:gridCol>
                <a:gridCol w="252000">
                  <a:extLst>
                    <a:ext uri="{9D8B030D-6E8A-4147-A177-3AD203B41FA5}">
                      <a16:colId xmlns:a16="http://schemas.microsoft.com/office/drawing/2014/main" val="771268272"/>
                    </a:ext>
                  </a:extLst>
                </a:gridCol>
                <a:gridCol w="252000">
                  <a:extLst>
                    <a:ext uri="{9D8B030D-6E8A-4147-A177-3AD203B41FA5}">
                      <a16:colId xmlns:a16="http://schemas.microsoft.com/office/drawing/2014/main" val="96251815"/>
                    </a:ext>
                  </a:extLst>
                </a:gridCol>
                <a:gridCol w="252000">
                  <a:extLst>
                    <a:ext uri="{9D8B030D-6E8A-4147-A177-3AD203B41FA5}">
                      <a16:colId xmlns:a16="http://schemas.microsoft.com/office/drawing/2014/main" val="398045640"/>
                    </a:ext>
                  </a:extLst>
                </a:gridCol>
                <a:gridCol w="252000">
                  <a:extLst>
                    <a:ext uri="{9D8B030D-6E8A-4147-A177-3AD203B41FA5}">
                      <a16:colId xmlns:a16="http://schemas.microsoft.com/office/drawing/2014/main" val="2650525597"/>
                    </a:ext>
                  </a:extLst>
                </a:gridCol>
                <a:gridCol w="252000">
                  <a:extLst>
                    <a:ext uri="{9D8B030D-6E8A-4147-A177-3AD203B41FA5}">
                      <a16:colId xmlns:a16="http://schemas.microsoft.com/office/drawing/2014/main" val="2439728936"/>
                    </a:ext>
                  </a:extLst>
                </a:gridCol>
                <a:gridCol w="252000">
                  <a:extLst>
                    <a:ext uri="{9D8B030D-6E8A-4147-A177-3AD203B41FA5}">
                      <a16:colId xmlns:a16="http://schemas.microsoft.com/office/drawing/2014/main" val="518358937"/>
                    </a:ext>
                  </a:extLst>
                </a:gridCol>
                <a:gridCol w="252000">
                  <a:extLst>
                    <a:ext uri="{9D8B030D-6E8A-4147-A177-3AD203B41FA5}">
                      <a16:colId xmlns:a16="http://schemas.microsoft.com/office/drawing/2014/main" val="219393260"/>
                    </a:ext>
                  </a:extLst>
                </a:gridCol>
                <a:gridCol w="252000">
                  <a:extLst>
                    <a:ext uri="{9D8B030D-6E8A-4147-A177-3AD203B41FA5}">
                      <a16:colId xmlns:a16="http://schemas.microsoft.com/office/drawing/2014/main" val="2618252770"/>
                    </a:ext>
                  </a:extLst>
                </a:gridCol>
                <a:gridCol w="252000">
                  <a:extLst>
                    <a:ext uri="{9D8B030D-6E8A-4147-A177-3AD203B41FA5}">
                      <a16:colId xmlns:a16="http://schemas.microsoft.com/office/drawing/2014/main" val="2291537176"/>
                    </a:ext>
                  </a:extLst>
                </a:gridCol>
                <a:gridCol w="252000">
                  <a:extLst>
                    <a:ext uri="{9D8B030D-6E8A-4147-A177-3AD203B41FA5}">
                      <a16:colId xmlns:a16="http://schemas.microsoft.com/office/drawing/2014/main" val="3255159360"/>
                    </a:ext>
                  </a:extLst>
                </a:gridCol>
                <a:gridCol w="252000">
                  <a:extLst>
                    <a:ext uri="{9D8B030D-6E8A-4147-A177-3AD203B41FA5}">
                      <a16:colId xmlns:a16="http://schemas.microsoft.com/office/drawing/2014/main" val="1424312676"/>
                    </a:ext>
                  </a:extLst>
                </a:gridCol>
                <a:gridCol w="252000">
                  <a:extLst>
                    <a:ext uri="{9D8B030D-6E8A-4147-A177-3AD203B41FA5}">
                      <a16:colId xmlns:a16="http://schemas.microsoft.com/office/drawing/2014/main" val="3941877104"/>
                    </a:ext>
                  </a:extLst>
                </a:gridCol>
                <a:gridCol w="252000">
                  <a:extLst>
                    <a:ext uri="{9D8B030D-6E8A-4147-A177-3AD203B41FA5}">
                      <a16:colId xmlns:a16="http://schemas.microsoft.com/office/drawing/2014/main" val="3773067628"/>
                    </a:ext>
                  </a:extLst>
                </a:gridCol>
                <a:gridCol w="252000">
                  <a:extLst>
                    <a:ext uri="{9D8B030D-6E8A-4147-A177-3AD203B41FA5}">
                      <a16:colId xmlns:a16="http://schemas.microsoft.com/office/drawing/2014/main" val="1449878366"/>
                    </a:ext>
                  </a:extLst>
                </a:gridCol>
                <a:gridCol w="252000">
                  <a:extLst>
                    <a:ext uri="{9D8B030D-6E8A-4147-A177-3AD203B41FA5}">
                      <a16:colId xmlns:a16="http://schemas.microsoft.com/office/drawing/2014/main" val="1906996328"/>
                    </a:ext>
                  </a:extLst>
                </a:gridCol>
                <a:gridCol w="252000">
                  <a:extLst>
                    <a:ext uri="{9D8B030D-6E8A-4147-A177-3AD203B41FA5}">
                      <a16:colId xmlns:a16="http://schemas.microsoft.com/office/drawing/2014/main" val="2323128389"/>
                    </a:ext>
                  </a:extLst>
                </a:gridCol>
                <a:gridCol w="252000">
                  <a:extLst>
                    <a:ext uri="{9D8B030D-6E8A-4147-A177-3AD203B41FA5}">
                      <a16:colId xmlns:a16="http://schemas.microsoft.com/office/drawing/2014/main" val="4184518115"/>
                    </a:ext>
                  </a:extLst>
                </a:gridCol>
                <a:gridCol w="252000">
                  <a:extLst>
                    <a:ext uri="{9D8B030D-6E8A-4147-A177-3AD203B41FA5}">
                      <a16:colId xmlns:a16="http://schemas.microsoft.com/office/drawing/2014/main" val="3197873762"/>
                    </a:ext>
                  </a:extLst>
                </a:gridCol>
              </a:tblGrid>
              <a:tr h="252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1" i="0" u="none" strike="noStrike" cap="none" dirty="0">
                          <a:solidFill>
                            <a:srgbClr val="FF0000"/>
                          </a:solidFill>
                          <a:latin typeface="Calibri" panose="020F0502020204030204" pitchFamily="34" charset="0"/>
                          <a:ea typeface="+mn-ea"/>
                          <a:cs typeface="Calibri" panose="020F0502020204030204" pitchFamily="34" charset="0"/>
                          <a:sym typeface="Arial"/>
                        </a:rPr>
                        <a:t>1</a:t>
                      </a:r>
                      <a:endParaRPr lang="zh-TW" altLang="en-US" sz="1800" b="1" i="0" u="none" strike="noStrike" cap="none" dirty="0">
                        <a:solidFill>
                          <a:srgbClr val="FF0000"/>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800" b="0" i="0" u="none" strike="noStrike" cap="none" dirty="0">
                          <a:solidFill>
                            <a:schemeClr val="bg1"/>
                          </a:solidFill>
                          <a:latin typeface="Calibri" panose="020F0502020204030204" pitchFamily="34" charset="0"/>
                          <a:ea typeface="+mn-ea"/>
                          <a:cs typeface="Calibri" panose="020F0502020204030204" pitchFamily="34" charset="0"/>
                          <a:sym typeface="Arial"/>
                        </a:rPr>
                        <a:t>0</a:t>
                      </a:r>
                      <a:endParaRPr lang="zh-TW" altLang="en-US" sz="1800" b="0" i="0" u="none" strike="noStrike" cap="none" dirty="0">
                        <a:solidFill>
                          <a:schemeClr val="bg1"/>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1721917362"/>
                  </a:ext>
                </a:extLst>
              </a:tr>
            </a:tbl>
          </a:graphicData>
        </a:graphic>
      </p:graphicFrame>
      <p:graphicFrame>
        <p:nvGraphicFramePr>
          <p:cNvPr id="44" name="表格 43">
            <a:extLst>
              <a:ext uri="{FF2B5EF4-FFF2-40B4-BE49-F238E27FC236}">
                <a16:creationId xmlns:a16="http://schemas.microsoft.com/office/drawing/2014/main" id="{03FEFA9E-0B74-49C8-A40B-07541CABA0D5}"/>
              </a:ext>
            </a:extLst>
          </p:cNvPr>
          <p:cNvGraphicFramePr>
            <a:graphicFrameLocks noGrp="1"/>
          </p:cNvGraphicFramePr>
          <p:nvPr>
            <p:extLst>
              <p:ext uri="{D42A27DB-BD31-4B8C-83A1-F6EECF244321}">
                <p14:modId xmlns:p14="http://schemas.microsoft.com/office/powerpoint/2010/main" val="1550107577"/>
              </p:ext>
            </p:extLst>
          </p:nvPr>
        </p:nvGraphicFramePr>
        <p:xfrm>
          <a:off x="2435765" y="5123075"/>
          <a:ext cx="964800" cy="252000"/>
        </p:xfrm>
        <a:graphic>
          <a:graphicData uri="http://schemas.openxmlformats.org/drawingml/2006/table">
            <a:tbl>
              <a:tblPr firstRow="1" bandRow="1"/>
              <a:tblGrid>
                <a:gridCol w="482400">
                  <a:extLst>
                    <a:ext uri="{9D8B030D-6E8A-4147-A177-3AD203B41FA5}">
                      <a16:colId xmlns:a16="http://schemas.microsoft.com/office/drawing/2014/main" val="820667893"/>
                    </a:ext>
                  </a:extLst>
                </a:gridCol>
                <a:gridCol w="482400">
                  <a:extLst>
                    <a:ext uri="{9D8B030D-6E8A-4147-A177-3AD203B41FA5}">
                      <a16:colId xmlns:a16="http://schemas.microsoft.com/office/drawing/2014/main" val="3971538968"/>
                    </a:ext>
                  </a:extLst>
                </a:gridCol>
              </a:tblGrid>
              <a:tr h="252000">
                <a:tc>
                  <a:txBody>
                    <a:bodyPr/>
                    <a:lstStyle/>
                    <a:p>
                      <a:pPr algn="ct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i="0" u="none" strike="noStrike" cap="none" dirty="0">
                          <a:solidFill>
                            <a:srgbClr val="FFFFFF"/>
                          </a:solidFill>
                          <a:latin typeface="Calibri" panose="020F0502020204030204" pitchFamily="34" charset="0"/>
                          <a:ea typeface="+mn-ea"/>
                          <a:cs typeface="Calibri" panose="020F0502020204030204" pitchFamily="34" charset="0"/>
                          <a:sym typeface="Arial"/>
                        </a:rPr>
                        <a:t>32 bit</a:t>
                      </a:r>
                      <a:endParaRPr lang="zh-TW" altLang="en-US" sz="1200" b="0" i="0" u="none" strike="noStrike" cap="none" dirty="0">
                        <a:solidFill>
                          <a:srgbClr val="FFFFFF"/>
                        </a:solidFill>
                        <a:latin typeface="Calibri" panose="020F0502020204030204" pitchFamily="34" charset="0"/>
                        <a:ea typeface="+mn-ea"/>
                        <a:cs typeface="Calibri" panose="020F0502020204030204" pitchFamily="34" charset="0"/>
                        <a:sym typeface="Arial"/>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547651628"/>
                  </a:ext>
                </a:extLst>
              </a:tr>
            </a:tbl>
          </a:graphicData>
        </a:graphic>
      </p:graphicFrame>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7196029F-DC25-41D0-B7EF-E00F2A200D80}"/>
                  </a:ext>
                </a:extLst>
              </p:cNvPr>
              <p:cNvSpPr txBox="1"/>
              <p:nvPr/>
            </p:nvSpPr>
            <p:spPr>
              <a:xfrm>
                <a:off x="11235335" y="5369409"/>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 name="文字方塊 4">
                <a:extLst>
                  <a:ext uri="{FF2B5EF4-FFF2-40B4-BE49-F238E27FC236}">
                    <a16:creationId xmlns:a16="http://schemas.microsoft.com/office/drawing/2014/main" id="{7196029F-DC25-41D0-B7EF-E00F2A200D80}"/>
                  </a:ext>
                </a:extLst>
              </p:cNvPr>
              <p:cNvSpPr txBox="1">
                <a:spLocks noRot="1" noChangeAspect="1" noMove="1" noResize="1" noEditPoints="1" noAdjustHandles="1" noChangeArrowheads="1" noChangeShapeType="1" noTextEdit="1"/>
              </p:cNvSpPr>
              <p:nvPr/>
            </p:nvSpPr>
            <p:spPr>
              <a:xfrm>
                <a:off x="11235335" y="5369409"/>
                <a:ext cx="229230" cy="276999"/>
              </a:xfrm>
              <a:prstGeom prst="rect">
                <a:avLst/>
              </a:prstGeom>
              <a:blipFill>
                <a:blip r:embed="rId6"/>
                <a:stretch>
                  <a:fillRect l="-15789" r="-13158"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6" name="文字方塊 45">
                <a:extLst>
                  <a:ext uri="{FF2B5EF4-FFF2-40B4-BE49-F238E27FC236}">
                    <a16:creationId xmlns:a16="http://schemas.microsoft.com/office/drawing/2014/main" id="{9A2A02A7-568F-4C13-8C60-55ADC342494B}"/>
                  </a:ext>
                </a:extLst>
              </p:cNvPr>
              <p:cNvSpPr txBox="1"/>
              <p:nvPr/>
            </p:nvSpPr>
            <p:spPr>
              <a:xfrm>
                <a:off x="10980541" y="5369409"/>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46" name="文字方塊 45">
                <a:extLst>
                  <a:ext uri="{FF2B5EF4-FFF2-40B4-BE49-F238E27FC236}">
                    <a16:creationId xmlns:a16="http://schemas.microsoft.com/office/drawing/2014/main" id="{9A2A02A7-568F-4C13-8C60-55ADC342494B}"/>
                  </a:ext>
                </a:extLst>
              </p:cNvPr>
              <p:cNvSpPr txBox="1">
                <a:spLocks noRot="1" noChangeAspect="1" noMove="1" noResize="1" noEditPoints="1" noAdjustHandles="1" noChangeArrowheads="1" noChangeShapeType="1" noTextEdit="1"/>
              </p:cNvSpPr>
              <p:nvPr/>
            </p:nvSpPr>
            <p:spPr>
              <a:xfrm>
                <a:off x="10980541" y="5369409"/>
                <a:ext cx="229230" cy="276999"/>
              </a:xfrm>
              <a:prstGeom prst="rect">
                <a:avLst/>
              </a:prstGeom>
              <a:blipFill>
                <a:blip r:embed="rId7"/>
                <a:stretch>
                  <a:fillRect l="-15789" r="-13158"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7" name="文字方塊 46">
                <a:extLst>
                  <a:ext uri="{FF2B5EF4-FFF2-40B4-BE49-F238E27FC236}">
                    <a16:creationId xmlns:a16="http://schemas.microsoft.com/office/drawing/2014/main" id="{0CA9F765-1F77-4E2F-AD15-CCFD87AFA3D9}"/>
                  </a:ext>
                </a:extLst>
              </p:cNvPr>
              <p:cNvSpPr txBox="1"/>
              <p:nvPr/>
            </p:nvSpPr>
            <p:spPr>
              <a:xfrm>
                <a:off x="10715363" y="5365996"/>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47" name="文字方塊 46">
                <a:extLst>
                  <a:ext uri="{FF2B5EF4-FFF2-40B4-BE49-F238E27FC236}">
                    <a16:creationId xmlns:a16="http://schemas.microsoft.com/office/drawing/2014/main" id="{0CA9F765-1F77-4E2F-AD15-CCFD87AFA3D9}"/>
                  </a:ext>
                </a:extLst>
              </p:cNvPr>
              <p:cNvSpPr txBox="1">
                <a:spLocks noRot="1" noChangeAspect="1" noMove="1" noResize="1" noEditPoints="1" noAdjustHandles="1" noChangeArrowheads="1" noChangeShapeType="1" noTextEdit="1"/>
              </p:cNvSpPr>
              <p:nvPr/>
            </p:nvSpPr>
            <p:spPr>
              <a:xfrm>
                <a:off x="10715363" y="5365996"/>
                <a:ext cx="229230" cy="276999"/>
              </a:xfrm>
              <a:prstGeom prst="rect">
                <a:avLst/>
              </a:prstGeom>
              <a:blipFill>
                <a:blip r:embed="rId8"/>
                <a:stretch>
                  <a:fillRect l="-16216" r="-16216"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8" name="文字方塊 47">
                <a:extLst>
                  <a:ext uri="{FF2B5EF4-FFF2-40B4-BE49-F238E27FC236}">
                    <a16:creationId xmlns:a16="http://schemas.microsoft.com/office/drawing/2014/main" id="{F082E187-85AA-40E8-A62B-F07D5FFDA9A3}"/>
                  </a:ext>
                </a:extLst>
              </p:cNvPr>
              <p:cNvSpPr txBox="1"/>
              <p:nvPr/>
            </p:nvSpPr>
            <p:spPr>
              <a:xfrm>
                <a:off x="10460569" y="5365996"/>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48" name="文字方塊 47">
                <a:extLst>
                  <a:ext uri="{FF2B5EF4-FFF2-40B4-BE49-F238E27FC236}">
                    <a16:creationId xmlns:a16="http://schemas.microsoft.com/office/drawing/2014/main" id="{F082E187-85AA-40E8-A62B-F07D5FFDA9A3}"/>
                  </a:ext>
                </a:extLst>
              </p:cNvPr>
              <p:cNvSpPr txBox="1">
                <a:spLocks noRot="1" noChangeAspect="1" noMove="1" noResize="1" noEditPoints="1" noAdjustHandles="1" noChangeArrowheads="1" noChangeShapeType="1" noTextEdit="1"/>
              </p:cNvSpPr>
              <p:nvPr/>
            </p:nvSpPr>
            <p:spPr>
              <a:xfrm>
                <a:off x="10460569" y="5365996"/>
                <a:ext cx="229230" cy="276999"/>
              </a:xfrm>
              <a:prstGeom prst="rect">
                <a:avLst/>
              </a:prstGeom>
              <a:blipFill>
                <a:blip r:embed="rId9"/>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1" name="文字方塊 50">
                <a:extLst>
                  <a:ext uri="{FF2B5EF4-FFF2-40B4-BE49-F238E27FC236}">
                    <a16:creationId xmlns:a16="http://schemas.microsoft.com/office/drawing/2014/main" id="{A3DB27FA-FE2D-419F-BA22-EFE268F1A413}"/>
                  </a:ext>
                </a:extLst>
              </p:cNvPr>
              <p:cNvSpPr txBox="1"/>
              <p:nvPr/>
            </p:nvSpPr>
            <p:spPr>
              <a:xfrm>
                <a:off x="10226147" y="5375075"/>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1" name="文字方塊 50">
                <a:extLst>
                  <a:ext uri="{FF2B5EF4-FFF2-40B4-BE49-F238E27FC236}">
                    <a16:creationId xmlns:a16="http://schemas.microsoft.com/office/drawing/2014/main" id="{A3DB27FA-FE2D-419F-BA22-EFE268F1A413}"/>
                  </a:ext>
                </a:extLst>
              </p:cNvPr>
              <p:cNvSpPr txBox="1">
                <a:spLocks noRot="1" noChangeAspect="1" noMove="1" noResize="1" noEditPoints="1" noAdjustHandles="1" noChangeArrowheads="1" noChangeShapeType="1" noTextEdit="1"/>
              </p:cNvSpPr>
              <p:nvPr/>
            </p:nvSpPr>
            <p:spPr>
              <a:xfrm>
                <a:off x="10226147" y="5375075"/>
                <a:ext cx="229230" cy="276999"/>
              </a:xfrm>
              <a:prstGeom prst="rect">
                <a:avLst/>
              </a:prstGeom>
              <a:blipFill>
                <a:blip r:embed="rId10"/>
                <a:stretch>
                  <a:fillRect l="-16216" r="-16216"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2" name="文字方塊 51">
                <a:extLst>
                  <a:ext uri="{FF2B5EF4-FFF2-40B4-BE49-F238E27FC236}">
                    <a16:creationId xmlns:a16="http://schemas.microsoft.com/office/drawing/2014/main" id="{BAA2904F-3169-4D16-A14A-33C494EF0680}"/>
                  </a:ext>
                </a:extLst>
              </p:cNvPr>
              <p:cNvSpPr txBox="1"/>
              <p:nvPr/>
            </p:nvSpPr>
            <p:spPr>
              <a:xfrm>
                <a:off x="9971353" y="5375075"/>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2" name="文字方塊 51">
                <a:extLst>
                  <a:ext uri="{FF2B5EF4-FFF2-40B4-BE49-F238E27FC236}">
                    <a16:creationId xmlns:a16="http://schemas.microsoft.com/office/drawing/2014/main" id="{BAA2904F-3169-4D16-A14A-33C494EF0680}"/>
                  </a:ext>
                </a:extLst>
              </p:cNvPr>
              <p:cNvSpPr txBox="1">
                <a:spLocks noRot="1" noChangeAspect="1" noMove="1" noResize="1" noEditPoints="1" noAdjustHandles="1" noChangeArrowheads="1" noChangeShapeType="1" noTextEdit="1"/>
              </p:cNvSpPr>
              <p:nvPr/>
            </p:nvSpPr>
            <p:spPr>
              <a:xfrm>
                <a:off x="9971353" y="5375075"/>
                <a:ext cx="229230" cy="276999"/>
              </a:xfrm>
              <a:prstGeom prst="rect">
                <a:avLst/>
              </a:prstGeom>
              <a:blipFill>
                <a:blip r:embed="rId11"/>
                <a:stretch>
                  <a:fillRect l="-16216" r="-16216"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3" name="文字方塊 52">
                <a:extLst>
                  <a:ext uri="{FF2B5EF4-FFF2-40B4-BE49-F238E27FC236}">
                    <a16:creationId xmlns:a16="http://schemas.microsoft.com/office/drawing/2014/main" id="{6DF23852-8B61-49A2-961C-E7BF83E76293}"/>
                  </a:ext>
                </a:extLst>
              </p:cNvPr>
              <p:cNvSpPr txBox="1"/>
              <p:nvPr/>
            </p:nvSpPr>
            <p:spPr>
              <a:xfrm>
                <a:off x="9706175" y="5371662"/>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3" name="文字方塊 52">
                <a:extLst>
                  <a:ext uri="{FF2B5EF4-FFF2-40B4-BE49-F238E27FC236}">
                    <a16:creationId xmlns:a16="http://schemas.microsoft.com/office/drawing/2014/main" id="{6DF23852-8B61-49A2-961C-E7BF83E76293}"/>
                  </a:ext>
                </a:extLst>
              </p:cNvPr>
              <p:cNvSpPr txBox="1">
                <a:spLocks noRot="1" noChangeAspect="1" noMove="1" noResize="1" noEditPoints="1" noAdjustHandles="1" noChangeArrowheads="1" noChangeShapeType="1" noTextEdit="1"/>
              </p:cNvSpPr>
              <p:nvPr/>
            </p:nvSpPr>
            <p:spPr>
              <a:xfrm>
                <a:off x="9706175" y="5371662"/>
                <a:ext cx="229230" cy="276999"/>
              </a:xfrm>
              <a:prstGeom prst="rect">
                <a:avLst/>
              </a:prstGeom>
              <a:blipFill>
                <a:blip r:embed="rId12"/>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4" name="文字方塊 53">
                <a:extLst>
                  <a:ext uri="{FF2B5EF4-FFF2-40B4-BE49-F238E27FC236}">
                    <a16:creationId xmlns:a16="http://schemas.microsoft.com/office/drawing/2014/main" id="{5020B1C1-4AA7-4779-8A4B-AE127EAF68E5}"/>
                  </a:ext>
                </a:extLst>
              </p:cNvPr>
              <p:cNvSpPr txBox="1"/>
              <p:nvPr/>
            </p:nvSpPr>
            <p:spPr>
              <a:xfrm>
                <a:off x="9451381" y="5371662"/>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4" name="文字方塊 53">
                <a:extLst>
                  <a:ext uri="{FF2B5EF4-FFF2-40B4-BE49-F238E27FC236}">
                    <a16:creationId xmlns:a16="http://schemas.microsoft.com/office/drawing/2014/main" id="{5020B1C1-4AA7-4779-8A4B-AE127EAF68E5}"/>
                  </a:ext>
                </a:extLst>
              </p:cNvPr>
              <p:cNvSpPr txBox="1">
                <a:spLocks noRot="1" noChangeAspect="1" noMove="1" noResize="1" noEditPoints="1" noAdjustHandles="1" noChangeArrowheads="1" noChangeShapeType="1" noTextEdit="1"/>
              </p:cNvSpPr>
              <p:nvPr/>
            </p:nvSpPr>
            <p:spPr>
              <a:xfrm>
                <a:off x="9451381" y="5371662"/>
                <a:ext cx="229230" cy="276999"/>
              </a:xfrm>
              <a:prstGeom prst="rect">
                <a:avLst/>
              </a:prstGeom>
              <a:blipFill>
                <a:blip r:embed="rId13"/>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5" name="文字方塊 54">
                <a:extLst>
                  <a:ext uri="{FF2B5EF4-FFF2-40B4-BE49-F238E27FC236}">
                    <a16:creationId xmlns:a16="http://schemas.microsoft.com/office/drawing/2014/main" id="{313B28BF-9B35-4309-B73E-B18FA691759B}"/>
                  </a:ext>
                </a:extLst>
              </p:cNvPr>
              <p:cNvSpPr txBox="1"/>
              <p:nvPr/>
            </p:nvSpPr>
            <p:spPr>
              <a:xfrm>
                <a:off x="9227343" y="5369409"/>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5" name="文字方塊 54">
                <a:extLst>
                  <a:ext uri="{FF2B5EF4-FFF2-40B4-BE49-F238E27FC236}">
                    <a16:creationId xmlns:a16="http://schemas.microsoft.com/office/drawing/2014/main" id="{313B28BF-9B35-4309-B73E-B18FA691759B}"/>
                  </a:ext>
                </a:extLst>
              </p:cNvPr>
              <p:cNvSpPr txBox="1">
                <a:spLocks noRot="1" noChangeAspect="1" noMove="1" noResize="1" noEditPoints="1" noAdjustHandles="1" noChangeArrowheads="1" noChangeShapeType="1" noTextEdit="1"/>
              </p:cNvSpPr>
              <p:nvPr/>
            </p:nvSpPr>
            <p:spPr>
              <a:xfrm>
                <a:off x="9227343" y="5369409"/>
                <a:ext cx="229230" cy="276999"/>
              </a:xfrm>
              <a:prstGeom prst="rect">
                <a:avLst/>
              </a:prstGeom>
              <a:blipFill>
                <a:blip r:embed="rId14"/>
                <a:stretch>
                  <a:fillRect l="-16216" r="-16216"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6" name="文字方塊 55">
                <a:extLst>
                  <a:ext uri="{FF2B5EF4-FFF2-40B4-BE49-F238E27FC236}">
                    <a16:creationId xmlns:a16="http://schemas.microsoft.com/office/drawing/2014/main" id="{82EC57C9-BC52-4B93-B445-D7D5281BA360}"/>
                  </a:ext>
                </a:extLst>
              </p:cNvPr>
              <p:cNvSpPr txBox="1"/>
              <p:nvPr/>
            </p:nvSpPr>
            <p:spPr>
              <a:xfrm>
                <a:off x="8972549" y="5369409"/>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6" name="文字方塊 55">
                <a:extLst>
                  <a:ext uri="{FF2B5EF4-FFF2-40B4-BE49-F238E27FC236}">
                    <a16:creationId xmlns:a16="http://schemas.microsoft.com/office/drawing/2014/main" id="{82EC57C9-BC52-4B93-B445-D7D5281BA360}"/>
                  </a:ext>
                </a:extLst>
              </p:cNvPr>
              <p:cNvSpPr txBox="1">
                <a:spLocks noRot="1" noChangeAspect="1" noMove="1" noResize="1" noEditPoints="1" noAdjustHandles="1" noChangeArrowheads="1" noChangeShapeType="1" noTextEdit="1"/>
              </p:cNvSpPr>
              <p:nvPr/>
            </p:nvSpPr>
            <p:spPr>
              <a:xfrm>
                <a:off x="8972549" y="5369409"/>
                <a:ext cx="229230" cy="276999"/>
              </a:xfrm>
              <a:prstGeom prst="rect">
                <a:avLst/>
              </a:prstGeom>
              <a:blipFill>
                <a:blip r:embed="rId15"/>
                <a:stretch>
                  <a:fillRect l="-16216" r="-16216"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7" name="文字方塊 56">
                <a:extLst>
                  <a:ext uri="{FF2B5EF4-FFF2-40B4-BE49-F238E27FC236}">
                    <a16:creationId xmlns:a16="http://schemas.microsoft.com/office/drawing/2014/main" id="{0CF03536-E0A5-4868-9F20-23CB29774C0E}"/>
                  </a:ext>
                </a:extLst>
              </p:cNvPr>
              <p:cNvSpPr txBox="1"/>
              <p:nvPr/>
            </p:nvSpPr>
            <p:spPr>
              <a:xfrm>
                <a:off x="8707371" y="5365996"/>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7" name="文字方塊 56">
                <a:extLst>
                  <a:ext uri="{FF2B5EF4-FFF2-40B4-BE49-F238E27FC236}">
                    <a16:creationId xmlns:a16="http://schemas.microsoft.com/office/drawing/2014/main" id="{0CF03536-E0A5-4868-9F20-23CB29774C0E}"/>
                  </a:ext>
                </a:extLst>
              </p:cNvPr>
              <p:cNvSpPr txBox="1">
                <a:spLocks noRot="1" noChangeAspect="1" noMove="1" noResize="1" noEditPoints="1" noAdjustHandles="1" noChangeArrowheads="1" noChangeShapeType="1" noTextEdit="1"/>
              </p:cNvSpPr>
              <p:nvPr/>
            </p:nvSpPr>
            <p:spPr>
              <a:xfrm>
                <a:off x="8707371" y="5365996"/>
                <a:ext cx="229230" cy="276999"/>
              </a:xfrm>
              <a:prstGeom prst="rect">
                <a:avLst/>
              </a:prstGeom>
              <a:blipFill>
                <a:blip r:embed="rId16"/>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8" name="文字方塊 57">
                <a:extLst>
                  <a:ext uri="{FF2B5EF4-FFF2-40B4-BE49-F238E27FC236}">
                    <a16:creationId xmlns:a16="http://schemas.microsoft.com/office/drawing/2014/main" id="{C80A8FF8-D12C-4030-8B74-45D4B4742412}"/>
                  </a:ext>
                </a:extLst>
              </p:cNvPr>
              <p:cNvSpPr txBox="1"/>
              <p:nvPr/>
            </p:nvSpPr>
            <p:spPr>
              <a:xfrm>
                <a:off x="8452577" y="5365996"/>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8" name="文字方塊 57">
                <a:extLst>
                  <a:ext uri="{FF2B5EF4-FFF2-40B4-BE49-F238E27FC236}">
                    <a16:creationId xmlns:a16="http://schemas.microsoft.com/office/drawing/2014/main" id="{C80A8FF8-D12C-4030-8B74-45D4B4742412}"/>
                  </a:ext>
                </a:extLst>
              </p:cNvPr>
              <p:cNvSpPr txBox="1">
                <a:spLocks noRot="1" noChangeAspect="1" noMove="1" noResize="1" noEditPoints="1" noAdjustHandles="1" noChangeArrowheads="1" noChangeShapeType="1" noTextEdit="1"/>
              </p:cNvSpPr>
              <p:nvPr/>
            </p:nvSpPr>
            <p:spPr>
              <a:xfrm>
                <a:off x="8452577" y="5365996"/>
                <a:ext cx="229230" cy="276999"/>
              </a:xfrm>
              <a:prstGeom prst="rect">
                <a:avLst/>
              </a:prstGeom>
              <a:blipFill>
                <a:blip r:embed="rId17"/>
                <a:stretch>
                  <a:fillRect l="-16216" r="-16216"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9" name="文字方塊 58">
                <a:extLst>
                  <a:ext uri="{FF2B5EF4-FFF2-40B4-BE49-F238E27FC236}">
                    <a16:creationId xmlns:a16="http://schemas.microsoft.com/office/drawing/2014/main" id="{5D0BC77E-F325-46EA-A16C-6D67B8FC9E8A}"/>
                  </a:ext>
                </a:extLst>
              </p:cNvPr>
              <p:cNvSpPr txBox="1"/>
              <p:nvPr/>
            </p:nvSpPr>
            <p:spPr>
              <a:xfrm>
                <a:off x="8218155" y="5375075"/>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59" name="文字方塊 58">
                <a:extLst>
                  <a:ext uri="{FF2B5EF4-FFF2-40B4-BE49-F238E27FC236}">
                    <a16:creationId xmlns:a16="http://schemas.microsoft.com/office/drawing/2014/main" id="{5D0BC77E-F325-46EA-A16C-6D67B8FC9E8A}"/>
                  </a:ext>
                </a:extLst>
              </p:cNvPr>
              <p:cNvSpPr txBox="1">
                <a:spLocks noRot="1" noChangeAspect="1" noMove="1" noResize="1" noEditPoints="1" noAdjustHandles="1" noChangeArrowheads="1" noChangeShapeType="1" noTextEdit="1"/>
              </p:cNvSpPr>
              <p:nvPr/>
            </p:nvSpPr>
            <p:spPr>
              <a:xfrm>
                <a:off x="8218155" y="5375075"/>
                <a:ext cx="229230" cy="276999"/>
              </a:xfrm>
              <a:prstGeom prst="rect">
                <a:avLst/>
              </a:prstGeom>
              <a:blipFill>
                <a:blip r:embed="rId18"/>
                <a:stretch>
                  <a:fillRect l="-15789" r="-13158"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0" name="文字方塊 59">
                <a:extLst>
                  <a:ext uri="{FF2B5EF4-FFF2-40B4-BE49-F238E27FC236}">
                    <a16:creationId xmlns:a16="http://schemas.microsoft.com/office/drawing/2014/main" id="{9D0B134C-B81D-40AE-8DAE-A93609D03BE5}"/>
                  </a:ext>
                </a:extLst>
              </p:cNvPr>
              <p:cNvSpPr txBox="1"/>
              <p:nvPr/>
            </p:nvSpPr>
            <p:spPr>
              <a:xfrm>
                <a:off x="7963361" y="5375075"/>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0" name="文字方塊 59">
                <a:extLst>
                  <a:ext uri="{FF2B5EF4-FFF2-40B4-BE49-F238E27FC236}">
                    <a16:creationId xmlns:a16="http://schemas.microsoft.com/office/drawing/2014/main" id="{9D0B134C-B81D-40AE-8DAE-A93609D03BE5}"/>
                  </a:ext>
                </a:extLst>
              </p:cNvPr>
              <p:cNvSpPr txBox="1">
                <a:spLocks noRot="1" noChangeAspect="1" noMove="1" noResize="1" noEditPoints="1" noAdjustHandles="1" noChangeArrowheads="1" noChangeShapeType="1" noTextEdit="1"/>
              </p:cNvSpPr>
              <p:nvPr/>
            </p:nvSpPr>
            <p:spPr>
              <a:xfrm>
                <a:off x="7963361" y="5375075"/>
                <a:ext cx="229230" cy="276999"/>
              </a:xfrm>
              <a:prstGeom prst="rect">
                <a:avLst/>
              </a:prstGeom>
              <a:blipFill>
                <a:blip r:embed="rId19"/>
                <a:stretch>
                  <a:fillRect l="-15789" r="-13158"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1" name="文字方塊 60">
                <a:extLst>
                  <a:ext uri="{FF2B5EF4-FFF2-40B4-BE49-F238E27FC236}">
                    <a16:creationId xmlns:a16="http://schemas.microsoft.com/office/drawing/2014/main" id="{6A2DE550-4E8E-4687-9B08-70C8C35E4424}"/>
                  </a:ext>
                </a:extLst>
              </p:cNvPr>
              <p:cNvSpPr txBox="1"/>
              <p:nvPr/>
            </p:nvSpPr>
            <p:spPr>
              <a:xfrm>
                <a:off x="7698183" y="5371662"/>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1" name="文字方塊 60">
                <a:extLst>
                  <a:ext uri="{FF2B5EF4-FFF2-40B4-BE49-F238E27FC236}">
                    <a16:creationId xmlns:a16="http://schemas.microsoft.com/office/drawing/2014/main" id="{6A2DE550-4E8E-4687-9B08-70C8C35E4424}"/>
                  </a:ext>
                </a:extLst>
              </p:cNvPr>
              <p:cNvSpPr txBox="1">
                <a:spLocks noRot="1" noChangeAspect="1" noMove="1" noResize="1" noEditPoints="1" noAdjustHandles="1" noChangeArrowheads="1" noChangeShapeType="1" noTextEdit="1"/>
              </p:cNvSpPr>
              <p:nvPr/>
            </p:nvSpPr>
            <p:spPr>
              <a:xfrm>
                <a:off x="7698183" y="5371662"/>
                <a:ext cx="229230" cy="276999"/>
              </a:xfrm>
              <a:prstGeom prst="rect">
                <a:avLst/>
              </a:prstGeom>
              <a:blipFill>
                <a:blip r:embed="rId20"/>
                <a:stretch>
                  <a:fillRect l="-16216" r="-16216"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2" name="文字方塊 61">
                <a:extLst>
                  <a:ext uri="{FF2B5EF4-FFF2-40B4-BE49-F238E27FC236}">
                    <a16:creationId xmlns:a16="http://schemas.microsoft.com/office/drawing/2014/main" id="{D8C032F6-5883-4DE8-9260-CD6D8004D5B7}"/>
                  </a:ext>
                </a:extLst>
              </p:cNvPr>
              <p:cNvSpPr txBox="1"/>
              <p:nvPr/>
            </p:nvSpPr>
            <p:spPr>
              <a:xfrm>
                <a:off x="7443389" y="5371662"/>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2" name="文字方塊 61">
                <a:extLst>
                  <a:ext uri="{FF2B5EF4-FFF2-40B4-BE49-F238E27FC236}">
                    <a16:creationId xmlns:a16="http://schemas.microsoft.com/office/drawing/2014/main" id="{D8C032F6-5883-4DE8-9260-CD6D8004D5B7}"/>
                  </a:ext>
                </a:extLst>
              </p:cNvPr>
              <p:cNvSpPr txBox="1">
                <a:spLocks noRot="1" noChangeAspect="1" noMove="1" noResize="1" noEditPoints="1" noAdjustHandles="1" noChangeArrowheads="1" noChangeShapeType="1" noTextEdit="1"/>
              </p:cNvSpPr>
              <p:nvPr/>
            </p:nvSpPr>
            <p:spPr>
              <a:xfrm>
                <a:off x="7443389" y="5371662"/>
                <a:ext cx="229230" cy="276999"/>
              </a:xfrm>
              <a:prstGeom prst="rect">
                <a:avLst/>
              </a:prstGeom>
              <a:blipFill>
                <a:blip r:embed="rId21"/>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3" name="文字方塊 62">
                <a:extLst>
                  <a:ext uri="{FF2B5EF4-FFF2-40B4-BE49-F238E27FC236}">
                    <a16:creationId xmlns:a16="http://schemas.microsoft.com/office/drawing/2014/main" id="{E00A3259-AF31-427D-BE94-277985B30E12}"/>
                  </a:ext>
                </a:extLst>
              </p:cNvPr>
              <p:cNvSpPr txBox="1"/>
              <p:nvPr/>
            </p:nvSpPr>
            <p:spPr>
              <a:xfrm>
                <a:off x="7188721" y="5372822"/>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3" name="文字方塊 62">
                <a:extLst>
                  <a:ext uri="{FF2B5EF4-FFF2-40B4-BE49-F238E27FC236}">
                    <a16:creationId xmlns:a16="http://schemas.microsoft.com/office/drawing/2014/main" id="{E00A3259-AF31-427D-BE94-277985B30E12}"/>
                  </a:ext>
                </a:extLst>
              </p:cNvPr>
              <p:cNvSpPr txBox="1">
                <a:spLocks noRot="1" noChangeAspect="1" noMove="1" noResize="1" noEditPoints="1" noAdjustHandles="1" noChangeArrowheads="1" noChangeShapeType="1" noTextEdit="1"/>
              </p:cNvSpPr>
              <p:nvPr/>
            </p:nvSpPr>
            <p:spPr>
              <a:xfrm>
                <a:off x="7188721" y="5372822"/>
                <a:ext cx="229230" cy="276999"/>
              </a:xfrm>
              <a:prstGeom prst="rect">
                <a:avLst/>
              </a:prstGeom>
              <a:blipFill>
                <a:blip r:embed="rId22"/>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4" name="文字方塊 63">
                <a:extLst>
                  <a:ext uri="{FF2B5EF4-FFF2-40B4-BE49-F238E27FC236}">
                    <a16:creationId xmlns:a16="http://schemas.microsoft.com/office/drawing/2014/main" id="{9045197A-B95C-44EA-B3F6-7977D7553454}"/>
                  </a:ext>
                </a:extLst>
              </p:cNvPr>
              <p:cNvSpPr txBox="1"/>
              <p:nvPr/>
            </p:nvSpPr>
            <p:spPr>
              <a:xfrm>
                <a:off x="6933927" y="5372822"/>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4" name="文字方塊 63">
                <a:extLst>
                  <a:ext uri="{FF2B5EF4-FFF2-40B4-BE49-F238E27FC236}">
                    <a16:creationId xmlns:a16="http://schemas.microsoft.com/office/drawing/2014/main" id="{9045197A-B95C-44EA-B3F6-7977D7553454}"/>
                  </a:ext>
                </a:extLst>
              </p:cNvPr>
              <p:cNvSpPr txBox="1">
                <a:spLocks noRot="1" noChangeAspect="1" noMove="1" noResize="1" noEditPoints="1" noAdjustHandles="1" noChangeArrowheads="1" noChangeShapeType="1" noTextEdit="1"/>
              </p:cNvSpPr>
              <p:nvPr/>
            </p:nvSpPr>
            <p:spPr>
              <a:xfrm>
                <a:off x="6933927" y="5372822"/>
                <a:ext cx="229230" cy="276999"/>
              </a:xfrm>
              <a:prstGeom prst="rect">
                <a:avLst/>
              </a:prstGeom>
              <a:blipFill>
                <a:blip r:embed="rId23"/>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5" name="文字方塊 64">
                <a:extLst>
                  <a:ext uri="{FF2B5EF4-FFF2-40B4-BE49-F238E27FC236}">
                    <a16:creationId xmlns:a16="http://schemas.microsoft.com/office/drawing/2014/main" id="{041687A3-1A5A-454F-8A9D-F9B62F5D5166}"/>
                  </a:ext>
                </a:extLst>
              </p:cNvPr>
              <p:cNvSpPr txBox="1"/>
              <p:nvPr/>
            </p:nvSpPr>
            <p:spPr>
              <a:xfrm>
                <a:off x="6668749" y="5369409"/>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5" name="文字方塊 64">
                <a:extLst>
                  <a:ext uri="{FF2B5EF4-FFF2-40B4-BE49-F238E27FC236}">
                    <a16:creationId xmlns:a16="http://schemas.microsoft.com/office/drawing/2014/main" id="{041687A3-1A5A-454F-8A9D-F9B62F5D5166}"/>
                  </a:ext>
                </a:extLst>
              </p:cNvPr>
              <p:cNvSpPr txBox="1">
                <a:spLocks noRot="1" noChangeAspect="1" noMove="1" noResize="1" noEditPoints="1" noAdjustHandles="1" noChangeArrowheads="1" noChangeShapeType="1" noTextEdit="1"/>
              </p:cNvSpPr>
              <p:nvPr/>
            </p:nvSpPr>
            <p:spPr>
              <a:xfrm>
                <a:off x="6668749" y="5369409"/>
                <a:ext cx="229230" cy="276999"/>
              </a:xfrm>
              <a:prstGeom prst="rect">
                <a:avLst/>
              </a:prstGeom>
              <a:blipFill>
                <a:blip r:embed="rId24"/>
                <a:stretch>
                  <a:fillRect l="-15789" r="-13158"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6" name="文字方塊 65">
                <a:extLst>
                  <a:ext uri="{FF2B5EF4-FFF2-40B4-BE49-F238E27FC236}">
                    <a16:creationId xmlns:a16="http://schemas.microsoft.com/office/drawing/2014/main" id="{4BEBE824-C34F-474C-87E5-B4CF6A8FD395}"/>
                  </a:ext>
                </a:extLst>
              </p:cNvPr>
              <p:cNvSpPr txBox="1"/>
              <p:nvPr/>
            </p:nvSpPr>
            <p:spPr>
              <a:xfrm>
                <a:off x="6413955" y="5369409"/>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6" name="文字方塊 65">
                <a:extLst>
                  <a:ext uri="{FF2B5EF4-FFF2-40B4-BE49-F238E27FC236}">
                    <a16:creationId xmlns:a16="http://schemas.microsoft.com/office/drawing/2014/main" id="{4BEBE824-C34F-474C-87E5-B4CF6A8FD395}"/>
                  </a:ext>
                </a:extLst>
              </p:cNvPr>
              <p:cNvSpPr txBox="1">
                <a:spLocks noRot="1" noChangeAspect="1" noMove="1" noResize="1" noEditPoints="1" noAdjustHandles="1" noChangeArrowheads="1" noChangeShapeType="1" noTextEdit="1"/>
              </p:cNvSpPr>
              <p:nvPr/>
            </p:nvSpPr>
            <p:spPr>
              <a:xfrm>
                <a:off x="6413955" y="5369409"/>
                <a:ext cx="229230" cy="276999"/>
              </a:xfrm>
              <a:prstGeom prst="rect">
                <a:avLst/>
              </a:prstGeom>
              <a:blipFill>
                <a:blip r:embed="rId25"/>
                <a:stretch>
                  <a:fillRect l="-15789" r="-13158"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7" name="文字方塊 66">
                <a:extLst>
                  <a:ext uri="{FF2B5EF4-FFF2-40B4-BE49-F238E27FC236}">
                    <a16:creationId xmlns:a16="http://schemas.microsoft.com/office/drawing/2014/main" id="{59A6B1B7-5D37-43F3-9DA1-D8C15FF33ECC}"/>
                  </a:ext>
                </a:extLst>
              </p:cNvPr>
              <p:cNvSpPr txBox="1"/>
              <p:nvPr/>
            </p:nvSpPr>
            <p:spPr>
              <a:xfrm>
                <a:off x="6179533" y="5378488"/>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7" name="文字方塊 66">
                <a:extLst>
                  <a:ext uri="{FF2B5EF4-FFF2-40B4-BE49-F238E27FC236}">
                    <a16:creationId xmlns:a16="http://schemas.microsoft.com/office/drawing/2014/main" id="{59A6B1B7-5D37-43F3-9DA1-D8C15FF33ECC}"/>
                  </a:ext>
                </a:extLst>
              </p:cNvPr>
              <p:cNvSpPr txBox="1">
                <a:spLocks noRot="1" noChangeAspect="1" noMove="1" noResize="1" noEditPoints="1" noAdjustHandles="1" noChangeArrowheads="1" noChangeShapeType="1" noTextEdit="1"/>
              </p:cNvSpPr>
              <p:nvPr/>
            </p:nvSpPr>
            <p:spPr>
              <a:xfrm>
                <a:off x="6179533" y="5378488"/>
                <a:ext cx="229230" cy="276999"/>
              </a:xfrm>
              <a:prstGeom prst="rect">
                <a:avLst/>
              </a:prstGeom>
              <a:blipFill>
                <a:blip r:embed="rId26"/>
                <a:stretch>
                  <a:fillRect l="-16216" r="-16216"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8" name="文字方塊 67">
                <a:extLst>
                  <a:ext uri="{FF2B5EF4-FFF2-40B4-BE49-F238E27FC236}">
                    <a16:creationId xmlns:a16="http://schemas.microsoft.com/office/drawing/2014/main" id="{8C8EFA0D-4D46-4BEE-9B3D-FE7A8CB4E67A}"/>
                  </a:ext>
                </a:extLst>
              </p:cNvPr>
              <p:cNvSpPr txBox="1"/>
              <p:nvPr/>
            </p:nvSpPr>
            <p:spPr>
              <a:xfrm>
                <a:off x="5924739" y="5378488"/>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8" name="文字方塊 67">
                <a:extLst>
                  <a:ext uri="{FF2B5EF4-FFF2-40B4-BE49-F238E27FC236}">
                    <a16:creationId xmlns:a16="http://schemas.microsoft.com/office/drawing/2014/main" id="{8C8EFA0D-4D46-4BEE-9B3D-FE7A8CB4E67A}"/>
                  </a:ext>
                </a:extLst>
              </p:cNvPr>
              <p:cNvSpPr txBox="1">
                <a:spLocks noRot="1" noChangeAspect="1" noMove="1" noResize="1" noEditPoints="1" noAdjustHandles="1" noChangeArrowheads="1" noChangeShapeType="1" noTextEdit="1"/>
              </p:cNvSpPr>
              <p:nvPr/>
            </p:nvSpPr>
            <p:spPr>
              <a:xfrm>
                <a:off x="5924739" y="5378488"/>
                <a:ext cx="229230" cy="276999"/>
              </a:xfrm>
              <a:prstGeom prst="rect">
                <a:avLst/>
              </a:prstGeom>
              <a:blipFill>
                <a:blip r:embed="rId27"/>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9" name="文字方塊 68">
                <a:extLst>
                  <a:ext uri="{FF2B5EF4-FFF2-40B4-BE49-F238E27FC236}">
                    <a16:creationId xmlns:a16="http://schemas.microsoft.com/office/drawing/2014/main" id="{3596B073-DD05-4793-84F8-B08ABCD5EC97}"/>
                  </a:ext>
                </a:extLst>
              </p:cNvPr>
              <p:cNvSpPr txBox="1"/>
              <p:nvPr/>
            </p:nvSpPr>
            <p:spPr>
              <a:xfrm>
                <a:off x="5659561" y="5375075"/>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69" name="文字方塊 68">
                <a:extLst>
                  <a:ext uri="{FF2B5EF4-FFF2-40B4-BE49-F238E27FC236}">
                    <a16:creationId xmlns:a16="http://schemas.microsoft.com/office/drawing/2014/main" id="{3596B073-DD05-4793-84F8-B08ABCD5EC97}"/>
                  </a:ext>
                </a:extLst>
              </p:cNvPr>
              <p:cNvSpPr txBox="1">
                <a:spLocks noRot="1" noChangeAspect="1" noMove="1" noResize="1" noEditPoints="1" noAdjustHandles="1" noChangeArrowheads="1" noChangeShapeType="1" noTextEdit="1"/>
              </p:cNvSpPr>
              <p:nvPr/>
            </p:nvSpPr>
            <p:spPr>
              <a:xfrm>
                <a:off x="5659561" y="5375075"/>
                <a:ext cx="229230" cy="276999"/>
              </a:xfrm>
              <a:prstGeom prst="rect">
                <a:avLst/>
              </a:prstGeom>
              <a:blipFill>
                <a:blip r:embed="rId28"/>
                <a:stretch>
                  <a:fillRect l="-15789" r="-13158"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0" name="文字方塊 69">
                <a:extLst>
                  <a:ext uri="{FF2B5EF4-FFF2-40B4-BE49-F238E27FC236}">
                    <a16:creationId xmlns:a16="http://schemas.microsoft.com/office/drawing/2014/main" id="{DE1C228A-4D0A-432E-97C6-59CB5A5C7C99}"/>
                  </a:ext>
                </a:extLst>
              </p:cNvPr>
              <p:cNvSpPr txBox="1"/>
              <p:nvPr/>
            </p:nvSpPr>
            <p:spPr>
              <a:xfrm>
                <a:off x="5404767" y="5375075"/>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70" name="文字方塊 69">
                <a:extLst>
                  <a:ext uri="{FF2B5EF4-FFF2-40B4-BE49-F238E27FC236}">
                    <a16:creationId xmlns:a16="http://schemas.microsoft.com/office/drawing/2014/main" id="{DE1C228A-4D0A-432E-97C6-59CB5A5C7C99}"/>
                  </a:ext>
                </a:extLst>
              </p:cNvPr>
              <p:cNvSpPr txBox="1">
                <a:spLocks noRot="1" noChangeAspect="1" noMove="1" noResize="1" noEditPoints="1" noAdjustHandles="1" noChangeArrowheads="1" noChangeShapeType="1" noTextEdit="1"/>
              </p:cNvSpPr>
              <p:nvPr/>
            </p:nvSpPr>
            <p:spPr>
              <a:xfrm>
                <a:off x="5404767" y="5375075"/>
                <a:ext cx="229230" cy="276999"/>
              </a:xfrm>
              <a:prstGeom prst="rect">
                <a:avLst/>
              </a:prstGeom>
              <a:blipFill>
                <a:blip r:embed="rId29"/>
                <a:stretch>
                  <a:fillRect l="-16216" r="-16216"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1" name="文字方塊 70">
                <a:extLst>
                  <a:ext uri="{FF2B5EF4-FFF2-40B4-BE49-F238E27FC236}">
                    <a16:creationId xmlns:a16="http://schemas.microsoft.com/office/drawing/2014/main" id="{D2E0E662-A9C4-4CF2-8063-4E53D7383E76}"/>
                  </a:ext>
                </a:extLst>
              </p:cNvPr>
              <p:cNvSpPr txBox="1"/>
              <p:nvPr/>
            </p:nvSpPr>
            <p:spPr>
              <a:xfrm>
                <a:off x="5180729" y="5372822"/>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71" name="文字方塊 70">
                <a:extLst>
                  <a:ext uri="{FF2B5EF4-FFF2-40B4-BE49-F238E27FC236}">
                    <a16:creationId xmlns:a16="http://schemas.microsoft.com/office/drawing/2014/main" id="{D2E0E662-A9C4-4CF2-8063-4E53D7383E76}"/>
                  </a:ext>
                </a:extLst>
              </p:cNvPr>
              <p:cNvSpPr txBox="1">
                <a:spLocks noRot="1" noChangeAspect="1" noMove="1" noResize="1" noEditPoints="1" noAdjustHandles="1" noChangeArrowheads="1" noChangeShapeType="1" noTextEdit="1"/>
              </p:cNvSpPr>
              <p:nvPr/>
            </p:nvSpPr>
            <p:spPr>
              <a:xfrm>
                <a:off x="5180729" y="5372822"/>
                <a:ext cx="229230" cy="276999"/>
              </a:xfrm>
              <a:prstGeom prst="rect">
                <a:avLst/>
              </a:prstGeom>
              <a:blipFill>
                <a:blip r:embed="rId30"/>
                <a:stretch>
                  <a:fillRect l="-16216" r="-16216"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2" name="文字方塊 71">
                <a:extLst>
                  <a:ext uri="{FF2B5EF4-FFF2-40B4-BE49-F238E27FC236}">
                    <a16:creationId xmlns:a16="http://schemas.microsoft.com/office/drawing/2014/main" id="{D0F75F22-0CC8-4947-97B1-CF7BEE26AA58}"/>
                  </a:ext>
                </a:extLst>
              </p:cNvPr>
              <p:cNvSpPr txBox="1"/>
              <p:nvPr/>
            </p:nvSpPr>
            <p:spPr>
              <a:xfrm>
                <a:off x="4925935" y="5372822"/>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72" name="文字方塊 71">
                <a:extLst>
                  <a:ext uri="{FF2B5EF4-FFF2-40B4-BE49-F238E27FC236}">
                    <a16:creationId xmlns:a16="http://schemas.microsoft.com/office/drawing/2014/main" id="{D0F75F22-0CC8-4947-97B1-CF7BEE26AA58}"/>
                  </a:ext>
                </a:extLst>
              </p:cNvPr>
              <p:cNvSpPr txBox="1">
                <a:spLocks noRot="1" noChangeAspect="1" noMove="1" noResize="1" noEditPoints="1" noAdjustHandles="1" noChangeArrowheads="1" noChangeShapeType="1" noTextEdit="1"/>
              </p:cNvSpPr>
              <p:nvPr/>
            </p:nvSpPr>
            <p:spPr>
              <a:xfrm>
                <a:off x="4925935" y="5372822"/>
                <a:ext cx="229230" cy="276999"/>
              </a:xfrm>
              <a:prstGeom prst="rect">
                <a:avLst/>
              </a:prstGeom>
              <a:blipFill>
                <a:blip r:embed="rId31"/>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3" name="文字方塊 72">
                <a:extLst>
                  <a:ext uri="{FF2B5EF4-FFF2-40B4-BE49-F238E27FC236}">
                    <a16:creationId xmlns:a16="http://schemas.microsoft.com/office/drawing/2014/main" id="{BF3D93A5-9A7A-4A68-99C6-C75C98D907BA}"/>
                  </a:ext>
                </a:extLst>
              </p:cNvPr>
              <p:cNvSpPr txBox="1"/>
              <p:nvPr/>
            </p:nvSpPr>
            <p:spPr>
              <a:xfrm>
                <a:off x="4660757" y="5369409"/>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73" name="文字方塊 72">
                <a:extLst>
                  <a:ext uri="{FF2B5EF4-FFF2-40B4-BE49-F238E27FC236}">
                    <a16:creationId xmlns:a16="http://schemas.microsoft.com/office/drawing/2014/main" id="{BF3D93A5-9A7A-4A68-99C6-C75C98D907BA}"/>
                  </a:ext>
                </a:extLst>
              </p:cNvPr>
              <p:cNvSpPr txBox="1">
                <a:spLocks noRot="1" noChangeAspect="1" noMove="1" noResize="1" noEditPoints="1" noAdjustHandles="1" noChangeArrowheads="1" noChangeShapeType="1" noTextEdit="1"/>
              </p:cNvSpPr>
              <p:nvPr/>
            </p:nvSpPr>
            <p:spPr>
              <a:xfrm>
                <a:off x="4660757" y="5369409"/>
                <a:ext cx="229230" cy="276999"/>
              </a:xfrm>
              <a:prstGeom prst="rect">
                <a:avLst/>
              </a:prstGeom>
              <a:blipFill>
                <a:blip r:embed="rId32"/>
                <a:stretch>
                  <a:fillRect l="-16216" r="-16216"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4" name="文字方塊 73">
                <a:extLst>
                  <a:ext uri="{FF2B5EF4-FFF2-40B4-BE49-F238E27FC236}">
                    <a16:creationId xmlns:a16="http://schemas.microsoft.com/office/drawing/2014/main" id="{C1017035-A2AA-4417-B375-321E358EE5D0}"/>
                  </a:ext>
                </a:extLst>
              </p:cNvPr>
              <p:cNvSpPr txBox="1"/>
              <p:nvPr/>
            </p:nvSpPr>
            <p:spPr>
              <a:xfrm>
                <a:off x="4405963" y="5369409"/>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74" name="文字方塊 73">
                <a:extLst>
                  <a:ext uri="{FF2B5EF4-FFF2-40B4-BE49-F238E27FC236}">
                    <a16:creationId xmlns:a16="http://schemas.microsoft.com/office/drawing/2014/main" id="{C1017035-A2AA-4417-B375-321E358EE5D0}"/>
                  </a:ext>
                </a:extLst>
              </p:cNvPr>
              <p:cNvSpPr txBox="1">
                <a:spLocks noRot="1" noChangeAspect="1" noMove="1" noResize="1" noEditPoints="1" noAdjustHandles="1" noChangeArrowheads="1" noChangeShapeType="1" noTextEdit="1"/>
              </p:cNvSpPr>
              <p:nvPr/>
            </p:nvSpPr>
            <p:spPr>
              <a:xfrm>
                <a:off x="4405963" y="5369409"/>
                <a:ext cx="229230" cy="276999"/>
              </a:xfrm>
              <a:prstGeom prst="rect">
                <a:avLst/>
              </a:prstGeom>
              <a:blipFill>
                <a:blip r:embed="rId33"/>
                <a:stretch>
                  <a:fillRect l="-16216" r="-16216"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5" name="文字方塊 74">
                <a:extLst>
                  <a:ext uri="{FF2B5EF4-FFF2-40B4-BE49-F238E27FC236}">
                    <a16:creationId xmlns:a16="http://schemas.microsoft.com/office/drawing/2014/main" id="{36E95342-43C5-45B8-BBE1-586DB330C82A}"/>
                  </a:ext>
                </a:extLst>
              </p:cNvPr>
              <p:cNvSpPr txBox="1"/>
              <p:nvPr/>
            </p:nvSpPr>
            <p:spPr>
              <a:xfrm>
                <a:off x="4171541" y="5378488"/>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75" name="文字方塊 74">
                <a:extLst>
                  <a:ext uri="{FF2B5EF4-FFF2-40B4-BE49-F238E27FC236}">
                    <a16:creationId xmlns:a16="http://schemas.microsoft.com/office/drawing/2014/main" id="{36E95342-43C5-45B8-BBE1-586DB330C82A}"/>
                  </a:ext>
                </a:extLst>
              </p:cNvPr>
              <p:cNvSpPr txBox="1">
                <a:spLocks noRot="1" noChangeAspect="1" noMove="1" noResize="1" noEditPoints="1" noAdjustHandles="1" noChangeArrowheads="1" noChangeShapeType="1" noTextEdit="1"/>
              </p:cNvSpPr>
              <p:nvPr/>
            </p:nvSpPr>
            <p:spPr>
              <a:xfrm>
                <a:off x="4171541" y="5378488"/>
                <a:ext cx="229230" cy="276999"/>
              </a:xfrm>
              <a:prstGeom prst="rect">
                <a:avLst/>
              </a:prstGeom>
              <a:blipFill>
                <a:blip r:embed="rId34"/>
                <a:stretch>
                  <a:fillRect l="-15789" r="-13158"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9" name="文字方塊 78">
                <a:extLst>
                  <a:ext uri="{FF2B5EF4-FFF2-40B4-BE49-F238E27FC236}">
                    <a16:creationId xmlns:a16="http://schemas.microsoft.com/office/drawing/2014/main" id="{9FB0D098-278E-4CDF-8BF0-DF38AE9786CB}"/>
                  </a:ext>
                </a:extLst>
              </p:cNvPr>
              <p:cNvSpPr txBox="1"/>
              <p:nvPr/>
            </p:nvSpPr>
            <p:spPr>
              <a:xfrm>
                <a:off x="3916747" y="5378488"/>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79" name="文字方塊 78">
                <a:extLst>
                  <a:ext uri="{FF2B5EF4-FFF2-40B4-BE49-F238E27FC236}">
                    <a16:creationId xmlns:a16="http://schemas.microsoft.com/office/drawing/2014/main" id="{9FB0D098-278E-4CDF-8BF0-DF38AE9786CB}"/>
                  </a:ext>
                </a:extLst>
              </p:cNvPr>
              <p:cNvSpPr txBox="1">
                <a:spLocks noRot="1" noChangeAspect="1" noMove="1" noResize="1" noEditPoints="1" noAdjustHandles="1" noChangeArrowheads="1" noChangeShapeType="1" noTextEdit="1"/>
              </p:cNvSpPr>
              <p:nvPr/>
            </p:nvSpPr>
            <p:spPr>
              <a:xfrm>
                <a:off x="3916747" y="5378488"/>
                <a:ext cx="229230" cy="276999"/>
              </a:xfrm>
              <a:prstGeom prst="rect">
                <a:avLst/>
              </a:prstGeom>
              <a:blipFill>
                <a:blip r:embed="rId35"/>
                <a:stretch>
                  <a:fillRect l="-16216" r="-16216" b="-217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0" name="文字方塊 79">
                <a:extLst>
                  <a:ext uri="{FF2B5EF4-FFF2-40B4-BE49-F238E27FC236}">
                    <a16:creationId xmlns:a16="http://schemas.microsoft.com/office/drawing/2014/main" id="{1A520E78-E751-4C78-8039-144D833AB504}"/>
                  </a:ext>
                </a:extLst>
              </p:cNvPr>
              <p:cNvSpPr txBox="1"/>
              <p:nvPr/>
            </p:nvSpPr>
            <p:spPr>
              <a:xfrm>
                <a:off x="3651569" y="5375075"/>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80" name="文字方塊 79">
                <a:extLst>
                  <a:ext uri="{FF2B5EF4-FFF2-40B4-BE49-F238E27FC236}">
                    <a16:creationId xmlns:a16="http://schemas.microsoft.com/office/drawing/2014/main" id="{1A520E78-E751-4C78-8039-144D833AB504}"/>
                  </a:ext>
                </a:extLst>
              </p:cNvPr>
              <p:cNvSpPr txBox="1">
                <a:spLocks noRot="1" noChangeAspect="1" noMove="1" noResize="1" noEditPoints="1" noAdjustHandles="1" noChangeArrowheads="1" noChangeShapeType="1" noTextEdit="1"/>
              </p:cNvSpPr>
              <p:nvPr/>
            </p:nvSpPr>
            <p:spPr>
              <a:xfrm>
                <a:off x="3651569" y="5375075"/>
                <a:ext cx="229230" cy="276999"/>
              </a:xfrm>
              <a:prstGeom prst="rect">
                <a:avLst/>
              </a:prstGeom>
              <a:blipFill>
                <a:blip r:embed="rId36"/>
                <a:stretch>
                  <a:fillRect l="-15789" r="-13158" b="-444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1" name="文字方塊 80">
                <a:extLst>
                  <a:ext uri="{FF2B5EF4-FFF2-40B4-BE49-F238E27FC236}">
                    <a16:creationId xmlns:a16="http://schemas.microsoft.com/office/drawing/2014/main" id="{F27A3216-BB83-492D-9F2D-4C5FF53619F5}"/>
                  </a:ext>
                </a:extLst>
              </p:cNvPr>
              <p:cNvSpPr txBox="1"/>
              <p:nvPr/>
            </p:nvSpPr>
            <p:spPr>
              <a:xfrm>
                <a:off x="3396775" y="5375075"/>
                <a:ext cx="229230"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zh-TW" altLang="en-US" smtClean="0">
                          <a:latin typeface="Cambria Math" panose="02040503050406030204" pitchFamily="18" charset="0"/>
                        </a:rPr>
                        <m:t>×</m:t>
                      </m:r>
                    </m:oMath>
                  </m:oMathPara>
                </a14:m>
                <a:endParaRPr lang="zh-TW" altLang="en-US" dirty="0"/>
              </a:p>
            </p:txBody>
          </p:sp>
        </mc:Choice>
        <mc:Fallback>
          <p:sp>
            <p:nvSpPr>
              <p:cNvPr id="81" name="文字方塊 80">
                <a:extLst>
                  <a:ext uri="{FF2B5EF4-FFF2-40B4-BE49-F238E27FC236}">
                    <a16:creationId xmlns:a16="http://schemas.microsoft.com/office/drawing/2014/main" id="{F27A3216-BB83-492D-9F2D-4C5FF53619F5}"/>
                  </a:ext>
                </a:extLst>
              </p:cNvPr>
              <p:cNvSpPr txBox="1">
                <a:spLocks noRot="1" noChangeAspect="1" noMove="1" noResize="1" noEditPoints="1" noAdjustHandles="1" noChangeArrowheads="1" noChangeShapeType="1" noTextEdit="1"/>
              </p:cNvSpPr>
              <p:nvPr/>
            </p:nvSpPr>
            <p:spPr>
              <a:xfrm>
                <a:off x="3396775" y="5375075"/>
                <a:ext cx="229230" cy="276999"/>
              </a:xfrm>
              <a:prstGeom prst="rect">
                <a:avLst/>
              </a:prstGeom>
              <a:blipFill>
                <a:blip r:embed="rId37"/>
                <a:stretch>
                  <a:fillRect l="-15789" r="-13158" b="-4444"/>
                </a:stretch>
              </a:blipFill>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49E7693C-7A8E-445A-8AE9-0BAE11B4482A}"/>
              </a:ext>
            </a:extLst>
          </p:cNvPr>
          <p:cNvSpPr txBox="1"/>
          <p:nvPr/>
        </p:nvSpPr>
        <p:spPr>
          <a:xfrm>
            <a:off x="11204579" y="5606304"/>
            <a:ext cx="312906" cy="369332"/>
          </a:xfrm>
          <a:prstGeom prst="rect">
            <a:avLst/>
          </a:prstGeom>
          <a:noFill/>
        </p:spPr>
        <p:txBody>
          <a:bodyPr wrap="none" rtlCol="0">
            <a:spAutoFit/>
          </a:bodyPr>
          <a:lstStyle/>
          <a:p>
            <a:r>
              <a:rPr lang="en-US" altLang="zh-TW" dirty="0"/>
              <a:t>0</a:t>
            </a:r>
            <a:endParaRPr lang="zh-TW" altLang="en-US" dirty="0"/>
          </a:p>
        </p:txBody>
      </p:sp>
      <p:sp>
        <p:nvSpPr>
          <p:cNvPr id="82" name="文字方塊 81">
            <a:extLst>
              <a:ext uri="{FF2B5EF4-FFF2-40B4-BE49-F238E27FC236}">
                <a16:creationId xmlns:a16="http://schemas.microsoft.com/office/drawing/2014/main" id="{D6E4C57D-2512-485F-8EDB-9193FC986415}"/>
              </a:ext>
            </a:extLst>
          </p:cNvPr>
          <p:cNvSpPr txBox="1"/>
          <p:nvPr/>
        </p:nvSpPr>
        <p:spPr>
          <a:xfrm>
            <a:off x="10940803" y="5606304"/>
            <a:ext cx="312906" cy="369332"/>
          </a:xfrm>
          <a:prstGeom prst="rect">
            <a:avLst/>
          </a:prstGeom>
          <a:noFill/>
        </p:spPr>
        <p:txBody>
          <a:bodyPr wrap="none" rtlCol="0">
            <a:spAutoFit/>
          </a:bodyPr>
          <a:lstStyle/>
          <a:p>
            <a:r>
              <a:rPr lang="en-US" altLang="zh-TW" dirty="0"/>
              <a:t>1</a:t>
            </a:r>
            <a:endParaRPr lang="zh-TW" altLang="en-US" dirty="0"/>
          </a:p>
        </p:txBody>
      </p:sp>
      <p:sp>
        <p:nvSpPr>
          <p:cNvPr id="83" name="文字方塊 82">
            <a:extLst>
              <a:ext uri="{FF2B5EF4-FFF2-40B4-BE49-F238E27FC236}">
                <a16:creationId xmlns:a16="http://schemas.microsoft.com/office/drawing/2014/main" id="{B6483265-F3D5-4E51-B9CC-F91298BE5A02}"/>
              </a:ext>
            </a:extLst>
          </p:cNvPr>
          <p:cNvSpPr txBox="1"/>
          <p:nvPr/>
        </p:nvSpPr>
        <p:spPr>
          <a:xfrm>
            <a:off x="10684607" y="5606304"/>
            <a:ext cx="312906" cy="369332"/>
          </a:xfrm>
          <a:prstGeom prst="rect">
            <a:avLst/>
          </a:prstGeom>
          <a:noFill/>
        </p:spPr>
        <p:txBody>
          <a:bodyPr wrap="none" rtlCol="0">
            <a:spAutoFit/>
          </a:bodyPr>
          <a:lstStyle/>
          <a:p>
            <a:r>
              <a:rPr lang="en-US" altLang="zh-TW" dirty="0"/>
              <a:t>2</a:t>
            </a:r>
            <a:endParaRPr lang="zh-TW" altLang="en-US" dirty="0"/>
          </a:p>
        </p:txBody>
      </p:sp>
      <p:sp>
        <p:nvSpPr>
          <p:cNvPr id="84" name="文字方塊 83">
            <a:extLst>
              <a:ext uri="{FF2B5EF4-FFF2-40B4-BE49-F238E27FC236}">
                <a16:creationId xmlns:a16="http://schemas.microsoft.com/office/drawing/2014/main" id="{F2ECA612-AC4F-4FE2-89BC-7122E6E29261}"/>
              </a:ext>
            </a:extLst>
          </p:cNvPr>
          <p:cNvSpPr txBox="1"/>
          <p:nvPr/>
        </p:nvSpPr>
        <p:spPr>
          <a:xfrm>
            <a:off x="10437356" y="5606304"/>
            <a:ext cx="312906" cy="369332"/>
          </a:xfrm>
          <a:prstGeom prst="rect">
            <a:avLst/>
          </a:prstGeom>
          <a:noFill/>
        </p:spPr>
        <p:txBody>
          <a:bodyPr wrap="none" rtlCol="0">
            <a:spAutoFit/>
          </a:bodyPr>
          <a:lstStyle/>
          <a:p>
            <a:r>
              <a:rPr lang="en-US" altLang="zh-TW" dirty="0"/>
              <a:t>3</a:t>
            </a:r>
            <a:endParaRPr lang="zh-TW" altLang="en-US" dirty="0"/>
          </a:p>
        </p:txBody>
      </p:sp>
      <p:sp>
        <p:nvSpPr>
          <p:cNvPr id="85" name="文字方塊 84">
            <a:extLst>
              <a:ext uri="{FF2B5EF4-FFF2-40B4-BE49-F238E27FC236}">
                <a16:creationId xmlns:a16="http://schemas.microsoft.com/office/drawing/2014/main" id="{F206585E-41D0-4BB5-ADEC-B39FB213EF9B}"/>
              </a:ext>
            </a:extLst>
          </p:cNvPr>
          <p:cNvSpPr txBox="1"/>
          <p:nvPr/>
        </p:nvSpPr>
        <p:spPr>
          <a:xfrm>
            <a:off x="10197692" y="5606304"/>
            <a:ext cx="312906" cy="369332"/>
          </a:xfrm>
          <a:prstGeom prst="rect">
            <a:avLst/>
          </a:prstGeom>
          <a:noFill/>
        </p:spPr>
        <p:txBody>
          <a:bodyPr wrap="none" rtlCol="0">
            <a:spAutoFit/>
          </a:bodyPr>
          <a:lstStyle/>
          <a:p>
            <a:r>
              <a:rPr lang="en-US" altLang="zh-TW" dirty="0"/>
              <a:t>4</a:t>
            </a:r>
            <a:endParaRPr lang="zh-TW" altLang="en-US" dirty="0"/>
          </a:p>
        </p:txBody>
      </p:sp>
      <p:sp>
        <p:nvSpPr>
          <p:cNvPr id="86" name="文字方塊 85">
            <a:extLst>
              <a:ext uri="{FF2B5EF4-FFF2-40B4-BE49-F238E27FC236}">
                <a16:creationId xmlns:a16="http://schemas.microsoft.com/office/drawing/2014/main" id="{0FEBF96B-EEE0-431B-8AB3-68F36AF9F74F}"/>
              </a:ext>
            </a:extLst>
          </p:cNvPr>
          <p:cNvSpPr txBox="1"/>
          <p:nvPr/>
        </p:nvSpPr>
        <p:spPr>
          <a:xfrm>
            <a:off x="9933916" y="5606304"/>
            <a:ext cx="312906" cy="369332"/>
          </a:xfrm>
          <a:prstGeom prst="rect">
            <a:avLst/>
          </a:prstGeom>
          <a:noFill/>
        </p:spPr>
        <p:txBody>
          <a:bodyPr wrap="none" rtlCol="0">
            <a:spAutoFit/>
          </a:bodyPr>
          <a:lstStyle/>
          <a:p>
            <a:r>
              <a:rPr lang="en-US" altLang="zh-TW" dirty="0"/>
              <a:t>5</a:t>
            </a:r>
            <a:endParaRPr lang="zh-TW" altLang="en-US" dirty="0"/>
          </a:p>
        </p:txBody>
      </p:sp>
      <p:sp>
        <p:nvSpPr>
          <p:cNvPr id="87" name="文字方塊 86">
            <a:extLst>
              <a:ext uri="{FF2B5EF4-FFF2-40B4-BE49-F238E27FC236}">
                <a16:creationId xmlns:a16="http://schemas.microsoft.com/office/drawing/2014/main" id="{DFB833B9-93D4-45A5-89A4-428D431F0ECD}"/>
              </a:ext>
            </a:extLst>
          </p:cNvPr>
          <p:cNvSpPr txBox="1"/>
          <p:nvPr/>
        </p:nvSpPr>
        <p:spPr>
          <a:xfrm>
            <a:off x="9677720" y="5606304"/>
            <a:ext cx="312906" cy="369332"/>
          </a:xfrm>
          <a:prstGeom prst="rect">
            <a:avLst/>
          </a:prstGeom>
          <a:noFill/>
        </p:spPr>
        <p:txBody>
          <a:bodyPr wrap="none" rtlCol="0">
            <a:spAutoFit/>
          </a:bodyPr>
          <a:lstStyle/>
          <a:p>
            <a:r>
              <a:rPr lang="en-US" altLang="zh-TW" dirty="0"/>
              <a:t>6</a:t>
            </a:r>
            <a:endParaRPr lang="zh-TW" altLang="en-US" dirty="0"/>
          </a:p>
        </p:txBody>
      </p:sp>
      <p:sp>
        <p:nvSpPr>
          <p:cNvPr id="88" name="文字方塊 87">
            <a:extLst>
              <a:ext uri="{FF2B5EF4-FFF2-40B4-BE49-F238E27FC236}">
                <a16:creationId xmlns:a16="http://schemas.microsoft.com/office/drawing/2014/main" id="{52AB0517-2708-4A34-A061-0B2DBAC4298E}"/>
              </a:ext>
            </a:extLst>
          </p:cNvPr>
          <p:cNvSpPr txBox="1"/>
          <p:nvPr/>
        </p:nvSpPr>
        <p:spPr>
          <a:xfrm>
            <a:off x="9430469" y="5606304"/>
            <a:ext cx="312906" cy="369332"/>
          </a:xfrm>
          <a:prstGeom prst="rect">
            <a:avLst/>
          </a:prstGeom>
          <a:noFill/>
        </p:spPr>
        <p:txBody>
          <a:bodyPr wrap="none" rtlCol="0">
            <a:spAutoFit/>
          </a:bodyPr>
          <a:lstStyle/>
          <a:p>
            <a:r>
              <a:rPr lang="en-US" altLang="zh-TW" dirty="0"/>
              <a:t>7</a:t>
            </a:r>
            <a:endParaRPr lang="zh-TW" altLang="en-US" dirty="0"/>
          </a:p>
        </p:txBody>
      </p:sp>
      <p:sp>
        <p:nvSpPr>
          <p:cNvPr id="93" name="文字方塊 92">
            <a:extLst>
              <a:ext uri="{FF2B5EF4-FFF2-40B4-BE49-F238E27FC236}">
                <a16:creationId xmlns:a16="http://schemas.microsoft.com/office/drawing/2014/main" id="{B4BC4253-8CDC-4EBD-A578-1D4A0874F44F}"/>
              </a:ext>
            </a:extLst>
          </p:cNvPr>
          <p:cNvSpPr txBox="1"/>
          <p:nvPr/>
        </p:nvSpPr>
        <p:spPr>
          <a:xfrm>
            <a:off x="3582756" y="5656433"/>
            <a:ext cx="5981125" cy="369332"/>
          </a:xfrm>
          <a:prstGeom prst="rect">
            <a:avLst/>
          </a:prstGeom>
          <a:noFill/>
        </p:spPr>
        <p:txBody>
          <a:bodyPr wrap="none" rtlCol="0">
            <a:spAutoFit/>
          </a:bodyPr>
          <a:lstStyle/>
          <a:p>
            <a:pPr algn="r"/>
            <a:r>
              <a:rPr lang="en-US" altLang="zh-TW" dirty="0"/>
              <a:t>………………………………………………………………….</a:t>
            </a:r>
            <a:endParaRPr lang="zh-TW" altLang="en-US" dirty="0"/>
          </a:p>
        </p:txBody>
      </p:sp>
      <p:sp>
        <p:nvSpPr>
          <p:cNvPr id="96" name="文字方塊 95">
            <a:extLst>
              <a:ext uri="{FF2B5EF4-FFF2-40B4-BE49-F238E27FC236}">
                <a16:creationId xmlns:a16="http://schemas.microsoft.com/office/drawing/2014/main" id="{69D95777-3005-45DC-BC8A-5F1A926793DF}"/>
              </a:ext>
            </a:extLst>
          </p:cNvPr>
          <p:cNvSpPr txBox="1"/>
          <p:nvPr/>
        </p:nvSpPr>
        <p:spPr>
          <a:xfrm>
            <a:off x="3282797" y="5595441"/>
            <a:ext cx="441146" cy="369332"/>
          </a:xfrm>
          <a:prstGeom prst="rect">
            <a:avLst/>
          </a:prstGeom>
          <a:noFill/>
        </p:spPr>
        <p:txBody>
          <a:bodyPr wrap="none" rtlCol="0">
            <a:spAutoFit/>
          </a:bodyPr>
          <a:lstStyle/>
          <a:p>
            <a:r>
              <a:rPr lang="en-US" altLang="zh-TW" dirty="0"/>
              <a:t>31</a:t>
            </a:r>
            <a:endParaRPr lang="zh-TW" altLang="en-US" dirty="0"/>
          </a:p>
        </p:txBody>
      </p:sp>
      <p:sp>
        <p:nvSpPr>
          <p:cNvPr id="113" name="文字方塊 112">
            <a:extLst>
              <a:ext uri="{FF2B5EF4-FFF2-40B4-BE49-F238E27FC236}">
                <a16:creationId xmlns:a16="http://schemas.microsoft.com/office/drawing/2014/main" id="{4B81DB78-C7D9-4F48-83EF-9076F0093FAB}"/>
              </a:ext>
            </a:extLst>
          </p:cNvPr>
          <p:cNvSpPr txBox="1"/>
          <p:nvPr/>
        </p:nvSpPr>
        <p:spPr>
          <a:xfrm>
            <a:off x="1009891" y="6060471"/>
            <a:ext cx="6600525" cy="369332"/>
          </a:xfrm>
          <a:prstGeom prst="rect">
            <a:avLst/>
          </a:prstGeom>
          <a:noFill/>
        </p:spPr>
        <p:txBody>
          <a:bodyPr wrap="none" rtlCol="0">
            <a:spAutoFit/>
          </a:bodyPr>
          <a:lstStyle/>
          <a:p>
            <a:r>
              <a:rPr lang="en-US" altLang="zh-TW" dirty="0">
                <a:solidFill>
                  <a:srgbClr val="FF0000"/>
                </a:solidFill>
                <a:sym typeface="Wingdings" panose="05000000000000000000" pitchFamily="2" charset="2"/>
              </a:rPr>
              <a:t> Then we can get the position </a:t>
            </a:r>
            <a:r>
              <a:rPr lang="en-US" altLang="zh-TW" b="1" dirty="0">
                <a:solidFill>
                  <a:srgbClr val="FF0000"/>
                </a:solidFill>
                <a:sym typeface="Wingdings" panose="05000000000000000000" pitchFamily="2" charset="2"/>
              </a:rPr>
              <a:t>without using “while”</a:t>
            </a:r>
            <a:r>
              <a:rPr lang="zh-TW" altLang="en-US" b="1" dirty="0">
                <a:solidFill>
                  <a:srgbClr val="FF0000"/>
                </a:solidFill>
                <a:sym typeface="Wingdings" panose="05000000000000000000" pitchFamily="2" charset="2"/>
              </a:rPr>
              <a:t> </a:t>
            </a:r>
            <a:r>
              <a:rPr lang="en-US" altLang="zh-TW" b="1" dirty="0">
                <a:solidFill>
                  <a:srgbClr val="FF0000"/>
                </a:solidFill>
                <a:sym typeface="Wingdings" panose="05000000000000000000" pitchFamily="2" charset="2"/>
              </a:rPr>
              <a:t>loop </a:t>
            </a:r>
            <a:r>
              <a:rPr lang="en-US" altLang="zh-TW" dirty="0">
                <a:solidFill>
                  <a:srgbClr val="FF0000"/>
                </a:solidFill>
                <a:sym typeface="Wingdings" panose="05000000000000000000" pitchFamily="2" charset="2"/>
              </a:rPr>
              <a:t>!!</a:t>
            </a:r>
            <a:endParaRPr lang="en-US" altLang="zh-TW" dirty="0">
              <a:solidFill>
                <a:srgbClr val="FF0000"/>
              </a:solidFill>
            </a:endParaRPr>
          </a:p>
        </p:txBody>
      </p:sp>
    </p:spTree>
    <p:extLst>
      <p:ext uri="{BB962C8B-B14F-4D97-AF65-F5344CB8AC3E}">
        <p14:creationId xmlns:p14="http://schemas.microsoft.com/office/powerpoint/2010/main" val="3774216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82"/>
        <p:cNvGrpSpPr/>
        <p:nvPr/>
      </p:nvGrpSpPr>
      <p:grpSpPr>
        <a:xfrm>
          <a:off x="0" y="0"/>
          <a:ext cx="0" cy="0"/>
          <a:chOff x="0" y="0"/>
          <a:chExt cx="0" cy="0"/>
        </a:xfrm>
      </p:grpSpPr>
      <p:sp>
        <p:nvSpPr>
          <p:cNvPr id="3" name="Google Shape;2090;p92">
            <a:extLst>
              <a:ext uri="{FF2B5EF4-FFF2-40B4-BE49-F238E27FC236}">
                <a16:creationId xmlns:a16="http://schemas.microsoft.com/office/drawing/2014/main" id="{5D6F5D53-5E0C-4569-96E5-089C52F343E4}"/>
              </a:ext>
            </a:extLst>
          </p:cNvPr>
          <p:cNvSpPr txBox="1">
            <a:spLocks/>
          </p:cNvSpPr>
          <p:nvPr/>
        </p:nvSpPr>
        <p:spPr>
          <a:xfrm>
            <a:off x="2692400" y="2613900"/>
            <a:ext cx="6807200" cy="161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Hammersmith One"/>
              <a:buNone/>
              <a:defRPr sz="7200" b="1" i="0" u="none" strike="noStrike" cap="none">
                <a:solidFill>
                  <a:schemeClr val="accent2"/>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3600"/>
              <a:buFont typeface="Hammersmith One"/>
              <a:buNone/>
              <a:tabLst/>
              <a:defRPr/>
            </a:pPr>
            <a:r>
              <a:rPr kumimoji="0" lang="en-US" altLang="zh-TW" sz="7200" b="1" i="0" u="none" strike="noStrike" kern="0" cap="none" spc="0" normalizeH="0" baseline="0" noProof="0" dirty="0">
                <a:ln>
                  <a:noFill/>
                </a:ln>
                <a:solidFill>
                  <a:srgbClr val="40474B"/>
                </a:solidFill>
                <a:effectLst/>
                <a:uLnTx/>
                <a:uFillTx/>
                <a:latin typeface="Hammersmith One"/>
                <a:sym typeface="Hammersmith One"/>
              </a:rPr>
              <a:t>Block Diagram</a:t>
            </a:r>
            <a:endParaRPr kumimoji="0" lang="en-US" sz="7200" b="1" i="0" u="none" strike="noStrike" kern="0" cap="none" spc="0" normalizeH="0" baseline="0" noProof="0" dirty="0">
              <a:ln>
                <a:noFill/>
              </a:ln>
              <a:solidFill>
                <a:srgbClr val="40474B"/>
              </a:solidFill>
              <a:effectLst/>
              <a:uLnTx/>
              <a:uFillTx/>
              <a:latin typeface="Hammersmith One"/>
              <a:sym typeface="Hammersmith One"/>
            </a:endParaRPr>
          </a:p>
        </p:txBody>
      </p:sp>
      <p:sp>
        <p:nvSpPr>
          <p:cNvPr id="4" name="Google Shape;2091;p92">
            <a:extLst>
              <a:ext uri="{FF2B5EF4-FFF2-40B4-BE49-F238E27FC236}">
                <a16:creationId xmlns:a16="http://schemas.microsoft.com/office/drawing/2014/main" id="{CE23EA88-714B-45CB-940A-7EB07F3CC819}"/>
              </a:ext>
            </a:extLst>
          </p:cNvPr>
          <p:cNvSpPr txBox="1">
            <a:spLocks/>
          </p:cNvSpPr>
          <p:nvPr/>
        </p:nvSpPr>
        <p:spPr>
          <a:xfrm>
            <a:off x="2692400" y="1219200"/>
            <a:ext cx="6807200" cy="1618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2000"/>
              <a:buFont typeface="Hammersmith One"/>
              <a:buNone/>
              <a:defRPr sz="100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12000"/>
              <a:buFont typeface="Hammersmith One"/>
              <a:buNone/>
              <a:tabLst/>
              <a:defRPr/>
            </a:pPr>
            <a:r>
              <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rPr>
              <a:t>01</a:t>
            </a:r>
          </a:p>
        </p:txBody>
      </p:sp>
    </p:spTree>
    <p:extLst>
      <p:ext uri="{BB962C8B-B14F-4D97-AF65-F5344CB8AC3E}">
        <p14:creationId xmlns:p14="http://schemas.microsoft.com/office/powerpoint/2010/main" val="3535296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tensor_weight_x</a:t>
            </a:r>
            <a:endParaRPr lang="zh-TW" altLang="en-US" b="1" dirty="0">
              <a:solidFill>
                <a:srgbClr val="FF0000"/>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7.</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tensor_weight_x</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366577" y="5709527"/>
            <a:ext cx="1539060" cy="646331"/>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r>
              <a:rPr lang="en-US" altLang="zh-TW" b="1" dirty="0">
                <a:solidFill>
                  <a:srgbClr val="EE5496"/>
                </a:solidFill>
                <a:effectLst>
                  <a:glow rad="127000">
                    <a:schemeClr val="bg1"/>
                  </a:glow>
                </a:effectLst>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1796429" y="5709527"/>
            <a:ext cx="5844870" cy="923330"/>
          </a:xfrm>
          <a:prstGeom prst="rect">
            <a:avLst/>
          </a:prstGeom>
          <a:noFill/>
        </p:spPr>
        <p:txBody>
          <a:bodyPr wrap="none">
            <a:spAutoFit/>
          </a:bodyPr>
          <a:lstStyle/>
          <a:p>
            <a:r>
              <a:rPr lang="en-US" altLang="zh-TW" b="1" dirty="0" err="1">
                <a:solidFill>
                  <a:srgbClr val="EE5496"/>
                </a:solidFill>
                <a:effectLst>
                  <a:glow rad="127000">
                    <a:schemeClr val="bg1"/>
                  </a:glow>
                </a:effectLst>
              </a:rPr>
              <a:t>outer_pixel_t</a:t>
            </a:r>
            <a:r>
              <a:rPr lang="en-US" altLang="zh-TW" b="1" dirty="0">
                <a:solidFill>
                  <a:srgbClr val="EE5496"/>
                </a:solidFill>
                <a:effectLst>
                  <a:glow rad="127000">
                    <a:schemeClr val="bg1"/>
                  </a:glow>
                </a:effectLst>
              </a:rPr>
              <a:t>[6] (</a:t>
            </a:r>
            <a:r>
              <a:rPr lang="en-US" altLang="zh-TW" b="1" dirty="0" err="1">
                <a:solidFill>
                  <a:srgbClr val="EE5496"/>
                </a:solidFill>
                <a:effectLst>
                  <a:glow rad="127000">
                    <a:schemeClr val="bg1"/>
                  </a:glow>
                </a:effectLst>
              </a:rPr>
              <a:t>ac_fixed</a:t>
            </a:r>
            <a:r>
              <a:rPr lang="en-US" altLang="zh-TW" b="1" dirty="0">
                <a:solidFill>
                  <a:srgbClr val="EE5496"/>
                </a:solidFill>
                <a:effectLst>
                  <a:glow rad="127000">
                    <a:schemeClr val="bg1"/>
                  </a:glow>
                </a:effectLst>
              </a:rPr>
              <a:t>&lt;64,32</a:t>
            </a:r>
            <a:r>
              <a:rPr lang="en-US" altLang="zh-TW" sz="1000" b="1" dirty="0">
                <a:solidFill>
                  <a:srgbClr val="EE5496"/>
                </a:solidFill>
                <a:effectLst>
                  <a:glow rad="127000">
                    <a:schemeClr val="bg1"/>
                  </a:glow>
                </a:effectLst>
              </a:rPr>
              <a:t>, true, AC_RND, AC_WRAP</a:t>
            </a:r>
            <a:r>
              <a:rPr lang="en-US" altLang="zh-TW" b="1" dirty="0">
                <a:solidFill>
                  <a:srgbClr val="EE5496"/>
                </a:solidFill>
                <a:effectLst>
                  <a:glow rad="127000">
                    <a:schemeClr val="bg1"/>
                  </a:glow>
                </a:effectLst>
              </a:rPr>
              <a:t>&gt;[6])</a:t>
            </a:r>
          </a:p>
          <a:p>
            <a:r>
              <a:rPr lang="en-US" altLang="zh-TW" b="1" dirty="0" err="1">
                <a:solidFill>
                  <a:srgbClr val="EE5496"/>
                </a:solidFill>
                <a:effectLst>
                  <a:glow rad="127000">
                    <a:schemeClr val="bg1"/>
                  </a:glow>
                </a:effectLst>
              </a:rPr>
              <a:t>tensor_int_pixel_t</a:t>
            </a:r>
            <a:r>
              <a:rPr lang="en-US" altLang="zh-TW" b="1" dirty="0">
                <a:solidFill>
                  <a:srgbClr val="EE5496"/>
                </a:solidFill>
                <a:effectLst>
                  <a:glow rad="127000">
                    <a:schemeClr val="bg1"/>
                  </a:glow>
                </a:effectLst>
              </a:rPr>
              <a:t>[6] (</a:t>
            </a:r>
            <a:r>
              <a:rPr lang="fr-FR" altLang="zh-TW" b="1" dirty="0">
                <a:solidFill>
                  <a:srgbClr val="EE5496"/>
                </a:solidFill>
                <a:effectLst>
                  <a:glow rad="127000">
                    <a:schemeClr val="bg1"/>
                  </a:glow>
                </a:effectLst>
              </a:rPr>
              <a:t>ac_int&lt;32&gt;[</a:t>
            </a:r>
            <a:r>
              <a:rPr lang="en-US" altLang="zh-TW" b="1" dirty="0">
                <a:solidFill>
                  <a:srgbClr val="EE5496"/>
                </a:solidFill>
                <a:effectLst>
                  <a:glow rad="127000">
                    <a:schemeClr val="bg1"/>
                  </a:glow>
                </a:effectLst>
              </a:rPr>
              <a:t>6])</a:t>
            </a:r>
          </a:p>
          <a:p>
            <a:r>
              <a:rPr lang="en-US" altLang="zh-TW" b="1" dirty="0" err="1">
                <a:solidFill>
                  <a:srgbClr val="EE5496"/>
                </a:solidFill>
                <a:effectLst>
                  <a:glow rad="127000">
                    <a:schemeClr val="bg1"/>
                  </a:glow>
                </a:effectLst>
              </a:rPr>
              <a:t>shift_t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&lt;ac::</a:t>
            </a:r>
            <a:r>
              <a:rPr lang="en-US" altLang="zh-TW" b="1" dirty="0" err="1">
                <a:solidFill>
                  <a:srgbClr val="EE5496"/>
                </a:solidFill>
                <a:effectLst>
                  <a:glow rad="127000">
                    <a:schemeClr val="bg1"/>
                  </a:glow>
                </a:effectLst>
              </a:rPr>
              <a:t>nbits</a:t>
            </a:r>
            <a:r>
              <a:rPr lang="en-US" altLang="zh-TW" b="1" dirty="0">
                <a:solidFill>
                  <a:srgbClr val="EE5496"/>
                </a:solidFill>
                <a:effectLst>
                  <a:glow rad="127000">
                    <a:schemeClr val="bg1"/>
                  </a:glow>
                </a:effectLst>
              </a:rPr>
              <a:t>&lt;(64+32)*2+(32*2)&gt;::</a:t>
            </a:r>
            <a:r>
              <a:rPr lang="en-US" altLang="zh-TW" b="1" dirty="0" err="1">
                <a:solidFill>
                  <a:srgbClr val="EE5496"/>
                </a:solidFill>
                <a:effectLst>
                  <a:glow rad="127000">
                    <a:schemeClr val="bg1"/>
                  </a:glow>
                </a:effectLst>
              </a:rPr>
              <a:t>val</a:t>
            </a:r>
            <a:r>
              <a:rPr lang="en-US" altLang="zh-TW" sz="1000" b="1" dirty="0" err="1">
                <a:solidFill>
                  <a:srgbClr val="EE5496"/>
                </a:solidFill>
                <a:effectLst>
                  <a:glow rad="127000">
                    <a:schemeClr val="bg1"/>
                  </a:glow>
                </a:effectLst>
              </a:rPr>
              <a:t>,false</a:t>
            </a:r>
            <a:r>
              <a:rPr lang="en-US" altLang="zh-TW" b="1" dirty="0">
                <a:solidFill>
                  <a:srgbClr val="EE5496"/>
                </a:solidFill>
                <a:effectLst>
                  <a:glow rad="127000">
                    <a:schemeClr val="bg1"/>
                  </a:glow>
                </a:effectLst>
              </a:rPr>
              <a:t>&gt;)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p>
            <a:r>
              <a:rPr lang="en-US" altLang="zh-TW" dirty="0">
                <a:solidFill>
                  <a:srgbClr val="FF0000"/>
                </a:solidFill>
              </a:rPr>
              <a:t>shift</a:t>
            </a:r>
            <a:endParaRPr lang="zh-TW" altLang="en-US" dirty="0">
              <a:solidFill>
                <a:srgbClr val="FF0000"/>
              </a:solidFill>
            </a:endParaRPr>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 name="圖片 1">
            <a:extLst>
              <a:ext uri="{FF2B5EF4-FFF2-40B4-BE49-F238E27FC236}">
                <a16:creationId xmlns:a16="http://schemas.microsoft.com/office/drawing/2014/main" id="{F4BD0D44-34C7-4C66-A2E7-4A08BE73D4A2}"/>
              </a:ext>
            </a:extLst>
          </p:cNvPr>
          <p:cNvPicPr>
            <a:picLocks noChangeAspect="1"/>
          </p:cNvPicPr>
          <p:nvPr/>
        </p:nvPicPr>
        <p:blipFill>
          <a:blip r:embed="rId3"/>
          <a:stretch>
            <a:fillRect/>
          </a:stretch>
        </p:blipFill>
        <p:spPr>
          <a:xfrm>
            <a:off x="533649" y="2062788"/>
            <a:ext cx="6645242" cy="1044154"/>
          </a:xfrm>
          <a:prstGeom prst="rect">
            <a:avLst/>
          </a:prstGeom>
        </p:spPr>
      </p:pic>
      <p:pic>
        <p:nvPicPr>
          <p:cNvPr id="4" name="圖片 3">
            <a:extLst>
              <a:ext uri="{FF2B5EF4-FFF2-40B4-BE49-F238E27FC236}">
                <a16:creationId xmlns:a16="http://schemas.microsoft.com/office/drawing/2014/main" id="{B8114337-0277-4963-BD0F-7BAB7CB6DD57}"/>
              </a:ext>
            </a:extLst>
          </p:cNvPr>
          <p:cNvPicPr>
            <a:picLocks noChangeAspect="1"/>
          </p:cNvPicPr>
          <p:nvPr/>
        </p:nvPicPr>
        <p:blipFill>
          <a:blip r:embed="rId4"/>
          <a:stretch>
            <a:fillRect/>
          </a:stretch>
        </p:blipFill>
        <p:spPr>
          <a:xfrm>
            <a:off x="533649" y="3129892"/>
            <a:ext cx="7330458" cy="2579141"/>
          </a:xfrm>
          <a:prstGeom prst="rect">
            <a:avLst/>
          </a:prstGeom>
        </p:spPr>
      </p:pic>
      <p:pic>
        <p:nvPicPr>
          <p:cNvPr id="68" name="圖片 67">
            <a:extLst>
              <a:ext uri="{FF2B5EF4-FFF2-40B4-BE49-F238E27FC236}">
                <a16:creationId xmlns:a16="http://schemas.microsoft.com/office/drawing/2014/main" id="{5317E408-0280-4E2A-822F-A439B001AC6E}"/>
              </a:ext>
            </a:extLst>
          </p:cNvPr>
          <p:cNvPicPr>
            <a:picLocks noChangeAspect="1"/>
          </p:cNvPicPr>
          <p:nvPr/>
        </p:nvPicPr>
        <p:blipFill>
          <a:blip r:embed="rId5"/>
          <a:stretch>
            <a:fillRect/>
          </a:stretch>
        </p:blipFill>
        <p:spPr>
          <a:xfrm>
            <a:off x="533649" y="1859871"/>
            <a:ext cx="6687483" cy="181000"/>
          </a:xfrm>
          <a:prstGeom prst="rect">
            <a:avLst/>
          </a:prstGeom>
        </p:spPr>
      </p:pic>
      <p:sp>
        <p:nvSpPr>
          <p:cNvPr id="69" name="矩形: 圓角 68">
            <a:extLst>
              <a:ext uri="{FF2B5EF4-FFF2-40B4-BE49-F238E27FC236}">
                <a16:creationId xmlns:a16="http://schemas.microsoft.com/office/drawing/2014/main" id="{3E0F4415-A7B6-4825-BFCD-506FAEE0FA6F}"/>
              </a:ext>
            </a:extLst>
          </p:cNvPr>
          <p:cNvSpPr/>
          <p:nvPr/>
        </p:nvSpPr>
        <p:spPr>
          <a:xfrm>
            <a:off x="1920622" y="1845940"/>
            <a:ext cx="144672" cy="185270"/>
          </a:xfrm>
          <a:prstGeom prst="roundRect">
            <a:avLst>
              <a:gd name="adj" fmla="val 11873"/>
            </a:avLst>
          </a:prstGeom>
          <a:solidFill>
            <a:srgbClr val="66FFFF">
              <a:alpha val="20000"/>
            </a:srgbClr>
          </a:solidFill>
          <a:ln w="28575">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474012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flow_calc</a:t>
            </a:r>
            <a:endParaRPr lang="zh-TW" altLang="en-US" b="1" dirty="0">
              <a:solidFill>
                <a:srgbClr val="FF0000"/>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8.</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flow_calc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653642" y="5822758"/>
            <a:ext cx="1539060" cy="923330"/>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endParaRPr lang="en-US" altLang="zh-TW" b="1" dirty="0">
              <a:solidFill>
                <a:srgbClr val="EE5496"/>
              </a:solidFill>
              <a:effectLst>
                <a:glow rad="127000">
                  <a:schemeClr val="bg1"/>
                </a:glow>
              </a:effectLst>
            </a:endParaRPr>
          </a:p>
          <a:p>
            <a:pPr algn="r"/>
            <a:r>
              <a:rPr lang="en-US" altLang="zh-TW" b="1" dirty="0">
                <a:solidFill>
                  <a:srgbClr val="EE5496"/>
                </a:solidFill>
                <a:effectLst>
                  <a:glow rad="127000">
                    <a:schemeClr val="bg1"/>
                  </a:glow>
                </a:effectLst>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2083494" y="5822758"/>
            <a:ext cx="5844870" cy="923330"/>
          </a:xfrm>
          <a:prstGeom prst="rect">
            <a:avLst/>
          </a:prstGeom>
          <a:noFill/>
        </p:spPr>
        <p:txBody>
          <a:bodyPr wrap="none">
            <a:spAutoFit/>
          </a:bodyPr>
          <a:lstStyle/>
          <a:p>
            <a:r>
              <a:rPr lang="en-US" altLang="zh-TW" b="1" dirty="0" err="1">
                <a:solidFill>
                  <a:srgbClr val="EE5496"/>
                </a:solidFill>
                <a:effectLst>
                  <a:glow rad="127000">
                    <a:schemeClr val="bg1"/>
                  </a:glow>
                </a:effectLst>
              </a:rPr>
              <a:t>tensor_int_pixel_t</a:t>
            </a:r>
            <a:r>
              <a:rPr lang="en-US" altLang="zh-TW" b="1" dirty="0">
                <a:solidFill>
                  <a:srgbClr val="EE5496"/>
                </a:solidFill>
                <a:effectLst>
                  <a:glow rad="127000">
                    <a:schemeClr val="bg1"/>
                  </a:glow>
                </a:effectLst>
              </a:rPr>
              <a:t>[6] (</a:t>
            </a:r>
            <a:r>
              <a:rPr lang="fr-FR" altLang="zh-TW" b="1" dirty="0">
                <a:solidFill>
                  <a:srgbClr val="EE5496"/>
                </a:solidFill>
                <a:effectLst>
                  <a:glow rad="127000">
                    <a:schemeClr val="bg1"/>
                  </a:glow>
                </a:effectLst>
              </a:rPr>
              <a:t>ac_int&lt;32&gt;[</a:t>
            </a:r>
            <a:r>
              <a:rPr lang="en-US" altLang="zh-TW" b="1" dirty="0">
                <a:solidFill>
                  <a:srgbClr val="EE5496"/>
                </a:solidFill>
                <a:effectLst>
                  <a:glow rad="127000">
                    <a:schemeClr val="bg1"/>
                  </a:glow>
                </a:effectLst>
              </a:rPr>
              <a:t>6])</a:t>
            </a:r>
          </a:p>
          <a:p>
            <a:r>
              <a:rPr lang="en-US" altLang="zh-TW" b="1" dirty="0" err="1">
                <a:solidFill>
                  <a:srgbClr val="EE5496"/>
                </a:solidFill>
                <a:effectLst>
                  <a:glow rad="127000">
                    <a:schemeClr val="bg1"/>
                  </a:glow>
                </a:effectLst>
              </a:rPr>
              <a:t>shift_t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&lt;ac::</a:t>
            </a:r>
            <a:r>
              <a:rPr lang="en-US" altLang="zh-TW" b="1" dirty="0" err="1">
                <a:solidFill>
                  <a:srgbClr val="EE5496"/>
                </a:solidFill>
                <a:effectLst>
                  <a:glow rad="127000">
                    <a:schemeClr val="bg1"/>
                  </a:glow>
                </a:effectLst>
              </a:rPr>
              <a:t>nbits</a:t>
            </a:r>
            <a:r>
              <a:rPr lang="en-US" altLang="zh-TW" b="1" dirty="0">
                <a:solidFill>
                  <a:srgbClr val="EE5496"/>
                </a:solidFill>
                <a:effectLst>
                  <a:glow rad="127000">
                    <a:schemeClr val="bg1"/>
                  </a:glow>
                </a:effectLst>
              </a:rPr>
              <a:t>&lt;(64+32)*2+(32*2)&gt;::</a:t>
            </a:r>
            <a:r>
              <a:rPr lang="en-US" altLang="zh-TW" b="1" dirty="0" err="1">
                <a:solidFill>
                  <a:srgbClr val="EE5496"/>
                </a:solidFill>
                <a:effectLst>
                  <a:glow rad="127000">
                    <a:schemeClr val="bg1"/>
                  </a:glow>
                </a:effectLst>
              </a:rPr>
              <a:t>val</a:t>
            </a:r>
            <a:r>
              <a:rPr lang="en-US" altLang="zh-TW" sz="1000" b="1" dirty="0" err="1">
                <a:solidFill>
                  <a:srgbClr val="EE5496"/>
                </a:solidFill>
                <a:effectLst>
                  <a:glow rad="127000">
                    <a:schemeClr val="bg1"/>
                  </a:glow>
                </a:effectLst>
              </a:rPr>
              <a:t>,false</a:t>
            </a:r>
            <a:r>
              <a:rPr lang="en-US" altLang="zh-TW" b="1" dirty="0">
                <a:solidFill>
                  <a:srgbClr val="EE5496"/>
                </a:solidFill>
                <a:effectLst>
                  <a:glow rad="127000">
                    <a:schemeClr val="bg1"/>
                  </a:glow>
                </a:effectLst>
              </a:rPr>
              <a:t>&gt;)</a:t>
            </a:r>
          </a:p>
          <a:p>
            <a:r>
              <a:rPr lang="en-US" altLang="zh-TW" b="1" dirty="0" err="1">
                <a:solidFill>
                  <a:srgbClr val="EE5496"/>
                </a:solidFill>
                <a:effectLst>
                  <a:glow rad="127000">
                    <a:schemeClr val="bg1"/>
                  </a:glow>
                </a:effectLst>
              </a:rPr>
              <a:t>output_stream_t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&lt;32&gt;)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DC662408-95B7-4867-868D-C27A76E0159D}"/>
              </a:ext>
            </a:extLst>
          </p:cNvPr>
          <p:cNvCxnSpPr>
            <a:cxnSpLocks/>
          </p:cNvCxnSpPr>
          <p:nvPr/>
        </p:nvCxnSpPr>
        <p:spPr>
          <a:xfrm flipV="1">
            <a:off x="3282682" y="1378759"/>
            <a:ext cx="1095583" cy="2607184"/>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pic>
        <p:nvPicPr>
          <p:cNvPr id="67" name="!!main frame">
            <a:extLst>
              <a:ext uri="{FF2B5EF4-FFF2-40B4-BE49-F238E27FC236}">
                <a16:creationId xmlns:a16="http://schemas.microsoft.com/office/drawing/2014/main" id="{55632865-6695-4B31-B82E-7C65DAF0540D}"/>
              </a:ext>
            </a:extLst>
          </p:cNvPr>
          <p:cNvPicPr>
            <a:picLocks noChangeAspect="1"/>
          </p:cNvPicPr>
          <p:nvPr/>
        </p:nvPicPr>
        <p:blipFill>
          <a:blip r:embed="rId3"/>
          <a:stretch>
            <a:fillRect/>
          </a:stretch>
        </p:blipFill>
        <p:spPr>
          <a:xfrm>
            <a:off x="3443850" y="3241628"/>
            <a:ext cx="2901948" cy="2901948"/>
          </a:xfrm>
          <a:prstGeom prst="rect">
            <a:avLst/>
          </a:prstGeom>
          <a:scene3d>
            <a:camera prst="orthographicFront">
              <a:rot lat="3822634" lon="1291790" rev="962280"/>
            </a:camera>
            <a:lightRig rig="threePt" dir="t"/>
          </a:scene3d>
        </p:spPr>
      </p:pic>
      <p:pic>
        <p:nvPicPr>
          <p:cNvPr id="68" name="圖片 67">
            <a:extLst>
              <a:ext uri="{FF2B5EF4-FFF2-40B4-BE49-F238E27FC236}">
                <a16:creationId xmlns:a16="http://schemas.microsoft.com/office/drawing/2014/main" id="{2C636689-4C1F-4EE0-9F1E-6964AB95EDB4}"/>
              </a:ext>
            </a:extLst>
          </p:cNvPr>
          <p:cNvPicPr>
            <a:picLocks noChangeAspect="1"/>
          </p:cNvPicPr>
          <p:nvPr/>
        </p:nvPicPr>
        <p:blipFill>
          <a:blip r:embed="rId4"/>
          <a:stretch>
            <a:fillRect/>
          </a:stretch>
        </p:blipFill>
        <p:spPr>
          <a:xfrm>
            <a:off x="3475851" y="3136807"/>
            <a:ext cx="2901948" cy="2901948"/>
          </a:xfrm>
          <a:prstGeom prst="rect">
            <a:avLst/>
          </a:prstGeom>
          <a:scene3d>
            <a:camera prst="orthographicFront">
              <a:rot lat="3822634" lon="1291790" rev="962280"/>
            </a:camera>
            <a:lightRig rig="threePt" dir="t"/>
          </a:scene3d>
        </p:spPr>
      </p:pic>
      <p:pic>
        <p:nvPicPr>
          <p:cNvPr id="69" name="圖片 68">
            <a:extLst>
              <a:ext uri="{FF2B5EF4-FFF2-40B4-BE49-F238E27FC236}">
                <a16:creationId xmlns:a16="http://schemas.microsoft.com/office/drawing/2014/main" id="{3C44BAD8-F491-43A3-B47D-45C6C49379FE}"/>
              </a:ext>
            </a:extLst>
          </p:cNvPr>
          <p:cNvPicPr>
            <a:picLocks noChangeAspect="1"/>
          </p:cNvPicPr>
          <p:nvPr/>
        </p:nvPicPr>
        <p:blipFill>
          <a:blip r:embed="rId5"/>
          <a:stretch>
            <a:fillRect/>
          </a:stretch>
        </p:blipFill>
        <p:spPr>
          <a:xfrm>
            <a:off x="3518603" y="3047632"/>
            <a:ext cx="2901948" cy="2895851"/>
          </a:xfrm>
          <a:prstGeom prst="rect">
            <a:avLst/>
          </a:prstGeom>
          <a:scene3d>
            <a:camera prst="orthographicFront">
              <a:rot lat="3822634" lon="1291790" rev="962280"/>
            </a:camera>
            <a:lightRig rig="threePt" dir="t"/>
          </a:scene3d>
        </p:spPr>
      </p:pic>
      <p:pic>
        <p:nvPicPr>
          <p:cNvPr id="70" name="圖片 69">
            <a:extLst>
              <a:ext uri="{FF2B5EF4-FFF2-40B4-BE49-F238E27FC236}">
                <a16:creationId xmlns:a16="http://schemas.microsoft.com/office/drawing/2014/main" id="{B5787A7D-A5D1-4F14-A1A3-EF4319CF702E}"/>
              </a:ext>
            </a:extLst>
          </p:cNvPr>
          <p:cNvPicPr>
            <a:picLocks noChangeAspect="1"/>
          </p:cNvPicPr>
          <p:nvPr/>
        </p:nvPicPr>
        <p:blipFill>
          <a:blip r:embed="rId6"/>
          <a:stretch>
            <a:fillRect/>
          </a:stretch>
        </p:blipFill>
        <p:spPr>
          <a:xfrm>
            <a:off x="4032481" y="1823800"/>
            <a:ext cx="2895851" cy="2901948"/>
          </a:xfrm>
          <a:prstGeom prst="rect">
            <a:avLst/>
          </a:prstGeom>
          <a:scene3d>
            <a:camera prst="orthographicFront">
              <a:rot lat="3822634" lon="1291790" rev="962280"/>
            </a:camera>
            <a:lightRig rig="threePt" dir="t"/>
          </a:scene3d>
        </p:spPr>
      </p:pic>
      <p:pic>
        <p:nvPicPr>
          <p:cNvPr id="71" name="圖片 70">
            <a:extLst>
              <a:ext uri="{FF2B5EF4-FFF2-40B4-BE49-F238E27FC236}">
                <a16:creationId xmlns:a16="http://schemas.microsoft.com/office/drawing/2014/main" id="{142D6F3D-3274-4332-A4EE-3E9986C82434}"/>
              </a:ext>
            </a:extLst>
          </p:cNvPr>
          <p:cNvPicPr>
            <a:picLocks noChangeAspect="1"/>
          </p:cNvPicPr>
          <p:nvPr/>
        </p:nvPicPr>
        <p:blipFill>
          <a:blip r:embed="rId7"/>
          <a:stretch>
            <a:fillRect/>
          </a:stretch>
        </p:blipFill>
        <p:spPr>
          <a:xfrm>
            <a:off x="4053597" y="1766350"/>
            <a:ext cx="2901948" cy="2901948"/>
          </a:xfrm>
          <a:prstGeom prst="rect">
            <a:avLst/>
          </a:prstGeom>
          <a:scene3d>
            <a:camera prst="orthographicFront">
              <a:rot lat="3822634" lon="1291790" rev="962280"/>
            </a:camera>
            <a:lightRig rig="threePt" dir="t"/>
          </a:scene3d>
        </p:spPr>
      </p:pic>
      <p:pic>
        <p:nvPicPr>
          <p:cNvPr id="72" name="圖片 71">
            <a:extLst>
              <a:ext uri="{FF2B5EF4-FFF2-40B4-BE49-F238E27FC236}">
                <a16:creationId xmlns:a16="http://schemas.microsoft.com/office/drawing/2014/main" id="{2C5DD03F-2FDF-4167-B0BB-F8EAE26EA0F3}"/>
              </a:ext>
            </a:extLst>
          </p:cNvPr>
          <p:cNvPicPr>
            <a:picLocks noChangeAspect="1"/>
          </p:cNvPicPr>
          <p:nvPr/>
        </p:nvPicPr>
        <p:blipFill>
          <a:blip r:embed="rId5"/>
          <a:stretch>
            <a:fillRect/>
          </a:stretch>
        </p:blipFill>
        <p:spPr>
          <a:xfrm>
            <a:off x="4082668" y="1708900"/>
            <a:ext cx="2901948" cy="2895851"/>
          </a:xfrm>
          <a:prstGeom prst="rect">
            <a:avLst/>
          </a:prstGeom>
          <a:scene3d>
            <a:camera prst="orthographicFront">
              <a:rot lat="3822634" lon="1291790" rev="962280"/>
            </a:camera>
            <a:lightRig rig="threePt" dir="t"/>
          </a:scene3d>
        </p:spPr>
      </p:pic>
      <p:pic>
        <p:nvPicPr>
          <p:cNvPr id="73" name="圖片 72">
            <a:extLst>
              <a:ext uri="{FF2B5EF4-FFF2-40B4-BE49-F238E27FC236}">
                <a16:creationId xmlns:a16="http://schemas.microsoft.com/office/drawing/2014/main" id="{71E68CA6-FA65-40C3-9F0B-57E04AC22F20}"/>
              </a:ext>
            </a:extLst>
          </p:cNvPr>
          <p:cNvPicPr>
            <a:picLocks noChangeAspect="1"/>
          </p:cNvPicPr>
          <p:nvPr/>
        </p:nvPicPr>
        <p:blipFill>
          <a:blip r:embed="rId4"/>
          <a:stretch>
            <a:fillRect/>
          </a:stretch>
        </p:blipFill>
        <p:spPr>
          <a:xfrm>
            <a:off x="4111739" y="1633423"/>
            <a:ext cx="2901948" cy="2901948"/>
          </a:xfrm>
          <a:prstGeom prst="rect">
            <a:avLst/>
          </a:prstGeom>
          <a:scene3d>
            <a:camera prst="orthographicFront">
              <a:rot lat="3822634" lon="1291790" rev="962280"/>
            </a:camera>
            <a:lightRig rig="threePt" dir="t"/>
          </a:scene3d>
        </p:spPr>
      </p:pic>
      <p:pic>
        <p:nvPicPr>
          <p:cNvPr id="107" name="圖片 106">
            <a:extLst>
              <a:ext uri="{FF2B5EF4-FFF2-40B4-BE49-F238E27FC236}">
                <a16:creationId xmlns:a16="http://schemas.microsoft.com/office/drawing/2014/main" id="{4E4A1B82-562B-41A2-9709-246B41773064}"/>
              </a:ext>
            </a:extLst>
          </p:cNvPr>
          <p:cNvPicPr>
            <a:picLocks noChangeAspect="1"/>
          </p:cNvPicPr>
          <p:nvPr/>
        </p:nvPicPr>
        <p:blipFill>
          <a:blip r:embed="rId8"/>
          <a:stretch>
            <a:fillRect/>
          </a:stretch>
        </p:blipFill>
        <p:spPr>
          <a:xfrm>
            <a:off x="4144848" y="1556895"/>
            <a:ext cx="2901948" cy="2895851"/>
          </a:xfrm>
          <a:prstGeom prst="rect">
            <a:avLst/>
          </a:prstGeom>
          <a:scene3d>
            <a:camera prst="orthographicFront">
              <a:rot lat="3822634" lon="1291790" rev="962280"/>
            </a:camera>
            <a:lightRig rig="threePt" dir="t"/>
          </a:scene3d>
        </p:spPr>
      </p:pic>
      <p:pic>
        <p:nvPicPr>
          <p:cNvPr id="108" name="圖片 107">
            <a:extLst>
              <a:ext uri="{FF2B5EF4-FFF2-40B4-BE49-F238E27FC236}">
                <a16:creationId xmlns:a16="http://schemas.microsoft.com/office/drawing/2014/main" id="{78237136-8785-42CF-BFE9-CB7711D999CA}"/>
              </a:ext>
            </a:extLst>
          </p:cNvPr>
          <p:cNvPicPr>
            <a:picLocks noChangeAspect="1"/>
          </p:cNvPicPr>
          <p:nvPr/>
        </p:nvPicPr>
        <p:blipFill>
          <a:blip r:embed="rId9"/>
          <a:stretch>
            <a:fillRect/>
          </a:stretch>
        </p:blipFill>
        <p:spPr>
          <a:xfrm>
            <a:off x="4180075" y="1474270"/>
            <a:ext cx="2901948" cy="2901948"/>
          </a:xfrm>
          <a:prstGeom prst="rect">
            <a:avLst/>
          </a:prstGeom>
          <a:scene3d>
            <a:camera prst="orthographicFront">
              <a:rot lat="3822634" lon="1291790" rev="962280"/>
            </a:camera>
            <a:lightRig rig="threePt" dir="t"/>
          </a:scene3d>
        </p:spPr>
      </p:pic>
      <p:cxnSp>
        <p:nvCxnSpPr>
          <p:cNvPr id="109" name="直線接點 108">
            <a:extLst>
              <a:ext uri="{FF2B5EF4-FFF2-40B4-BE49-F238E27FC236}">
                <a16:creationId xmlns:a16="http://schemas.microsoft.com/office/drawing/2014/main" id="{CD0587B8-2B29-45F6-A05E-2F2C14A0CDF8}"/>
              </a:ext>
            </a:extLst>
          </p:cNvPr>
          <p:cNvCxnSpPr>
            <a:cxnSpLocks/>
          </p:cNvCxnSpPr>
          <p:nvPr/>
        </p:nvCxnSpPr>
        <p:spPr>
          <a:xfrm flipV="1">
            <a:off x="3568440" y="1367998"/>
            <a:ext cx="1112176" cy="2646670"/>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16C2D1A0-8D57-49A5-A118-A9682CAFB98B}"/>
              </a:ext>
            </a:extLst>
          </p:cNvPr>
          <p:cNvCxnSpPr>
            <a:cxnSpLocks/>
          </p:cNvCxnSpPr>
          <p:nvPr/>
        </p:nvCxnSpPr>
        <p:spPr>
          <a:xfrm flipV="1">
            <a:off x="3324750" y="1472819"/>
            <a:ext cx="1119998" cy="2665283"/>
          </a:xfrm>
          <a:prstGeom prst="line">
            <a:avLst/>
          </a:prstGeom>
          <a:ln w="19050">
            <a:solidFill>
              <a:srgbClr val="9BBB59"/>
            </a:solidFill>
            <a:prstDash val="sysDot"/>
          </a:ln>
        </p:spPr>
        <p:style>
          <a:lnRef idx="1">
            <a:schemeClr val="accent1"/>
          </a:lnRef>
          <a:fillRef idx="0">
            <a:schemeClr val="accent1"/>
          </a:fillRef>
          <a:effectRef idx="0">
            <a:schemeClr val="accent1"/>
          </a:effectRef>
          <a:fontRef idx="minor">
            <a:schemeClr val="tx1"/>
          </a:fontRef>
        </p:style>
      </p:cxnSp>
      <p:sp>
        <p:nvSpPr>
          <p:cNvPr id="114" name="23">
            <a:extLst>
              <a:ext uri="{FF2B5EF4-FFF2-40B4-BE49-F238E27FC236}">
                <a16:creationId xmlns:a16="http://schemas.microsoft.com/office/drawing/2014/main" id="{8C118C99-8D58-4537-971D-1B775F2F2146}"/>
              </a:ext>
            </a:extLst>
          </p:cNvPr>
          <p:cNvSpPr txBox="1"/>
          <p:nvPr/>
        </p:nvSpPr>
        <p:spPr>
          <a:xfrm>
            <a:off x="4832689" y="5342545"/>
            <a:ext cx="2249334" cy="369332"/>
          </a:xfrm>
          <a:prstGeom prst="rect">
            <a:avLst/>
          </a:prstGeom>
          <a:noFill/>
        </p:spPr>
        <p:txBody>
          <a:bodyPr wrap="none" rtlCol="0">
            <a:spAutoFit/>
          </a:bodyPr>
          <a:lstStyle/>
          <a:p>
            <a:pPr algn="ctr"/>
            <a:r>
              <a:rPr lang="en-US" altLang="zh-TW" b="1" dirty="0" err="1">
                <a:solidFill>
                  <a:srgbClr val="7030A0"/>
                </a:solidFill>
              </a:rPr>
              <a:t>filtered_gradient.x</a:t>
            </a:r>
            <a:endParaRPr lang="en-US" altLang="zh-TW" b="1" dirty="0">
              <a:solidFill>
                <a:srgbClr val="7030A0"/>
              </a:solidFill>
            </a:endParaRPr>
          </a:p>
        </p:txBody>
      </p:sp>
      <p:sp>
        <p:nvSpPr>
          <p:cNvPr id="120" name="1">
            <a:extLst>
              <a:ext uri="{FF2B5EF4-FFF2-40B4-BE49-F238E27FC236}">
                <a16:creationId xmlns:a16="http://schemas.microsoft.com/office/drawing/2014/main" id="{381BD2E8-3A67-4F99-8214-5EEAE0024BC5}"/>
              </a:ext>
            </a:extLst>
          </p:cNvPr>
          <p:cNvSpPr txBox="1"/>
          <p:nvPr/>
        </p:nvSpPr>
        <p:spPr>
          <a:xfrm>
            <a:off x="5327944" y="5109404"/>
            <a:ext cx="2185214" cy="369332"/>
          </a:xfrm>
          <a:prstGeom prst="rect">
            <a:avLst/>
          </a:prstGeom>
          <a:noFill/>
        </p:spPr>
        <p:txBody>
          <a:bodyPr wrap="none" rtlCol="0">
            <a:spAutoFit/>
          </a:bodyPr>
          <a:lstStyle/>
          <a:p>
            <a:pPr algn="ctr"/>
            <a:r>
              <a:rPr lang="en-US" altLang="zh-TW" b="1" dirty="0" err="1">
                <a:solidFill>
                  <a:srgbClr val="00B050"/>
                </a:solidFill>
              </a:rPr>
              <a:t>filtered_gradient.y</a:t>
            </a:r>
            <a:endParaRPr lang="en-US" altLang="zh-TW" b="1" dirty="0">
              <a:solidFill>
                <a:srgbClr val="00B050"/>
              </a:solidFill>
            </a:endParaRPr>
          </a:p>
        </p:txBody>
      </p:sp>
      <p:sp>
        <p:nvSpPr>
          <p:cNvPr id="121" name="2">
            <a:extLst>
              <a:ext uri="{FF2B5EF4-FFF2-40B4-BE49-F238E27FC236}">
                <a16:creationId xmlns:a16="http://schemas.microsoft.com/office/drawing/2014/main" id="{B658C021-FF08-41D9-9FF6-BDC73F14E756}"/>
              </a:ext>
            </a:extLst>
          </p:cNvPr>
          <p:cNvSpPr txBox="1"/>
          <p:nvPr/>
        </p:nvSpPr>
        <p:spPr>
          <a:xfrm>
            <a:off x="5530219" y="4861191"/>
            <a:ext cx="2133918" cy="369332"/>
          </a:xfrm>
          <a:prstGeom prst="rect">
            <a:avLst/>
          </a:prstGeom>
          <a:noFill/>
        </p:spPr>
        <p:txBody>
          <a:bodyPr wrap="none" rtlCol="0">
            <a:spAutoFit/>
          </a:bodyPr>
          <a:lstStyle/>
          <a:p>
            <a:pPr algn="ctr"/>
            <a:r>
              <a:rPr lang="en-US" altLang="zh-TW" b="1" dirty="0">
                <a:solidFill>
                  <a:srgbClr val="F79646"/>
                </a:solidFill>
              </a:rPr>
              <a:t>filtered_gradient.t</a:t>
            </a:r>
          </a:p>
        </p:txBody>
      </p:sp>
      <p:pic>
        <p:nvPicPr>
          <p:cNvPr id="2" name="圖片 1">
            <a:extLst>
              <a:ext uri="{FF2B5EF4-FFF2-40B4-BE49-F238E27FC236}">
                <a16:creationId xmlns:a16="http://schemas.microsoft.com/office/drawing/2014/main" id="{32873406-3198-455F-B518-68C8BAE1F47F}"/>
              </a:ext>
            </a:extLst>
          </p:cNvPr>
          <p:cNvPicPr>
            <a:picLocks noChangeAspect="1"/>
          </p:cNvPicPr>
          <p:nvPr/>
        </p:nvPicPr>
        <p:blipFill>
          <a:blip r:embed="rId10"/>
          <a:stretch>
            <a:fillRect/>
          </a:stretch>
        </p:blipFill>
        <p:spPr>
          <a:xfrm>
            <a:off x="4524855" y="608073"/>
            <a:ext cx="2895851" cy="2901948"/>
          </a:xfrm>
          <a:prstGeom prst="rect">
            <a:avLst/>
          </a:prstGeom>
          <a:scene3d>
            <a:camera prst="orthographicFront">
              <a:rot lat="3822634" lon="1291790" rev="962280"/>
            </a:camera>
            <a:lightRig rig="threePt" dir="t"/>
          </a:scene3d>
        </p:spPr>
      </p:pic>
      <p:sp>
        <p:nvSpPr>
          <p:cNvPr id="123" name="2">
            <a:extLst>
              <a:ext uri="{FF2B5EF4-FFF2-40B4-BE49-F238E27FC236}">
                <a16:creationId xmlns:a16="http://schemas.microsoft.com/office/drawing/2014/main" id="{CBD1BB3C-1558-4E4F-ADCE-4AC49E9B3C7C}"/>
              </a:ext>
            </a:extLst>
          </p:cNvPr>
          <p:cNvSpPr txBox="1"/>
          <p:nvPr/>
        </p:nvSpPr>
        <p:spPr>
          <a:xfrm>
            <a:off x="5212765" y="1766350"/>
            <a:ext cx="1503938" cy="523220"/>
          </a:xfrm>
          <a:prstGeom prst="rect">
            <a:avLst/>
          </a:prstGeom>
          <a:noFill/>
        </p:spPr>
        <p:txBody>
          <a:bodyPr wrap="none" rtlCol="0">
            <a:spAutoFit/>
          </a:bodyPr>
          <a:lstStyle/>
          <a:p>
            <a:pPr algn="ctr"/>
            <a:r>
              <a:rPr lang="en-US" altLang="zh-TW" sz="2800" b="1" dirty="0">
                <a:solidFill>
                  <a:schemeClr val="accent1">
                    <a:lumMod val="25000"/>
                  </a:schemeClr>
                </a:solidFill>
                <a:effectLst>
                  <a:glow rad="127000">
                    <a:schemeClr val="bg1"/>
                  </a:glow>
                </a:effectLst>
              </a:rPr>
              <a:t>outputs</a:t>
            </a:r>
          </a:p>
        </p:txBody>
      </p:sp>
      <p:sp>
        <p:nvSpPr>
          <p:cNvPr id="124" name="3">
            <a:extLst>
              <a:ext uri="{FF2B5EF4-FFF2-40B4-BE49-F238E27FC236}">
                <a16:creationId xmlns:a16="http://schemas.microsoft.com/office/drawing/2014/main" id="{AF0ADDF1-93F2-48C8-9FDB-7F5E15E29BBF}"/>
              </a:ext>
            </a:extLst>
          </p:cNvPr>
          <p:cNvSpPr txBox="1"/>
          <p:nvPr/>
        </p:nvSpPr>
        <p:spPr>
          <a:xfrm>
            <a:off x="6332726" y="3977640"/>
            <a:ext cx="1056068" cy="276999"/>
          </a:xfrm>
          <a:prstGeom prst="rect">
            <a:avLst/>
          </a:prstGeom>
          <a:noFill/>
        </p:spPr>
        <p:txBody>
          <a:bodyPr wrap="square" rtlCol="0">
            <a:spAutoFit/>
          </a:bodyPr>
          <a:lstStyle/>
          <a:p>
            <a:pPr algn="ctr"/>
            <a:r>
              <a:rPr lang="en-US" altLang="zh-TW" sz="1200" b="1" dirty="0">
                <a:solidFill>
                  <a:schemeClr val="accent1">
                    <a:lumMod val="25000"/>
                  </a:schemeClr>
                </a:solidFill>
              </a:rPr>
              <a:t>tensor[0]</a:t>
            </a:r>
          </a:p>
        </p:txBody>
      </p:sp>
      <p:sp>
        <p:nvSpPr>
          <p:cNvPr id="125" name="4">
            <a:extLst>
              <a:ext uri="{FF2B5EF4-FFF2-40B4-BE49-F238E27FC236}">
                <a16:creationId xmlns:a16="http://schemas.microsoft.com/office/drawing/2014/main" id="{60A0FB5B-F349-4FF8-8B9F-EC9F5B401661}"/>
              </a:ext>
            </a:extLst>
          </p:cNvPr>
          <p:cNvSpPr txBox="1"/>
          <p:nvPr/>
        </p:nvSpPr>
        <p:spPr>
          <a:xfrm>
            <a:off x="6671653" y="3851958"/>
            <a:ext cx="841897" cy="276999"/>
          </a:xfrm>
          <a:prstGeom prst="rect">
            <a:avLst/>
          </a:prstGeom>
          <a:noFill/>
        </p:spPr>
        <p:txBody>
          <a:bodyPr wrap="none" rtlCol="0">
            <a:spAutoFit/>
          </a:bodyPr>
          <a:lstStyle/>
          <a:p>
            <a:pPr algn="ctr"/>
            <a:r>
              <a:rPr lang="en-US" altLang="zh-TW" sz="1200" b="1" dirty="0">
                <a:solidFill>
                  <a:srgbClr val="EE5496"/>
                </a:solidFill>
              </a:rPr>
              <a:t>tensor[1]</a:t>
            </a:r>
          </a:p>
        </p:txBody>
      </p:sp>
      <p:sp>
        <p:nvSpPr>
          <p:cNvPr id="126" name="5">
            <a:extLst>
              <a:ext uri="{FF2B5EF4-FFF2-40B4-BE49-F238E27FC236}">
                <a16:creationId xmlns:a16="http://schemas.microsoft.com/office/drawing/2014/main" id="{BF2C28AA-E24E-44A5-9F0F-54CA9D5A2657}"/>
              </a:ext>
            </a:extLst>
          </p:cNvPr>
          <p:cNvSpPr txBox="1"/>
          <p:nvPr/>
        </p:nvSpPr>
        <p:spPr>
          <a:xfrm>
            <a:off x="6827710" y="3729905"/>
            <a:ext cx="841897" cy="276999"/>
          </a:xfrm>
          <a:prstGeom prst="rect">
            <a:avLst/>
          </a:prstGeom>
          <a:noFill/>
        </p:spPr>
        <p:txBody>
          <a:bodyPr wrap="none" rtlCol="0">
            <a:spAutoFit/>
          </a:bodyPr>
          <a:lstStyle/>
          <a:p>
            <a:pPr algn="ctr"/>
            <a:r>
              <a:rPr lang="en-US" altLang="zh-TW" sz="1200" b="1" dirty="0">
                <a:solidFill>
                  <a:srgbClr val="F79646"/>
                </a:solidFill>
              </a:rPr>
              <a:t>tensor[2]</a:t>
            </a:r>
          </a:p>
        </p:txBody>
      </p:sp>
      <p:sp>
        <p:nvSpPr>
          <p:cNvPr id="127" name="6">
            <a:extLst>
              <a:ext uri="{FF2B5EF4-FFF2-40B4-BE49-F238E27FC236}">
                <a16:creationId xmlns:a16="http://schemas.microsoft.com/office/drawing/2014/main" id="{B2A3C786-9186-436C-8D41-E9B3CF975CEF}"/>
              </a:ext>
            </a:extLst>
          </p:cNvPr>
          <p:cNvSpPr txBox="1"/>
          <p:nvPr/>
        </p:nvSpPr>
        <p:spPr>
          <a:xfrm>
            <a:off x="6938569" y="3615799"/>
            <a:ext cx="841897" cy="276999"/>
          </a:xfrm>
          <a:prstGeom prst="rect">
            <a:avLst/>
          </a:prstGeom>
          <a:noFill/>
        </p:spPr>
        <p:txBody>
          <a:bodyPr wrap="none" rtlCol="0">
            <a:spAutoFit/>
          </a:bodyPr>
          <a:lstStyle/>
          <a:p>
            <a:pPr algn="ctr"/>
            <a:r>
              <a:rPr lang="en-US" altLang="zh-TW" sz="1200" b="1" dirty="0">
                <a:solidFill>
                  <a:srgbClr val="00B050"/>
                </a:solidFill>
              </a:rPr>
              <a:t>tensor[3]</a:t>
            </a:r>
          </a:p>
        </p:txBody>
      </p:sp>
      <p:sp>
        <p:nvSpPr>
          <p:cNvPr id="128" name="7">
            <a:extLst>
              <a:ext uri="{FF2B5EF4-FFF2-40B4-BE49-F238E27FC236}">
                <a16:creationId xmlns:a16="http://schemas.microsoft.com/office/drawing/2014/main" id="{3C876722-CA59-4DEF-9619-01CC12A62E7A}"/>
              </a:ext>
            </a:extLst>
          </p:cNvPr>
          <p:cNvSpPr txBox="1"/>
          <p:nvPr/>
        </p:nvSpPr>
        <p:spPr>
          <a:xfrm>
            <a:off x="7036914" y="3501693"/>
            <a:ext cx="841897" cy="276999"/>
          </a:xfrm>
          <a:prstGeom prst="rect">
            <a:avLst/>
          </a:prstGeom>
          <a:noFill/>
        </p:spPr>
        <p:txBody>
          <a:bodyPr wrap="none" rtlCol="0">
            <a:spAutoFit/>
          </a:bodyPr>
          <a:lstStyle/>
          <a:p>
            <a:pPr algn="ctr"/>
            <a:r>
              <a:rPr lang="en-US" altLang="zh-TW" sz="1200" b="1" dirty="0">
                <a:solidFill>
                  <a:srgbClr val="0070C0"/>
                </a:solidFill>
              </a:rPr>
              <a:t>tensor[4]</a:t>
            </a:r>
          </a:p>
        </p:txBody>
      </p:sp>
      <p:sp>
        <p:nvSpPr>
          <p:cNvPr id="129" name="8">
            <a:extLst>
              <a:ext uri="{FF2B5EF4-FFF2-40B4-BE49-F238E27FC236}">
                <a16:creationId xmlns:a16="http://schemas.microsoft.com/office/drawing/2014/main" id="{91FEC708-1A18-4B3B-A4F9-438C71ECA4D1}"/>
              </a:ext>
            </a:extLst>
          </p:cNvPr>
          <p:cNvSpPr txBox="1"/>
          <p:nvPr/>
        </p:nvSpPr>
        <p:spPr>
          <a:xfrm>
            <a:off x="7124414" y="3389671"/>
            <a:ext cx="841897" cy="276999"/>
          </a:xfrm>
          <a:prstGeom prst="rect">
            <a:avLst/>
          </a:prstGeom>
          <a:noFill/>
        </p:spPr>
        <p:txBody>
          <a:bodyPr wrap="none" rtlCol="0">
            <a:spAutoFit/>
          </a:bodyPr>
          <a:lstStyle/>
          <a:p>
            <a:pPr algn="ctr"/>
            <a:r>
              <a:rPr lang="en-US" altLang="zh-TW" sz="1200" b="1" dirty="0">
                <a:solidFill>
                  <a:srgbClr val="7030A0"/>
                </a:solidFill>
              </a:rPr>
              <a:t>tensor[5]</a:t>
            </a:r>
          </a:p>
        </p:txBody>
      </p:sp>
      <mc:AlternateContent xmlns:mc="http://schemas.openxmlformats.org/markup-compatibility/2006">
        <mc:Choice xmlns:a14="http://schemas.microsoft.com/office/drawing/2010/main" Requires="a14">
          <p:sp>
            <p:nvSpPr>
              <p:cNvPr id="130" name="文字方塊 129">
                <a:extLst>
                  <a:ext uri="{FF2B5EF4-FFF2-40B4-BE49-F238E27FC236}">
                    <a16:creationId xmlns:a16="http://schemas.microsoft.com/office/drawing/2014/main" id="{97953FB4-5EB6-4FD8-A9D9-421ABF1FDFE1}"/>
                  </a:ext>
                </a:extLst>
              </p:cNvPr>
              <p:cNvSpPr txBox="1"/>
              <p:nvPr/>
            </p:nvSpPr>
            <p:spPr>
              <a:xfrm>
                <a:off x="612922" y="1961135"/>
                <a:ext cx="2558136" cy="1189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500" i="1" dirty="0" smtClean="0">
                              <a:solidFill>
                                <a:srgbClr val="000000"/>
                              </a:solidFill>
                              <a:latin typeface="Cambria Math" panose="02040503050406030204" pitchFamily="18" charset="0"/>
                            </a:rPr>
                          </m:ctrlPr>
                        </m:dPr>
                        <m:e>
                          <m:m>
                            <m:mPr>
                              <m:plcHide m:val="on"/>
                              <m:mcs>
                                <m:mc>
                                  <m:mcPr>
                                    <m:count m:val="1"/>
                                    <m:mcJc m:val="center"/>
                                  </m:mcPr>
                                </m:mc>
                              </m:mcs>
                              <m:ctrlPr>
                                <a:rPr lang="zh-TW" altLang="en-US" sz="1500" i="1" dirty="0">
                                  <a:solidFill>
                                    <a:srgbClr val="000000"/>
                                  </a:solidFill>
                                  <a:latin typeface="Cambria Math" panose="02040503050406030204" pitchFamily="18" charset="0"/>
                                </a:rPr>
                              </m:ctrlPr>
                            </m:mPr>
                            <m:mr>
                              <m:e>
                                <m:r>
                                  <a:rPr lang="zh-TW" altLang="en-US" sz="1500" i="1" dirty="0">
                                    <a:solidFill>
                                      <a:srgbClr val="000000"/>
                                    </a:solidFill>
                                    <a:latin typeface="Cambria Math" panose="02040503050406030204" pitchFamily="18" charset="0"/>
                                  </a:rPr>
                                  <m:t>𝑢</m:t>
                                </m:r>
                              </m:e>
                            </m:mr>
                            <m:mr>
                              <m:e>
                                <m:r>
                                  <a:rPr lang="zh-TW" altLang="en-US" sz="1500" i="1" dirty="0">
                                    <a:solidFill>
                                      <a:srgbClr val="000000"/>
                                    </a:solidFill>
                                    <a:latin typeface="Cambria Math" panose="02040503050406030204" pitchFamily="18" charset="0"/>
                                  </a:rPr>
                                  <m:t>𝑣</m:t>
                                </m:r>
                              </m:e>
                            </m:mr>
                          </m:m>
                        </m:e>
                      </m:d>
                      <m:r>
                        <a:rPr lang="zh-TW" altLang="en-US" sz="1500" dirty="0">
                          <a:solidFill>
                            <a:srgbClr val="000000"/>
                          </a:solidFill>
                          <a:latin typeface="Cambria Math" panose="02040503050406030204" pitchFamily="18" charset="0"/>
                        </a:rPr>
                        <m:t>=</m:t>
                      </m:r>
                      <m:d>
                        <m:dPr>
                          <m:begChr m:val="["/>
                          <m:endChr m:val="]"/>
                          <m:ctrlPr>
                            <a:rPr lang="zh-TW" altLang="en-US" sz="1600" b="1" i="1">
                              <a:solidFill>
                                <a:srgbClr val="000000"/>
                              </a:solidFill>
                              <a:latin typeface="Cambria Math" panose="02040503050406030204" pitchFamily="18" charset="0"/>
                            </a:rPr>
                          </m:ctrlPr>
                        </m:dPr>
                        <m:e>
                          <m:eqArr>
                            <m:eqArrPr>
                              <m:ctrlPr>
                                <a:rPr lang="zh-TW" altLang="en-US" sz="1600" b="1" i="1">
                                  <a:solidFill>
                                    <a:srgbClr val="000000"/>
                                  </a:solidFill>
                                  <a:latin typeface="Cambria Math" panose="02040503050406030204" pitchFamily="18" charset="0"/>
                                </a:rPr>
                              </m:ctrlPr>
                            </m:eqArrPr>
                            <m:e>
                              <m:f>
                                <m:fPr>
                                  <m:ctrlPr>
                                    <a:rPr lang="zh-TW" altLang="en-US" sz="1600" b="1" i="1">
                                      <a:latin typeface="Cambria Math" panose="02040503050406030204" pitchFamily="18" charset="0"/>
                                    </a:rPr>
                                  </m:ctrlPr>
                                </m:fPr>
                                <m:num>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zh-TW" altLang="en-US"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F9933"/>
                                      </a:solidFill>
                                      <a:latin typeface="Cambria Math" panose="02040503050406030204" pitchFamily="18" charset="0"/>
                                    </a:rPr>
                                    <m:t>𝚺</m:t>
                                  </m:r>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zh-TW" altLang="en-US" sz="1600" b="1">
                                          <a:solidFill>
                                            <a:srgbClr val="FF9933"/>
                                          </a:solidFill>
                                          <a:latin typeface="Cambria Math" panose="02040503050406030204" pitchFamily="18" charset="0"/>
                                        </a:rPr>
                                        <m:t>𝐱</m:t>
                                      </m:r>
                                    </m:sub>
                                  </m:sSub>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en-US" altLang="zh-TW" sz="1600" b="1">
                                          <a:solidFill>
                                            <a:srgbClr val="FF9933"/>
                                          </a:solidFill>
                                          <a:latin typeface="Cambria Math" panose="02040503050406030204" pitchFamily="18" charset="0"/>
                                        </a:rPr>
                                        <m:t>𝐲</m:t>
                                      </m:r>
                                    </m:sub>
                                  </m:sSub>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
                              <m:f>
                                <m:fPr>
                                  <m:ctrlPr>
                                    <a:rPr lang="zh-TW" altLang="en-US" sz="1600" b="1" i="1">
                                      <a:latin typeface="Cambria Math" panose="02040503050406030204" pitchFamily="18" charset="0"/>
                                    </a:rPr>
                                  </m:ctrlPr>
                                </m:fPr>
                                <m:num>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en-US" altLang="zh-TW"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qArr>
                        </m:e>
                      </m:d>
                    </m:oMath>
                  </m:oMathPara>
                </a14:m>
                <a:endParaRPr lang="zh-TW" altLang="en-US" sz="1500" dirty="0">
                  <a:solidFill>
                    <a:srgbClr val="000000"/>
                  </a:solidFill>
                </a:endParaRPr>
              </a:p>
            </p:txBody>
          </p:sp>
        </mc:Choice>
        <mc:Fallback>
          <p:sp>
            <p:nvSpPr>
              <p:cNvPr id="130" name="文字方塊 129">
                <a:extLst>
                  <a:ext uri="{FF2B5EF4-FFF2-40B4-BE49-F238E27FC236}">
                    <a16:creationId xmlns:a16="http://schemas.microsoft.com/office/drawing/2014/main" id="{97953FB4-5EB6-4FD8-A9D9-421ABF1FDFE1}"/>
                  </a:ext>
                </a:extLst>
              </p:cNvPr>
              <p:cNvSpPr txBox="1">
                <a:spLocks noRot="1" noChangeAspect="1" noMove="1" noResize="1" noEditPoints="1" noAdjustHandles="1" noChangeArrowheads="1" noChangeShapeType="1" noTextEdit="1"/>
              </p:cNvSpPr>
              <p:nvPr/>
            </p:nvSpPr>
            <p:spPr>
              <a:xfrm>
                <a:off x="612922" y="1961135"/>
                <a:ext cx="2558136" cy="1189236"/>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66573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flow_calc</a:t>
            </a:r>
            <a:endParaRPr lang="zh-TW" altLang="en-US" b="1" dirty="0">
              <a:solidFill>
                <a:srgbClr val="FF0000"/>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8.</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flow_calc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文字方塊 129">
                <a:extLst>
                  <a:ext uri="{FF2B5EF4-FFF2-40B4-BE49-F238E27FC236}">
                    <a16:creationId xmlns:a16="http://schemas.microsoft.com/office/drawing/2014/main" id="{97953FB4-5EB6-4FD8-A9D9-421ABF1FDFE1}"/>
                  </a:ext>
                </a:extLst>
              </p:cNvPr>
              <p:cNvSpPr txBox="1"/>
              <p:nvPr/>
            </p:nvSpPr>
            <p:spPr>
              <a:xfrm>
                <a:off x="2712587" y="1135579"/>
                <a:ext cx="2558136" cy="1189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500" i="1" dirty="0" smtClean="0">
                              <a:solidFill>
                                <a:srgbClr val="000000"/>
                              </a:solidFill>
                              <a:latin typeface="Cambria Math" panose="02040503050406030204" pitchFamily="18" charset="0"/>
                            </a:rPr>
                          </m:ctrlPr>
                        </m:dPr>
                        <m:e>
                          <m:m>
                            <m:mPr>
                              <m:plcHide m:val="on"/>
                              <m:mcs>
                                <m:mc>
                                  <m:mcPr>
                                    <m:count m:val="1"/>
                                    <m:mcJc m:val="center"/>
                                  </m:mcPr>
                                </m:mc>
                              </m:mcs>
                              <m:ctrlPr>
                                <a:rPr lang="zh-TW" altLang="en-US" sz="1500" i="1" dirty="0">
                                  <a:solidFill>
                                    <a:srgbClr val="000000"/>
                                  </a:solidFill>
                                  <a:latin typeface="Cambria Math" panose="02040503050406030204" pitchFamily="18" charset="0"/>
                                </a:rPr>
                              </m:ctrlPr>
                            </m:mPr>
                            <m:mr>
                              <m:e>
                                <m:r>
                                  <a:rPr lang="zh-TW" altLang="en-US" sz="1500" i="1" dirty="0">
                                    <a:solidFill>
                                      <a:srgbClr val="000000"/>
                                    </a:solidFill>
                                    <a:latin typeface="Cambria Math" panose="02040503050406030204" pitchFamily="18" charset="0"/>
                                  </a:rPr>
                                  <m:t>𝑢</m:t>
                                </m:r>
                              </m:e>
                            </m:mr>
                            <m:mr>
                              <m:e>
                                <m:r>
                                  <a:rPr lang="zh-TW" altLang="en-US" sz="1500" i="1" dirty="0">
                                    <a:solidFill>
                                      <a:srgbClr val="000000"/>
                                    </a:solidFill>
                                    <a:latin typeface="Cambria Math" panose="02040503050406030204" pitchFamily="18" charset="0"/>
                                  </a:rPr>
                                  <m:t>𝑣</m:t>
                                </m:r>
                              </m:e>
                            </m:mr>
                          </m:m>
                        </m:e>
                      </m:d>
                      <m:r>
                        <a:rPr lang="zh-TW" altLang="en-US" sz="1500" dirty="0">
                          <a:solidFill>
                            <a:srgbClr val="000000"/>
                          </a:solidFill>
                          <a:latin typeface="Cambria Math" panose="02040503050406030204" pitchFamily="18" charset="0"/>
                        </a:rPr>
                        <m:t>=</m:t>
                      </m:r>
                      <m:d>
                        <m:dPr>
                          <m:begChr m:val="["/>
                          <m:endChr m:val="]"/>
                          <m:ctrlPr>
                            <a:rPr lang="zh-TW" altLang="en-US" sz="1600" b="1" i="1">
                              <a:solidFill>
                                <a:srgbClr val="000000"/>
                              </a:solidFill>
                              <a:latin typeface="Cambria Math" panose="02040503050406030204" pitchFamily="18" charset="0"/>
                            </a:rPr>
                          </m:ctrlPr>
                        </m:dPr>
                        <m:e>
                          <m:eqArr>
                            <m:eqArrPr>
                              <m:ctrlPr>
                                <a:rPr lang="zh-TW" altLang="en-US" sz="1600" b="1" i="1">
                                  <a:solidFill>
                                    <a:srgbClr val="000000"/>
                                  </a:solidFill>
                                  <a:latin typeface="Cambria Math" panose="02040503050406030204" pitchFamily="18" charset="0"/>
                                </a:rPr>
                              </m:ctrlPr>
                            </m:eqArrPr>
                            <m:e>
                              <m:f>
                                <m:fPr>
                                  <m:ctrlPr>
                                    <a:rPr lang="zh-TW" altLang="en-US" sz="1600" b="1" i="1">
                                      <a:latin typeface="Cambria Math" panose="02040503050406030204" pitchFamily="18" charset="0"/>
                                    </a:rPr>
                                  </m:ctrlPr>
                                </m:fPr>
                                <m:num>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zh-TW" altLang="en-US"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F9933"/>
                                      </a:solidFill>
                                      <a:latin typeface="Cambria Math" panose="02040503050406030204" pitchFamily="18" charset="0"/>
                                    </a:rPr>
                                    <m:t>𝚺</m:t>
                                  </m:r>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zh-TW" altLang="en-US" sz="1600" b="1">
                                          <a:solidFill>
                                            <a:srgbClr val="FF9933"/>
                                          </a:solidFill>
                                          <a:latin typeface="Cambria Math" panose="02040503050406030204" pitchFamily="18" charset="0"/>
                                        </a:rPr>
                                        <m:t>𝐱</m:t>
                                      </m:r>
                                    </m:sub>
                                  </m:sSub>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en-US" altLang="zh-TW" sz="1600" b="1">
                                          <a:solidFill>
                                            <a:srgbClr val="FF9933"/>
                                          </a:solidFill>
                                          <a:latin typeface="Cambria Math" panose="02040503050406030204" pitchFamily="18" charset="0"/>
                                        </a:rPr>
                                        <m:t>𝐲</m:t>
                                      </m:r>
                                    </m:sub>
                                  </m:sSub>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
                              <m:f>
                                <m:fPr>
                                  <m:ctrlPr>
                                    <a:rPr lang="zh-TW" altLang="en-US" sz="1600" b="1" i="1">
                                      <a:latin typeface="Cambria Math" panose="02040503050406030204" pitchFamily="18" charset="0"/>
                                    </a:rPr>
                                  </m:ctrlPr>
                                </m:fPr>
                                <m:num>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en-US" altLang="zh-TW"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qArr>
                        </m:e>
                      </m:d>
                    </m:oMath>
                  </m:oMathPara>
                </a14:m>
                <a:endParaRPr lang="zh-TW" altLang="en-US" sz="1500" dirty="0">
                  <a:solidFill>
                    <a:srgbClr val="000000"/>
                  </a:solidFill>
                </a:endParaRPr>
              </a:p>
            </p:txBody>
          </p:sp>
        </mc:Choice>
        <mc:Fallback>
          <p:sp>
            <p:nvSpPr>
              <p:cNvPr id="130" name="文字方塊 129">
                <a:extLst>
                  <a:ext uri="{FF2B5EF4-FFF2-40B4-BE49-F238E27FC236}">
                    <a16:creationId xmlns:a16="http://schemas.microsoft.com/office/drawing/2014/main" id="{97953FB4-5EB6-4FD8-A9D9-421ABF1FDFE1}"/>
                  </a:ext>
                </a:extLst>
              </p:cNvPr>
              <p:cNvSpPr txBox="1">
                <a:spLocks noRot="1" noChangeAspect="1" noMove="1" noResize="1" noEditPoints="1" noAdjustHandles="1" noChangeArrowheads="1" noChangeShapeType="1" noTextEdit="1"/>
              </p:cNvSpPr>
              <p:nvPr/>
            </p:nvSpPr>
            <p:spPr>
              <a:xfrm>
                <a:off x="2712587" y="1135579"/>
                <a:ext cx="2558136" cy="118923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2" name="文字方塊 61">
                <a:extLst>
                  <a:ext uri="{FF2B5EF4-FFF2-40B4-BE49-F238E27FC236}">
                    <a16:creationId xmlns:a16="http://schemas.microsoft.com/office/drawing/2014/main" id="{2976592F-63B4-43EC-8A9D-C6A43197824B}"/>
                  </a:ext>
                </a:extLst>
              </p:cNvPr>
              <p:cNvSpPr txBox="1"/>
              <p:nvPr/>
            </p:nvSpPr>
            <p:spPr>
              <a:xfrm>
                <a:off x="492412" y="2383482"/>
                <a:ext cx="7443651" cy="419602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TW" dirty="0">
                    <a:solidFill>
                      <a:schemeClr val="tx1"/>
                    </a:solidFill>
                  </a:rPr>
                  <a:t>Because of complexity of “division” operation, we do not implement division in hardware; instead, we output “denominator”, “numerator of </a:t>
                </a:r>
                <a:r>
                  <a:rPr lang="en-US" altLang="zh-TW" dirty="0"/>
                  <a:t>u”, “numerator of v” on the same output stream, by time-division method</a:t>
                </a:r>
                <a:endParaRPr lang="en-US" altLang="zh-TW" dirty="0">
                  <a:solidFill>
                    <a:schemeClr val="tx1"/>
                  </a:solidFill>
                </a:endParaRPr>
              </a:p>
              <a:p>
                <a:pPr marL="285750" indent="-285750">
                  <a:lnSpc>
                    <a:spcPct val="150000"/>
                  </a:lnSpc>
                  <a:buFont typeface="Wingdings" panose="05000000000000000000" pitchFamily="2" charset="2"/>
                  <a:buChar char="u"/>
                </a:pPr>
                <a:r>
                  <a:rPr lang="en-US" altLang="zh-TW" dirty="0">
                    <a:solidFill>
                      <a:schemeClr val="tx1"/>
                    </a:solidFill>
                  </a:rPr>
                  <a:t>We use the same technique to shift value for more accuracy.</a:t>
                </a:r>
                <a:br>
                  <a:rPr lang="en-US" altLang="zh-TW" dirty="0">
                    <a:solidFill>
                      <a:schemeClr val="tx1"/>
                    </a:solidFill>
                  </a:rPr>
                </a:br>
                <a:r>
                  <a:rPr lang="en-US" altLang="zh-TW" dirty="0">
                    <a:solidFill>
                      <a:schemeClr val="tx1"/>
                    </a:solidFill>
                  </a:rPr>
                  <a:t>But the total shift value should be </a:t>
                </a:r>
                <a:br>
                  <a:rPr lang="en-US" altLang="zh-TW" dirty="0">
                    <a:solidFill>
                      <a:schemeClr val="tx1"/>
                    </a:solidFill>
                  </a:rPr>
                </a:br>
                <a:r>
                  <a:rPr lang="en-US" altLang="zh-TW" dirty="0">
                    <a:solidFill>
                      <a:schemeClr val="tx1"/>
                    </a:solidFill>
                  </a:rPr>
                  <a:t>“shift in </a:t>
                </a:r>
                <a:r>
                  <a:rPr lang="en-US" altLang="zh-TW" dirty="0" err="1">
                    <a:solidFill>
                      <a:schemeClr val="tx1"/>
                    </a:solidFill>
                  </a:rPr>
                  <a:t>tensor_weight_x</a:t>
                </a:r>
                <a:r>
                  <a:rPr lang="en-US" altLang="zh-TW" dirty="0">
                    <a:solidFill>
                      <a:schemeClr val="tx1"/>
                    </a:solidFill>
                  </a:rPr>
                  <a:t>” </a:t>
                </a:r>
                <a14:m>
                  <m:oMath xmlns:m="http://schemas.openxmlformats.org/officeDocument/2006/math">
                    <m:r>
                      <a:rPr lang="en-US" altLang="zh-TW" dirty="0" smtClean="0">
                        <a:solidFill>
                          <a:schemeClr val="tx1"/>
                        </a:solidFill>
                        <a:latin typeface="Cambria Math" panose="02040503050406030204" pitchFamily="18" charset="0"/>
                      </a:rPr>
                      <m:t>×</m:t>
                    </m:r>
                  </m:oMath>
                </a14:m>
                <a:r>
                  <a:rPr lang="en-US" altLang="zh-TW" dirty="0">
                    <a:solidFill>
                      <a:schemeClr val="tx1"/>
                    </a:solidFill>
                  </a:rPr>
                  <a:t> 2 + “shift in </a:t>
                </a:r>
                <a:r>
                  <a:rPr lang="en-US" altLang="zh-TW" dirty="0" err="1">
                    <a:solidFill>
                      <a:schemeClr val="tx1"/>
                    </a:solidFill>
                  </a:rPr>
                  <a:t>flow_calc</a:t>
                </a:r>
                <a:r>
                  <a:rPr lang="en-US" altLang="zh-TW" dirty="0">
                    <a:solidFill>
                      <a:schemeClr val="tx1"/>
                    </a:solidFill>
                  </a:rPr>
                  <a:t>” because of square operation.</a:t>
                </a:r>
              </a:p>
              <a:p>
                <a:pPr marL="285750" indent="-285750">
                  <a:lnSpc>
                    <a:spcPct val="150000"/>
                  </a:lnSpc>
                  <a:buFont typeface="Wingdings" panose="05000000000000000000" pitchFamily="2" charset="2"/>
                  <a:buChar char="u"/>
                </a:pPr>
                <a:r>
                  <a:rPr lang="en-US" altLang="zh-TW" dirty="0"/>
                  <a:t>We use </a:t>
                </a:r>
                <a:r>
                  <a:rPr lang="en-US" altLang="zh-TW" dirty="0" err="1"/>
                  <a:t>shift_threshold</a:t>
                </a:r>
                <a:r>
                  <a:rPr lang="en-US" altLang="zh-TW" dirty="0"/>
                  <a:t> to filter out those with too small denominator, which means Ix=</a:t>
                </a:r>
                <a:r>
                  <a:rPr lang="en-US" altLang="zh-TW" dirty="0" err="1"/>
                  <a:t>Iy</a:t>
                </a:r>
                <a:r>
                  <a:rPr lang="en-US" altLang="zh-TW" dirty="0"/>
                  <a:t>=It=0, and output should be u=v=0.a</a:t>
                </a:r>
                <a:endParaRPr lang="en-US" altLang="zh-TW" dirty="0">
                  <a:solidFill>
                    <a:schemeClr val="tx1"/>
                  </a:solidFill>
                </a:endParaRPr>
              </a:p>
            </p:txBody>
          </p:sp>
        </mc:Choice>
        <mc:Fallback>
          <p:sp>
            <p:nvSpPr>
              <p:cNvPr id="62" name="文字方塊 61">
                <a:extLst>
                  <a:ext uri="{FF2B5EF4-FFF2-40B4-BE49-F238E27FC236}">
                    <a16:creationId xmlns:a16="http://schemas.microsoft.com/office/drawing/2014/main" id="{2976592F-63B4-43EC-8A9D-C6A43197824B}"/>
                  </a:ext>
                </a:extLst>
              </p:cNvPr>
              <p:cNvSpPr txBox="1">
                <a:spLocks noRot="1" noChangeAspect="1" noMove="1" noResize="1" noEditPoints="1" noAdjustHandles="1" noChangeArrowheads="1" noChangeShapeType="1" noTextEdit="1"/>
              </p:cNvSpPr>
              <p:nvPr/>
            </p:nvSpPr>
            <p:spPr>
              <a:xfrm>
                <a:off x="492412" y="2383482"/>
                <a:ext cx="7443651" cy="4196020"/>
              </a:xfrm>
              <a:prstGeom prst="rect">
                <a:avLst/>
              </a:prstGeom>
              <a:blipFill>
                <a:blip r:embed="rId4"/>
                <a:stretch>
                  <a:fillRect l="-573" r="-573" b="-145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4014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flow_calc</a:t>
            </a:r>
            <a:endParaRPr lang="zh-TW" altLang="en-US" b="1" dirty="0">
              <a:solidFill>
                <a:srgbClr val="FF0000"/>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8.</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flow_calc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74" name="矩形 73">
            <a:extLst>
              <a:ext uri="{FF2B5EF4-FFF2-40B4-BE49-F238E27FC236}">
                <a16:creationId xmlns:a16="http://schemas.microsoft.com/office/drawing/2014/main" id="{CB6713C3-8710-4B9E-BCDE-C3DFB89FDEFA}"/>
              </a:ext>
            </a:extLst>
          </p:cNvPr>
          <p:cNvSpPr/>
          <p:nvPr/>
        </p:nvSpPr>
        <p:spPr>
          <a:xfrm>
            <a:off x="653642" y="5822758"/>
            <a:ext cx="1539060" cy="923330"/>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endParaRPr lang="en-US" altLang="zh-TW" b="1" dirty="0">
              <a:solidFill>
                <a:srgbClr val="EE5496"/>
              </a:solidFill>
              <a:effectLst>
                <a:glow rad="127000">
                  <a:schemeClr val="bg1"/>
                </a:glow>
              </a:effectLst>
            </a:endParaRPr>
          </a:p>
          <a:p>
            <a:pPr algn="r"/>
            <a:r>
              <a:rPr lang="en-US" altLang="zh-TW" b="1" dirty="0">
                <a:solidFill>
                  <a:srgbClr val="EE5496"/>
                </a:solidFill>
                <a:effectLst>
                  <a:glow rad="127000">
                    <a:schemeClr val="bg1"/>
                  </a:glow>
                </a:effectLst>
              </a:rPr>
              <a:t>Output type:</a:t>
            </a:r>
          </a:p>
        </p:txBody>
      </p:sp>
      <p:sp>
        <p:nvSpPr>
          <p:cNvPr id="75" name="矩形 74">
            <a:extLst>
              <a:ext uri="{FF2B5EF4-FFF2-40B4-BE49-F238E27FC236}">
                <a16:creationId xmlns:a16="http://schemas.microsoft.com/office/drawing/2014/main" id="{B9CF6C3B-679E-4FD7-9ED4-25F7AA219007}"/>
              </a:ext>
            </a:extLst>
          </p:cNvPr>
          <p:cNvSpPr/>
          <p:nvPr/>
        </p:nvSpPr>
        <p:spPr>
          <a:xfrm>
            <a:off x="2083494" y="5822758"/>
            <a:ext cx="5844870" cy="923330"/>
          </a:xfrm>
          <a:prstGeom prst="rect">
            <a:avLst/>
          </a:prstGeom>
          <a:noFill/>
        </p:spPr>
        <p:txBody>
          <a:bodyPr wrap="none">
            <a:spAutoFit/>
          </a:bodyPr>
          <a:lstStyle/>
          <a:p>
            <a:r>
              <a:rPr lang="en-US" altLang="zh-TW" b="1" dirty="0" err="1">
                <a:solidFill>
                  <a:srgbClr val="EE5496"/>
                </a:solidFill>
                <a:effectLst>
                  <a:glow rad="127000">
                    <a:schemeClr val="bg1"/>
                  </a:glow>
                </a:effectLst>
              </a:rPr>
              <a:t>tensor_int_pixel_t</a:t>
            </a:r>
            <a:r>
              <a:rPr lang="en-US" altLang="zh-TW" b="1" dirty="0">
                <a:solidFill>
                  <a:srgbClr val="EE5496"/>
                </a:solidFill>
                <a:effectLst>
                  <a:glow rad="127000">
                    <a:schemeClr val="bg1"/>
                  </a:glow>
                </a:effectLst>
              </a:rPr>
              <a:t>[6] (</a:t>
            </a:r>
            <a:r>
              <a:rPr lang="fr-FR" altLang="zh-TW" b="1" dirty="0">
                <a:solidFill>
                  <a:srgbClr val="EE5496"/>
                </a:solidFill>
                <a:effectLst>
                  <a:glow rad="127000">
                    <a:schemeClr val="bg1"/>
                  </a:glow>
                </a:effectLst>
              </a:rPr>
              <a:t>ac_int&lt;32&gt;[</a:t>
            </a:r>
            <a:r>
              <a:rPr lang="en-US" altLang="zh-TW" b="1" dirty="0">
                <a:solidFill>
                  <a:srgbClr val="EE5496"/>
                </a:solidFill>
                <a:effectLst>
                  <a:glow rad="127000">
                    <a:schemeClr val="bg1"/>
                  </a:glow>
                </a:effectLst>
              </a:rPr>
              <a:t>6])</a:t>
            </a:r>
          </a:p>
          <a:p>
            <a:r>
              <a:rPr lang="en-US" altLang="zh-TW" b="1" dirty="0" err="1">
                <a:solidFill>
                  <a:srgbClr val="EE5496"/>
                </a:solidFill>
                <a:effectLst>
                  <a:glow rad="127000">
                    <a:schemeClr val="bg1"/>
                  </a:glow>
                </a:effectLst>
              </a:rPr>
              <a:t>shift_t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&lt;ac::</a:t>
            </a:r>
            <a:r>
              <a:rPr lang="en-US" altLang="zh-TW" b="1" dirty="0" err="1">
                <a:solidFill>
                  <a:srgbClr val="EE5496"/>
                </a:solidFill>
                <a:effectLst>
                  <a:glow rad="127000">
                    <a:schemeClr val="bg1"/>
                  </a:glow>
                </a:effectLst>
              </a:rPr>
              <a:t>nbits</a:t>
            </a:r>
            <a:r>
              <a:rPr lang="en-US" altLang="zh-TW" b="1" dirty="0">
                <a:solidFill>
                  <a:srgbClr val="EE5496"/>
                </a:solidFill>
                <a:effectLst>
                  <a:glow rad="127000">
                    <a:schemeClr val="bg1"/>
                  </a:glow>
                </a:effectLst>
              </a:rPr>
              <a:t>&lt;(64+32)*2+(32*2)&gt;::</a:t>
            </a:r>
            <a:r>
              <a:rPr lang="en-US" altLang="zh-TW" b="1" dirty="0" err="1">
                <a:solidFill>
                  <a:srgbClr val="EE5496"/>
                </a:solidFill>
                <a:effectLst>
                  <a:glow rad="127000">
                    <a:schemeClr val="bg1"/>
                  </a:glow>
                </a:effectLst>
              </a:rPr>
              <a:t>val</a:t>
            </a:r>
            <a:r>
              <a:rPr lang="en-US" altLang="zh-TW" sz="1000" b="1" dirty="0" err="1">
                <a:solidFill>
                  <a:srgbClr val="EE5496"/>
                </a:solidFill>
                <a:effectLst>
                  <a:glow rad="127000">
                    <a:schemeClr val="bg1"/>
                  </a:glow>
                </a:effectLst>
              </a:rPr>
              <a:t>,false</a:t>
            </a:r>
            <a:r>
              <a:rPr lang="en-US" altLang="zh-TW" b="1" dirty="0">
                <a:solidFill>
                  <a:srgbClr val="EE5496"/>
                </a:solidFill>
                <a:effectLst>
                  <a:glow rad="127000">
                    <a:schemeClr val="bg1"/>
                  </a:glow>
                </a:effectLst>
              </a:rPr>
              <a:t>&gt;)</a:t>
            </a:r>
          </a:p>
          <a:p>
            <a:r>
              <a:rPr lang="en-US" altLang="zh-TW" b="1" dirty="0" err="1">
                <a:solidFill>
                  <a:srgbClr val="EE5496"/>
                </a:solidFill>
                <a:effectLst>
                  <a:glow rad="127000">
                    <a:schemeClr val="bg1"/>
                  </a:glow>
                </a:effectLst>
              </a:rPr>
              <a:t>output_stream_t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&lt;32&gt;)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文字方塊 129">
                <a:extLst>
                  <a:ext uri="{FF2B5EF4-FFF2-40B4-BE49-F238E27FC236}">
                    <a16:creationId xmlns:a16="http://schemas.microsoft.com/office/drawing/2014/main" id="{97953FB4-5EB6-4FD8-A9D9-421ABF1FDFE1}"/>
                  </a:ext>
                </a:extLst>
              </p:cNvPr>
              <p:cNvSpPr txBox="1"/>
              <p:nvPr/>
            </p:nvSpPr>
            <p:spPr>
              <a:xfrm>
                <a:off x="2712587" y="1135579"/>
                <a:ext cx="2558136" cy="1189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500" i="1" dirty="0" smtClean="0">
                              <a:solidFill>
                                <a:srgbClr val="000000"/>
                              </a:solidFill>
                              <a:latin typeface="Cambria Math" panose="02040503050406030204" pitchFamily="18" charset="0"/>
                            </a:rPr>
                          </m:ctrlPr>
                        </m:dPr>
                        <m:e>
                          <m:m>
                            <m:mPr>
                              <m:plcHide m:val="on"/>
                              <m:mcs>
                                <m:mc>
                                  <m:mcPr>
                                    <m:count m:val="1"/>
                                    <m:mcJc m:val="center"/>
                                  </m:mcPr>
                                </m:mc>
                              </m:mcs>
                              <m:ctrlPr>
                                <a:rPr lang="zh-TW" altLang="en-US" sz="1500" i="1" dirty="0">
                                  <a:solidFill>
                                    <a:srgbClr val="000000"/>
                                  </a:solidFill>
                                  <a:latin typeface="Cambria Math" panose="02040503050406030204" pitchFamily="18" charset="0"/>
                                </a:rPr>
                              </m:ctrlPr>
                            </m:mPr>
                            <m:mr>
                              <m:e>
                                <m:r>
                                  <a:rPr lang="zh-TW" altLang="en-US" sz="1500" i="1" dirty="0">
                                    <a:solidFill>
                                      <a:srgbClr val="000000"/>
                                    </a:solidFill>
                                    <a:latin typeface="Cambria Math" panose="02040503050406030204" pitchFamily="18" charset="0"/>
                                  </a:rPr>
                                  <m:t>𝑢</m:t>
                                </m:r>
                              </m:e>
                            </m:mr>
                            <m:mr>
                              <m:e>
                                <m:r>
                                  <a:rPr lang="zh-TW" altLang="en-US" sz="1500" i="1" dirty="0">
                                    <a:solidFill>
                                      <a:srgbClr val="000000"/>
                                    </a:solidFill>
                                    <a:latin typeface="Cambria Math" panose="02040503050406030204" pitchFamily="18" charset="0"/>
                                  </a:rPr>
                                  <m:t>𝑣</m:t>
                                </m:r>
                              </m:e>
                            </m:mr>
                          </m:m>
                        </m:e>
                      </m:d>
                      <m:r>
                        <a:rPr lang="zh-TW" altLang="en-US" sz="1500" dirty="0">
                          <a:solidFill>
                            <a:srgbClr val="000000"/>
                          </a:solidFill>
                          <a:latin typeface="Cambria Math" panose="02040503050406030204" pitchFamily="18" charset="0"/>
                        </a:rPr>
                        <m:t>=</m:t>
                      </m:r>
                      <m:d>
                        <m:dPr>
                          <m:begChr m:val="["/>
                          <m:endChr m:val="]"/>
                          <m:ctrlPr>
                            <a:rPr lang="zh-TW" altLang="en-US" sz="1600" b="1" i="1">
                              <a:solidFill>
                                <a:srgbClr val="000000"/>
                              </a:solidFill>
                              <a:latin typeface="Cambria Math" panose="02040503050406030204" pitchFamily="18" charset="0"/>
                            </a:rPr>
                          </m:ctrlPr>
                        </m:dPr>
                        <m:e>
                          <m:eqArr>
                            <m:eqArrPr>
                              <m:ctrlPr>
                                <a:rPr lang="zh-TW" altLang="en-US" sz="1600" b="1" i="1">
                                  <a:solidFill>
                                    <a:srgbClr val="000000"/>
                                  </a:solidFill>
                                  <a:latin typeface="Cambria Math" panose="02040503050406030204" pitchFamily="18" charset="0"/>
                                </a:rPr>
                              </m:ctrlPr>
                            </m:eqArrPr>
                            <m:e>
                              <m:f>
                                <m:fPr>
                                  <m:ctrlPr>
                                    <a:rPr lang="zh-TW" altLang="en-US" sz="1600" b="1" i="1">
                                      <a:latin typeface="Cambria Math" panose="02040503050406030204" pitchFamily="18" charset="0"/>
                                    </a:rPr>
                                  </m:ctrlPr>
                                </m:fPr>
                                <m:num>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zh-TW" altLang="en-US"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F9933"/>
                                      </a:solidFill>
                                      <a:latin typeface="Cambria Math" panose="02040503050406030204" pitchFamily="18" charset="0"/>
                                    </a:rPr>
                                    <m:t>𝚺</m:t>
                                  </m:r>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zh-TW" altLang="en-US" sz="1600" b="1">
                                          <a:solidFill>
                                            <a:srgbClr val="FF9933"/>
                                          </a:solidFill>
                                          <a:latin typeface="Cambria Math" panose="02040503050406030204" pitchFamily="18" charset="0"/>
                                        </a:rPr>
                                        <m:t>𝐱</m:t>
                                      </m:r>
                                    </m:sub>
                                  </m:sSub>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en-US" altLang="zh-TW" sz="1600" b="1">
                                          <a:solidFill>
                                            <a:srgbClr val="FF9933"/>
                                          </a:solidFill>
                                          <a:latin typeface="Cambria Math" panose="02040503050406030204" pitchFamily="18" charset="0"/>
                                        </a:rPr>
                                        <m:t>𝐲</m:t>
                                      </m:r>
                                    </m:sub>
                                  </m:sSub>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
                              <m:f>
                                <m:fPr>
                                  <m:ctrlPr>
                                    <a:rPr lang="zh-TW" altLang="en-US" sz="1600" b="1" i="1">
                                      <a:latin typeface="Cambria Math" panose="02040503050406030204" pitchFamily="18" charset="0"/>
                                    </a:rPr>
                                  </m:ctrlPr>
                                </m:fPr>
                                <m:num>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en-US" altLang="zh-TW"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qArr>
                        </m:e>
                      </m:d>
                    </m:oMath>
                  </m:oMathPara>
                </a14:m>
                <a:endParaRPr lang="zh-TW" altLang="en-US" sz="1500" dirty="0">
                  <a:solidFill>
                    <a:srgbClr val="000000"/>
                  </a:solidFill>
                </a:endParaRPr>
              </a:p>
            </p:txBody>
          </p:sp>
        </mc:Choice>
        <mc:Fallback>
          <p:sp>
            <p:nvSpPr>
              <p:cNvPr id="130" name="文字方塊 129">
                <a:extLst>
                  <a:ext uri="{FF2B5EF4-FFF2-40B4-BE49-F238E27FC236}">
                    <a16:creationId xmlns:a16="http://schemas.microsoft.com/office/drawing/2014/main" id="{97953FB4-5EB6-4FD8-A9D9-421ABF1FDFE1}"/>
                  </a:ext>
                </a:extLst>
              </p:cNvPr>
              <p:cNvSpPr txBox="1">
                <a:spLocks noRot="1" noChangeAspect="1" noMove="1" noResize="1" noEditPoints="1" noAdjustHandles="1" noChangeArrowheads="1" noChangeShapeType="1" noTextEdit="1"/>
              </p:cNvSpPr>
              <p:nvPr/>
            </p:nvSpPr>
            <p:spPr>
              <a:xfrm>
                <a:off x="2712587" y="1135579"/>
                <a:ext cx="2558136" cy="1189236"/>
              </a:xfrm>
              <a:prstGeom prst="rect">
                <a:avLst/>
              </a:prstGeom>
              <a:blipFill>
                <a:blip r:embed="rId3"/>
                <a:stretch>
                  <a:fillRect/>
                </a:stretch>
              </a:blipFill>
            </p:spPr>
            <p:txBody>
              <a:bodyPr/>
              <a:lstStyle/>
              <a:p>
                <a:r>
                  <a:rPr lang="zh-TW" altLang="en-US">
                    <a:noFill/>
                  </a:rPr>
                  <a:t> </a:t>
                </a:r>
              </a:p>
            </p:txBody>
          </p:sp>
        </mc:Fallback>
      </mc:AlternateContent>
      <p:pic>
        <p:nvPicPr>
          <p:cNvPr id="4" name="圖片 3">
            <a:extLst>
              <a:ext uri="{FF2B5EF4-FFF2-40B4-BE49-F238E27FC236}">
                <a16:creationId xmlns:a16="http://schemas.microsoft.com/office/drawing/2014/main" id="{ADF39E60-E11E-4D99-9154-9FC644C24CFB}"/>
              </a:ext>
            </a:extLst>
          </p:cNvPr>
          <p:cNvPicPr>
            <a:picLocks noChangeAspect="1"/>
          </p:cNvPicPr>
          <p:nvPr/>
        </p:nvPicPr>
        <p:blipFill>
          <a:blip r:embed="rId4"/>
          <a:stretch>
            <a:fillRect/>
          </a:stretch>
        </p:blipFill>
        <p:spPr>
          <a:xfrm>
            <a:off x="242157" y="2432685"/>
            <a:ext cx="7113008" cy="3390073"/>
          </a:xfrm>
          <a:prstGeom prst="rect">
            <a:avLst/>
          </a:prstGeom>
        </p:spPr>
      </p:pic>
    </p:spTree>
    <p:extLst>
      <p:ext uri="{BB962C8B-B14F-4D97-AF65-F5344CB8AC3E}">
        <p14:creationId xmlns:p14="http://schemas.microsoft.com/office/powerpoint/2010/main" val="231655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flow_calc</a:t>
            </a:r>
            <a:endParaRPr lang="zh-TW" altLang="en-US" b="1" dirty="0">
              <a:solidFill>
                <a:srgbClr val="FF0000"/>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8.</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flow_calc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文字方塊 129">
                <a:extLst>
                  <a:ext uri="{FF2B5EF4-FFF2-40B4-BE49-F238E27FC236}">
                    <a16:creationId xmlns:a16="http://schemas.microsoft.com/office/drawing/2014/main" id="{97953FB4-5EB6-4FD8-A9D9-421ABF1FDFE1}"/>
                  </a:ext>
                </a:extLst>
              </p:cNvPr>
              <p:cNvSpPr txBox="1"/>
              <p:nvPr/>
            </p:nvSpPr>
            <p:spPr>
              <a:xfrm>
                <a:off x="2712587" y="1135579"/>
                <a:ext cx="2558136" cy="1189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500" i="1" dirty="0" smtClean="0">
                              <a:solidFill>
                                <a:srgbClr val="000000"/>
                              </a:solidFill>
                              <a:latin typeface="Cambria Math" panose="02040503050406030204" pitchFamily="18" charset="0"/>
                            </a:rPr>
                          </m:ctrlPr>
                        </m:dPr>
                        <m:e>
                          <m:m>
                            <m:mPr>
                              <m:plcHide m:val="on"/>
                              <m:mcs>
                                <m:mc>
                                  <m:mcPr>
                                    <m:count m:val="1"/>
                                    <m:mcJc m:val="center"/>
                                  </m:mcPr>
                                </m:mc>
                              </m:mcs>
                              <m:ctrlPr>
                                <a:rPr lang="zh-TW" altLang="en-US" sz="1500" i="1" dirty="0">
                                  <a:solidFill>
                                    <a:srgbClr val="000000"/>
                                  </a:solidFill>
                                  <a:latin typeface="Cambria Math" panose="02040503050406030204" pitchFamily="18" charset="0"/>
                                </a:rPr>
                              </m:ctrlPr>
                            </m:mPr>
                            <m:mr>
                              <m:e>
                                <m:r>
                                  <a:rPr lang="zh-TW" altLang="en-US" sz="1500" i="1" dirty="0">
                                    <a:solidFill>
                                      <a:srgbClr val="000000"/>
                                    </a:solidFill>
                                    <a:latin typeface="Cambria Math" panose="02040503050406030204" pitchFamily="18" charset="0"/>
                                  </a:rPr>
                                  <m:t>𝑢</m:t>
                                </m:r>
                              </m:e>
                            </m:mr>
                            <m:mr>
                              <m:e>
                                <m:r>
                                  <a:rPr lang="zh-TW" altLang="en-US" sz="1500" i="1" dirty="0">
                                    <a:solidFill>
                                      <a:srgbClr val="000000"/>
                                    </a:solidFill>
                                    <a:latin typeface="Cambria Math" panose="02040503050406030204" pitchFamily="18" charset="0"/>
                                  </a:rPr>
                                  <m:t>𝑣</m:t>
                                </m:r>
                              </m:e>
                            </m:mr>
                          </m:m>
                        </m:e>
                      </m:d>
                      <m:r>
                        <a:rPr lang="zh-TW" altLang="en-US" sz="1500" dirty="0">
                          <a:solidFill>
                            <a:srgbClr val="000000"/>
                          </a:solidFill>
                          <a:latin typeface="Cambria Math" panose="02040503050406030204" pitchFamily="18" charset="0"/>
                        </a:rPr>
                        <m:t>=</m:t>
                      </m:r>
                      <m:d>
                        <m:dPr>
                          <m:begChr m:val="["/>
                          <m:endChr m:val="]"/>
                          <m:ctrlPr>
                            <a:rPr lang="zh-TW" altLang="en-US" sz="1600" b="1" i="1">
                              <a:solidFill>
                                <a:srgbClr val="000000"/>
                              </a:solidFill>
                              <a:latin typeface="Cambria Math" panose="02040503050406030204" pitchFamily="18" charset="0"/>
                            </a:rPr>
                          </m:ctrlPr>
                        </m:dPr>
                        <m:e>
                          <m:eqArr>
                            <m:eqArrPr>
                              <m:ctrlPr>
                                <a:rPr lang="zh-TW" altLang="en-US" sz="1600" b="1" i="1">
                                  <a:solidFill>
                                    <a:srgbClr val="000000"/>
                                  </a:solidFill>
                                  <a:latin typeface="Cambria Math" panose="02040503050406030204" pitchFamily="18" charset="0"/>
                                </a:rPr>
                              </m:ctrlPr>
                            </m:eqArrPr>
                            <m:e>
                              <m:f>
                                <m:fPr>
                                  <m:ctrlPr>
                                    <a:rPr lang="zh-TW" altLang="en-US" sz="1600" b="1" i="1">
                                      <a:latin typeface="Cambria Math" panose="02040503050406030204" pitchFamily="18" charset="0"/>
                                    </a:rPr>
                                  </m:ctrlPr>
                                </m:fPr>
                                <m:num>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zh-TW" altLang="en-US"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F9933"/>
                                      </a:solidFill>
                                      <a:latin typeface="Cambria Math" panose="02040503050406030204" pitchFamily="18" charset="0"/>
                                    </a:rPr>
                                    <m:t>𝚺</m:t>
                                  </m:r>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zh-TW" altLang="en-US" sz="1600" b="1">
                                          <a:solidFill>
                                            <a:srgbClr val="FF9933"/>
                                          </a:solidFill>
                                          <a:latin typeface="Cambria Math" panose="02040503050406030204" pitchFamily="18" charset="0"/>
                                        </a:rPr>
                                        <m:t>𝐱</m:t>
                                      </m:r>
                                    </m:sub>
                                  </m:sSub>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en-US" altLang="zh-TW" sz="1600" b="1">
                                          <a:solidFill>
                                            <a:srgbClr val="FF9933"/>
                                          </a:solidFill>
                                          <a:latin typeface="Cambria Math" panose="02040503050406030204" pitchFamily="18" charset="0"/>
                                        </a:rPr>
                                        <m:t>𝐲</m:t>
                                      </m:r>
                                    </m:sub>
                                  </m:sSub>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
                              <m:f>
                                <m:fPr>
                                  <m:ctrlPr>
                                    <a:rPr lang="zh-TW" altLang="en-US" sz="1600" b="1" i="1">
                                      <a:latin typeface="Cambria Math" panose="02040503050406030204" pitchFamily="18" charset="0"/>
                                    </a:rPr>
                                  </m:ctrlPr>
                                </m:fPr>
                                <m:num>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en-US" altLang="zh-TW"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qArr>
                        </m:e>
                      </m:d>
                    </m:oMath>
                  </m:oMathPara>
                </a14:m>
                <a:endParaRPr lang="zh-TW" altLang="en-US" sz="1500" dirty="0">
                  <a:solidFill>
                    <a:srgbClr val="000000"/>
                  </a:solidFill>
                </a:endParaRPr>
              </a:p>
            </p:txBody>
          </p:sp>
        </mc:Choice>
        <mc:Fallback>
          <p:sp>
            <p:nvSpPr>
              <p:cNvPr id="130" name="文字方塊 129">
                <a:extLst>
                  <a:ext uri="{FF2B5EF4-FFF2-40B4-BE49-F238E27FC236}">
                    <a16:creationId xmlns:a16="http://schemas.microsoft.com/office/drawing/2014/main" id="{97953FB4-5EB6-4FD8-A9D9-421ABF1FDFE1}"/>
                  </a:ext>
                </a:extLst>
              </p:cNvPr>
              <p:cNvSpPr txBox="1">
                <a:spLocks noRot="1" noChangeAspect="1" noMove="1" noResize="1" noEditPoints="1" noAdjustHandles="1" noChangeArrowheads="1" noChangeShapeType="1" noTextEdit="1"/>
              </p:cNvSpPr>
              <p:nvPr/>
            </p:nvSpPr>
            <p:spPr>
              <a:xfrm>
                <a:off x="2712587" y="1135579"/>
                <a:ext cx="2558136" cy="1189236"/>
              </a:xfrm>
              <a:prstGeom prst="rect">
                <a:avLst/>
              </a:prstGeom>
              <a:blipFill>
                <a:blip r:embed="rId3"/>
                <a:stretch>
                  <a:fillRect/>
                </a:stretch>
              </a:blipFill>
            </p:spPr>
            <p:txBody>
              <a:bodyPr/>
              <a:lstStyle/>
              <a:p>
                <a:r>
                  <a:rPr lang="zh-TW" altLang="en-US">
                    <a:noFill/>
                  </a:rPr>
                  <a:t> </a:t>
                </a:r>
              </a:p>
            </p:txBody>
          </p:sp>
        </mc:Fallback>
      </mc:AlternateContent>
      <p:sp>
        <p:nvSpPr>
          <p:cNvPr id="62" name="文字方塊 61">
            <a:extLst>
              <a:ext uri="{FF2B5EF4-FFF2-40B4-BE49-F238E27FC236}">
                <a16:creationId xmlns:a16="http://schemas.microsoft.com/office/drawing/2014/main" id="{2976592F-63B4-43EC-8A9D-C6A43197824B}"/>
              </a:ext>
            </a:extLst>
          </p:cNvPr>
          <p:cNvSpPr txBox="1"/>
          <p:nvPr/>
        </p:nvSpPr>
        <p:spPr>
          <a:xfrm>
            <a:off x="492412" y="2383482"/>
            <a:ext cx="7443651"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TW" dirty="0">
                <a:solidFill>
                  <a:schemeClr val="tx1"/>
                </a:solidFill>
              </a:rPr>
              <a:t>Because of complexity of “division” operation, we do not implement division in hardware; instead, we output “denominator”, “numerator of </a:t>
            </a:r>
            <a:r>
              <a:rPr lang="en-US" altLang="zh-TW" dirty="0"/>
              <a:t>u”, “numerator of v” on the same output stream, by time-division method</a:t>
            </a:r>
            <a:endParaRPr lang="en-US" altLang="zh-TW" dirty="0">
              <a:solidFill>
                <a:schemeClr val="tx1"/>
              </a:solidFill>
            </a:endParaRPr>
          </a:p>
        </p:txBody>
      </p:sp>
      <p:pic>
        <p:nvPicPr>
          <p:cNvPr id="2" name="圖片 1">
            <a:extLst>
              <a:ext uri="{FF2B5EF4-FFF2-40B4-BE49-F238E27FC236}">
                <a16:creationId xmlns:a16="http://schemas.microsoft.com/office/drawing/2014/main" id="{24F92B56-B21E-4FA6-8C0A-37191577D1E3}"/>
              </a:ext>
            </a:extLst>
          </p:cNvPr>
          <p:cNvPicPr>
            <a:picLocks noChangeAspect="1"/>
          </p:cNvPicPr>
          <p:nvPr/>
        </p:nvPicPr>
        <p:blipFill>
          <a:blip r:embed="rId4"/>
          <a:stretch>
            <a:fillRect/>
          </a:stretch>
        </p:blipFill>
        <p:spPr>
          <a:xfrm>
            <a:off x="1237259" y="4162547"/>
            <a:ext cx="5953956" cy="1390844"/>
          </a:xfrm>
          <a:prstGeom prst="rect">
            <a:avLst/>
          </a:prstGeom>
        </p:spPr>
      </p:pic>
      <p:sp>
        <p:nvSpPr>
          <p:cNvPr id="39" name="矩形 38">
            <a:extLst>
              <a:ext uri="{FF2B5EF4-FFF2-40B4-BE49-F238E27FC236}">
                <a16:creationId xmlns:a16="http://schemas.microsoft.com/office/drawing/2014/main" id="{DE10C397-76C0-4926-B3B6-1872405F3789}"/>
              </a:ext>
            </a:extLst>
          </p:cNvPr>
          <p:cNvSpPr/>
          <p:nvPr/>
        </p:nvSpPr>
        <p:spPr>
          <a:xfrm>
            <a:off x="653642" y="5822758"/>
            <a:ext cx="1539060" cy="923330"/>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endParaRPr lang="en-US" altLang="zh-TW" b="1" dirty="0">
              <a:solidFill>
                <a:srgbClr val="EE5496"/>
              </a:solidFill>
              <a:effectLst>
                <a:glow rad="127000">
                  <a:schemeClr val="bg1"/>
                </a:glow>
              </a:effectLst>
            </a:endParaRPr>
          </a:p>
          <a:p>
            <a:pPr algn="r"/>
            <a:r>
              <a:rPr lang="en-US" altLang="zh-TW" b="1" dirty="0">
                <a:solidFill>
                  <a:srgbClr val="EE5496"/>
                </a:solidFill>
                <a:effectLst>
                  <a:glow rad="127000">
                    <a:schemeClr val="bg1"/>
                  </a:glow>
                </a:effectLst>
              </a:rPr>
              <a:t>Output type:</a:t>
            </a:r>
          </a:p>
        </p:txBody>
      </p:sp>
      <p:sp>
        <p:nvSpPr>
          <p:cNvPr id="40" name="矩形 39">
            <a:extLst>
              <a:ext uri="{FF2B5EF4-FFF2-40B4-BE49-F238E27FC236}">
                <a16:creationId xmlns:a16="http://schemas.microsoft.com/office/drawing/2014/main" id="{B407050D-EF36-4FB9-98DF-E13301804655}"/>
              </a:ext>
            </a:extLst>
          </p:cNvPr>
          <p:cNvSpPr/>
          <p:nvPr/>
        </p:nvSpPr>
        <p:spPr>
          <a:xfrm>
            <a:off x="2083494" y="5822758"/>
            <a:ext cx="5844870" cy="923330"/>
          </a:xfrm>
          <a:prstGeom prst="rect">
            <a:avLst/>
          </a:prstGeom>
          <a:noFill/>
        </p:spPr>
        <p:txBody>
          <a:bodyPr wrap="none">
            <a:spAutoFit/>
          </a:bodyPr>
          <a:lstStyle/>
          <a:p>
            <a:r>
              <a:rPr lang="en-US" altLang="zh-TW" b="1" dirty="0" err="1">
                <a:solidFill>
                  <a:srgbClr val="EE5496"/>
                </a:solidFill>
                <a:effectLst>
                  <a:glow rad="127000">
                    <a:schemeClr val="bg1"/>
                  </a:glow>
                </a:effectLst>
              </a:rPr>
              <a:t>tensor_int_pixel_t</a:t>
            </a:r>
            <a:r>
              <a:rPr lang="en-US" altLang="zh-TW" b="1" dirty="0">
                <a:solidFill>
                  <a:srgbClr val="EE5496"/>
                </a:solidFill>
                <a:effectLst>
                  <a:glow rad="127000">
                    <a:schemeClr val="bg1"/>
                  </a:glow>
                </a:effectLst>
              </a:rPr>
              <a:t>[6] (</a:t>
            </a:r>
            <a:r>
              <a:rPr lang="fr-FR" altLang="zh-TW" b="1" dirty="0">
                <a:solidFill>
                  <a:srgbClr val="EE5496"/>
                </a:solidFill>
                <a:effectLst>
                  <a:glow rad="127000">
                    <a:schemeClr val="bg1"/>
                  </a:glow>
                </a:effectLst>
              </a:rPr>
              <a:t>ac_int&lt;32&gt;[</a:t>
            </a:r>
            <a:r>
              <a:rPr lang="en-US" altLang="zh-TW" b="1" dirty="0">
                <a:solidFill>
                  <a:srgbClr val="EE5496"/>
                </a:solidFill>
                <a:effectLst>
                  <a:glow rad="127000">
                    <a:schemeClr val="bg1"/>
                  </a:glow>
                </a:effectLst>
              </a:rPr>
              <a:t>6])</a:t>
            </a:r>
          </a:p>
          <a:p>
            <a:r>
              <a:rPr lang="en-US" altLang="zh-TW" b="1" dirty="0" err="1">
                <a:solidFill>
                  <a:srgbClr val="EE5496"/>
                </a:solidFill>
                <a:effectLst>
                  <a:glow rad="127000">
                    <a:schemeClr val="bg1"/>
                  </a:glow>
                </a:effectLst>
              </a:rPr>
              <a:t>shift_t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&lt;ac::</a:t>
            </a:r>
            <a:r>
              <a:rPr lang="en-US" altLang="zh-TW" b="1" dirty="0" err="1">
                <a:solidFill>
                  <a:srgbClr val="EE5496"/>
                </a:solidFill>
                <a:effectLst>
                  <a:glow rad="127000">
                    <a:schemeClr val="bg1"/>
                  </a:glow>
                </a:effectLst>
              </a:rPr>
              <a:t>nbits</a:t>
            </a:r>
            <a:r>
              <a:rPr lang="en-US" altLang="zh-TW" b="1" dirty="0">
                <a:solidFill>
                  <a:srgbClr val="EE5496"/>
                </a:solidFill>
                <a:effectLst>
                  <a:glow rad="127000">
                    <a:schemeClr val="bg1"/>
                  </a:glow>
                </a:effectLst>
              </a:rPr>
              <a:t>&lt;(64+32)*2+(32*2)&gt;::</a:t>
            </a:r>
            <a:r>
              <a:rPr lang="en-US" altLang="zh-TW" b="1" dirty="0" err="1">
                <a:solidFill>
                  <a:srgbClr val="EE5496"/>
                </a:solidFill>
                <a:effectLst>
                  <a:glow rad="127000">
                    <a:schemeClr val="bg1"/>
                  </a:glow>
                </a:effectLst>
              </a:rPr>
              <a:t>val</a:t>
            </a:r>
            <a:r>
              <a:rPr lang="en-US" altLang="zh-TW" sz="1000" b="1" dirty="0" err="1">
                <a:solidFill>
                  <a:srgbClr val="EE5496"/>
                </a:solidFill>
                <a:effectLst>
                  <a:glow rad="127000">
                    <a:schemeClr val="bg1"/>
                  </a:glow>
                </a:effectLst>
              </a:rPr>
              <a:t>,false</a:t>
            </a:r>
            <a:r>
              <a:rPr lang="en-US" altLang="zh-TW" b="1" dirty="0">
                <a:solidFill>
                  <a:srgbClr val="EE5496"/>
                </a:solidFill>
                <a:effectLst>
                  <a:glow rad="127000">
                    <a:schemeClr val="bg1"/>
                  </a:glow>
                </a:effectLst>
              </a:rPr>
              <a:t>&gt;)</a:t>
            </a:r>
          </a:p>
          <a:p>
            <a:r>
              <a:rPr lang="en-US" altLang="zh-TW" b="1" dirty="0" err="1">
                <a:solidFill>
                  <a:srgbClr val="EE5496"/>
                </a:solidFill>
                <a:effectLst>
                  <a:glow rad="127000">
                    <a:schemeClr val="bg1"/>
                  </a:glow>
                </a:effectLst>
              </a:rPr>
              <a:t>output_stream_t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&lt;32&gt;)</a:t>
            </a:r>
          </a:p>
        </p:txBody>
      </p:sp>
    </p:spTree>
    <p:extLst>
      <p:ext uri="{BB962C8B-B14F-4D97-AF65-F5344CB8AC3E}">
        <p14:creationId xmlns:p14="http://schemas.microsoft.com/office/powerpoint/2010/main" val="2284103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flow_calc</a:t>
            </a:r>
            <a:endParaRPr lang="zh-TW" altLang="en-US" b="1" dirty="0">
              <a:solidFill>
                <a:srgbClr val="FF0000"/>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8.</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flow_calc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文字方塊 129">
                <a:extLst>
                  <a:ext uri="{FF2B5EF4-FFF2-40B4-BE49-F238E27FC236}">
                    <a16:creationId xmlns:a16="http://schemas.microsoft.com/office/drawing/2014/main" id="{97953FB4-5EB6-4FD8-A9D9-421ABF1FDFE1}"/>
                  </a:ext>
                </a:extLst>
              </p:cNvPr>
              <p:cNvSpPr txBox="1"/>
              <p:nvPr/>
            </p:nvSpPr>
            <p:spPr>
              <a:xfrm>
                <a:off x="2712587" y="1135579"/>
                <a:ext cx="2558136" cy="1189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500" i="1" dirty="0" smtClean="0">
                              <a:solidFill>
                                <a:srgbClr val="000000"/>
                              </a:solidFill>
                              <a:latin typeface="Cambria Math" panose="02040503050406030204" pitchFamily="18" charset="0"/>
                            </a:rPr>
                          </m:ctrlPr>
                        </m:dPr>
                        <m:e>
                          <m:m>
                            <m:mPr>
                              <m:plcHide m:val="on"/>
                              <m:mcs>
                                <m:mc>
                                  <m:mcPr>
                                    <m:count m:val="1"/>
                                    <m:mcJc m:val="center"/>
                                  </m:mcPr>
                                </m:mc>
                              </m:mcs>
                              <m:ctrlPr>
                                <a:rPr lang="zh-TW" altLang="en-US" sz="1500" i="1" dirty="0">
                                  <a:solidFill>
                                    <a:srgbClr val="000000"/>
                                  </a:solidFill>
                                  <a:latin typeface="Cambria Math" panose="02040503050406030204" pitchFamily="18" charset="0"/>
                                </a:rPr>
                              </m:ctrlPr>
                            </m:mPr>
                            <m:mr>
                              <m:e>
                                <m:r>
                                  <a:rPr lang="zh-TW" altLang="en-US" sz="1500" i="1" dirty="0">
                                    <a:solidFill>
                                      <a:srgbClr val="000000"/>
                                    </a:solidFill>
                                    <a:latin typeface="Cambria Math" panose="02040503050406030204" pitchFamily="18" charset="0"/>
                                  </a:rPr>
                                  <m:t>𝑢</m:t>
                                </m:r>
                              </m:e>
                            </m:mr>
                            <m:mr>
                              <m:e>
                                <m:r>
                                  <a:rPr lang="zh-TW" altLang="en-US" sz="1500" i="1" dirty="0">
                                    <a:solidFill>
                                      <a:srgbClr val="000000"/>
                                    </a:solidFill>
                                    <a:latin typeface="Cambria Math" panose="02040503050406030204" pitchFamily="18" charset="0"/>
                                  </a:rPr>
                                  <m:t>𝑣</m:t>
                                </m:r>
                              </m:e>
                            </m:mr>
                          </m:m>
                        </m:e>
                      </m:d>
                      <m:r>
                        <a:rPr lang="zh-TW" altLang="en-US" sz="1500" dirty="0">
                          <a:solidFill>
                            <a:srgbClr val="000000"/>
                          </a:solidFill>
                          <a:latin typeface="Cambria Math" panose="02040503050406030204" pitchFamily="18" charset="0"/>
                        </a:rPr>
                        <m:t>=</m:t>
                      </m:r>
                      <m:d>
                        <m:dPr>
                          <m:begChr m:val="["/>
                          <m:endChr m:val="]"/>
                          <m:ctrlPr>
                            <a:rPr lang="zh-TW" altLang="en-US" sz="1600" b="1" i="1">
                              <a:solidFill>
                                <a:srgbClr val="000000"/>
                              </a:solidFill>
                              <a:latin typeface="Cambria Math" panose="02040503050406030204" pitchFamily="18" charset="0"/>
                            </a:rPr>
                          </m:ctrlPr>
                        </m:dPr>
                        <m:e>
                          <m:eqArr>
                            <m:eqArrPr>
                              <m:ctrlPr>
                                <a:rPr lang="zh-TW" altLang="en-US" sz="1600" b="1" i="1">
                                  <a:solidFill>
                                    <a:srgbClr val="000000"/>
                                  </a:solidFill>
                                  <a:latin typeface="Cambria Math" panose="02040503050406030204" pitchFamily="18" charset="0"/>
                                </a:rPr>
                              </m:ctrlPr>
                            </m:eqArrPr>
                            <m:e>
                              <m:f>
                                <m:fPr>
                                  <m:ctrlPr>
                                    <a:rPr lang="zh-TW" altLang="en-US" sz="1600" b="1" i="1">
                                      <a:latin typeface="Cambria Math" panose="02040503050406030204" pitchFamily="18" charset="0"/>
                                    </a:rPr>
                                  </m:ctrlPr>
                                </m:fPr>
                                <m:num>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zh-TW" altLang="en-US"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F9933"/>
                                      </a:solidFill>
                                      <a:latin typeface="Cambria Math" panose="02040503050406030204" pitchFamily="18" charset="0"/>
                                    </a:rPr>
                                    <m:t>𝚺</m:t>
                                  </m:r>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zh-TW" altLang="en-US" sz="1600" b="1">
                                          <a:solidFill>
                                            <a:srgbClr val="FF9933"/>
                                          </a:solidFill>
                                          <a:latin typeface="Cambria Math" panose="02040503050406030204" pitchFamily="18" charset="0"/>
                                        </a:rPr>
                                        <m:t>𝐱</m:t>
                                      </m:r>
                                    </m:sub>
                                  </m:sSub>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en-US" altLang="zh-TW" sz="1600" b="1">
                                          <a:solidFill>
                                            <a:srgbClr val="FF9933"/>
                                          </a:solidFill>
                                          <a:latin typeface="Cambria Math" panose="02040503050406030204" pitchFamily="18" charset="0"/>
                                        </a:rPr>
                                        <m:t>𝐲</m:t>
                                      </m:r>
                                    </m:sub>
                                  </m:sSub>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
                              <m:f>
                                <m:fPr>
                                  <m:ctrlPr>
                                    <a:rPr lang="zh-TW" altLang="en-US" sz="1600" b="1" i="1">
                                      <a:latin typeface="Cambria Math" panose="02040503050406030204" pitchFamily="18" charset="0"/>
                                    </a:rPr>
                                  </m:ctrlPr>
                                </m:fPr>
                                <m:num>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en-US" altLang="zh-TW"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qArr>
                        </m:e>
                      </m:d>
                    </m:oMath>
                  </m:oMathPara>
                </a14:m>
                <a:endParaRPr lang="zh-TW" altLang="en-US" sz="1500" dirty="0">
                  <a:solidFill>
                    <a:srgbClr val="000000"/>
                  </a:solidFill>
                </a:endParaRPr>
              </a:p>
            </p:txBody>
          </p:sp>
        </mc:Choice>
        <mc:Fallback>
          <p:sp>
            <p:nvSpPr>
              <p:cNvPr id="130" name="文字方塊 129">
                <a:extLst>
                  <a:ext uri="{FF2B5EF4-FFF2-40B4-BE49-F238E27FC236}">
                    <a16:creationId xmlns:a16="http://schemas.microsoft.com/office/drawing/2014/main" id="{97953FB4-5EB6-4FD8-A9D9-421ABF1FDFE1}"/>
                  </a:ext>
                </a:extLst>
              </p:cNvPr>
              <p:cNvSpPr txBox="1">
                <a:spLocks noRot="1" noChangeAspect="1" noMove="1" noResize="1" noEditPoints="1" noAdjustHandles="1" noChangeArrowheads="1" noChangeShapeType="1" noTextEdit="1"/>
              </p:cNvSpPr>
              <p:nvPr/>
            </p:nvSpPr>
            <p:spPr>
              <a:xfrm>
                <a:off x="2712587" y="1135579"/>
                <a:ext cx="2558136" cy="1189236"/>
              </a:xfrm>
              <a:prstGeom prst="rect">
                <a:avLst/>
              </a:prstGeom>
              <a:blipFill>
                <a:blip r:embed="rId3"/>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D2E5007D-8A3D-48A7-9B11-B1AA3092F065}"/>
              </a:ext>
            </a:extLst>
          </p:cNvPr>
          <p:cNvSpPr/>
          <p:nvPr/>
        </p:nvSpPr>
        <p:spPr>
          <a:xfrm>
            <a:off x="469708" y="2509728"/>
            <a:ext cx="6788975" cy="456535"/>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TW" dirty="0"/>
              <a:t>We use the same technique to shift value for more accuracy.</a:t>
            </a:r>
          </a:p>
        </p:txBody>
      </p:sp>
      <p:pic>
        <p:nvPicPr>
          <p:cNvPr id="39" name="圖片 38">
            <a:extLst>
              <a:ext uri="{FF2B5EF4-FFF2-40B4-BE49-F238E27FC236}">
                <a16:creationId xmlns:a16="http://schemas.microsoft.com/office/drawing/2014/main" id="{2597441B-CE4B-4249-AAA8-6C033E49CF21}"/>
              </a:ext>
            </a:extLst>
          </p:cNvPr>
          <p:cNvPicPr>
            <a:picLocks noChangeAspect="1"/>
          </p:cNvPicPr>
          <p:nvPr/>
        </p:nvPicPr>
        <p:blipFill rotWithShape="1">
          <a:blip r:embed="rId4"/>
          <a:srcRect b="31950"/>
          <a:stretch/>
        </p:blipFill>
        <p:spPr>
          <a:xfrm>
            <a:off x="359790" y="3114738"/>
            <a:ext cx="7852896" cy="2546922"/>
          </a:xfrm>
          <a:prstGeom prst="rect">
            <a:avLst/>
          </a:prstGeom>
        </p:spPr>
      </p:pic>
      <p:sp>
        <p:nvSpPr>
          <p:cNvPr id="40" name="矩形 39">
            <a:extLst>
              <a:ext uri="{FF2B5EF4-FFF2-40B4-BE49-F238E27FC236}">
                <a16:creationId xmlns:a16="http://schemas.microsoft.com/office/drawing/2014/main" id="{E86D0706-C502-4B12-81BD-31BF60C3DB21}"/>
              </a:ext>
            </a:extLst>
          </p:cNvPr>
          <p:cNvSpPr/>
          <p:nvPr/>
        </p:nvSpPr>
        <p:spPr>
          <a:xfrm>
            <a:off x="653642" y="5822758"/>
            <a:ext cx="1539060" cy="923330"/>
          </a:xfrm>
          <a:prstGeom prst="rect">
            <a:avLst/>
          </a:prstGeom>
        </p:spPr>
        <p:txBody>
          <a:bodyPr wrap="square">
            <a:spAutoFit/>
          </a:bodyPr>
          <a:lstStyle/>
          <a:p>
            <a:pPr algn="r"/>
            <a:r>
              <a:rPr lang="en-US" altLang="zh-TW" b="1" dirty="0">
                <a:solidFill>
                  <a:srgbClr val="EE5496"/>
                </a:solidFill>
                <a:effectLst>
                  <a:glow rad="127000">
                    <a:schemeClr val="bg1"/>
                  </a:glow>
                </a:effectLst>
              </a:rPr>
              <a:t>   Input type:</a:t>
            </a:r>
          </a:p>
          <a:p>
            <a:pPr algn="r"/>
            <a:endParaRPr lang="en-US" altLang="zh-TW" b="1" dirty="0">
              <a:solidFill>
                <a:srgbClr val="EE5496"/>
              </a:solidFill>
              <a:effectLst>
                <a:glow rad="127000">
                  <a:schemeClr val="bg1"/>
                </a:glow>
              </a:effectLst>
            </a:endParaRPr>
          </a:p>
          <a:p>
            <a:pPr algn="r"/>
            <a:r>
              <a:rPr lang="en-US" altLang="zh-TW" b="1" dirty="0">
                <a:solidFill>
                  <a:srgbClr val="EE5496"/>
                </a:solidFill>
                <a:effectLst>
                  <a:glow rad="127000">
                    <a:schemeClr val="bg1"/>
                  </a:glow>
                </a:effectLst>
              </a:rPr>
              <a:t>Output type:</a:t>
            </a:r>
          </a:p>
        </p:txBody>
      </p:sp>
      <p:sp>
        <p:nvSpPr>
          <p:cNvPr id="41" name="矩形 40">
            <a:extLst>
              <a:ext uri="{FF2B5EF4-FFF2-40B4-BE49-F238E27FC236}">
                <a16:creationId xmlns:a16="http://schemas.microsoft.com/office/drawing/2014/main" id="{850EACBF-07DC-45D7-B215-7348563927AF}"/>
              </a:ext>
            </a:extLst>
          </p:cNvPr>
          <p:cNvSpPr/>
          <p:nvPr/>
        </p:nvSpPr>
        <p:spPr>
          <a:xfrm>
            <a:off x="2083494" y="5822758"/>
            <a:ext cx="5844870" cy="923330"/>
          </a:xfrm>
          <a:prstGeom prst="rect">
            <a:avLst/>
          </a:prstGeom>
          <a:noFill/>
        </p:spPr>
        <p:txBody>
          <a:bodyPr wrap="none">
            <a:spAutoFit/>
          </a:bodyPr>
          <a:lstStyle/>
          <a:p>
            <a:r>
              <a:rPr lang="en-US" altLang="zh-TW" b="1" dirty="0" err="1">
                <a:solidFill>
                  <a:srgbClr val="EE5496"/>
                </a:solidFill>
                <a:effectLst>
                  <a:glow rad="127000">
                    <a:schemeClr val="bg1"/>
                  </a:glow>
                </a:effectLst>
              </a:rPr>
              <a:t>tensor_int_pixel_t</a:t>
            </a:r>
            <a:r>
              <a:rPr lang="en-US" altLang="zh-TW" b="1" dirty="0">
                <a:solidFill>
                  <a:srgbClr val="EE5496"/>
                </a:solidFill>
                <a:effectLst>
                  <a:glow rad="127000">
                    <a:schemeClr val="bg1"/>
                  </a:glow>
                </a:effectLst>
              </a:rPr>
              <a:t>[6] (</a:t>
            </a:r>
            <a:r>
              <a:rPr lang="fr-FR" altLang="zh-TW" b="1" dirty="0">
                <a:solidFill>
                  <a:srgbClr val="EE5496"/>
                </a:solidFill>
                <a:effectLst>
                  <a:glow rad="127000">
                    <a:schemeClr val="bg1"/>
                  </a:glow>
                </a:effectLst>
              </a:rPr>
              <a:t>ac_int&lt;32&gt;[</a:t>
            </a:r>
            <a:r>
              <a:rPr lang="en-US" altLang="zh-TW" b="1" dirty="0">
                <a:solidFill>
                  <a:srgbClr val="EE5496"/>
                </a:solidFill>
                <a:effectLst>
                  <a:glow rad="127000">
                    <a:schemeClr val="bg1"/>
                  </a:glow>
                </a:effectLst>
              </a:rPr>
              <a:t>6])</a:t>
            </a:r>
          </a:p>
          <a:p>
            <a:r>
              <a:rPr lang="en-US" altLang="zh-TW" b="1" dirty="0" err="1">
                <a:solidFill>
                  <a:srgbClr val="EE5496"/>
                </a:solidFill>
                <a:effectLst>
                  <a:glow rad="127000">
                    <a:schemeClr val="bg1"/>
                  </a:glow>
                </a:effectLst>
              </a:rPr>
              <a:t>shift_t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&lt;ac::</a:t>
            </a:r>
            <a:r>
              <a:rPr lang="en-US" altLang="zh-TW" b="1" dirty="0" err="1">
                <a:solidFill>
                  <a:srgbClr val="EE5496"/>
                </a:solidFill>
                <a:effectLst>
                  <a:glow rad="127000">
                    <a:schemeClr val="bg1"/>
                  </a:glow>
                </a:effectLst>
              </a:rPr>
              <a:t>nbits</a:t>
            </a:r>
            <a:r>
              <a:rPr lang="en-US" altLang="zh-TW" b="1" dirty="0">
                <a:solidFill>
                  <a:srgbClr val="EE5496"/>
                </a:solidFill>
                <a:effectLst>
                  <a:glow rad="127000">
                    <a:schemeClr val="bg1"/>
                  </a:glow>
                </a:effectLst>
              </a:rPr>
              <a:t>&lt;(64+32)*2+(32*2)&gt;::</a:t>
            </a:r>
            <a:r>
              <a:rPr lang="en-US" altLang="zh-TW" b="1" dirty="0" err="1">
                <a:solidFill>
                  <a:srgbClr val="EE5496"/>
                </a:solidFill>
                <a:effectLst>
                  <a:glow rad="127000">
                    <a:schemeClr val="bg1"/>
                  </a:glow>
                </a:effectLst>
              </a:rPr>
              <a:t>val</a:t>
            </a:r>
            <a:r>
              <a:rPr lang="en-US" altLang="zh-TW" sz="1000" b="1" dirty="0" err="1">
                <a:solidFill>
                  <a:srgbClr val="EE5496"/>
                </a:solidFill>
                <a:effectLst>
                  <a:glow rad="127000">
                    <a:schemeClr val="bg1"/>
                  </a:glow>
                </a:effectLst>
              </a:rPr>
              <a:t>,false</a:t>
            </a:r>
            <a:r>
              <a:rPr lang="en-US" altLang="zh-TW" b="1" dirty="0">
                <a:solidFill>
                  <a:srgbClr val="EE5496"/>
                </a:solidFill>
                <a:effectLst>
                  <a:glow rad="127000">
                    <a:schemeClr val="bg1"/>
                  </a:glow>
                </a:effectLst>
              </a:rPr>
              <a:t>&gt;)</a:t>
            </a:r>
          </a:p>
          <a:p>
            <a:r>
              <a:rPr lang="en-US" altLang="zh-TW" b="1" dirty="0" err="1">
                <a:solidFill>
                  <a:srgbClr val="EE5496"/>
                </a:solidFill>
                <a:effectLst>
                  <a:glow rad="127000">
                    <a:schemeClr val="bg1"/>
                  </a:glow>
                </a:effectLst>
              </a:rPr>
              <a:t>output_stream_t</a:t>
            </a:r>
            <a:r>
              <a:rPr lang="en-US" altLang="zh-TW" b="1" dirty="0">
                <a:solidFill>
                  <a:srgbClr val="EE5496"/>
                </a:solidFill>
                <a:effectLst>
                  <a:glow rad="127000">
                    <a:schemeClr val="bg1"/>
                  </a:glow>
                </a:effectLst>
              </a:rPr>
              <a:t> (</a:t>
            </a:r>
            <a:r>
              <a:rPr lang="en-US" altLang="zh-TW" b="1" dirty="0" err="1">
                <a:solidFill>
                  <a:srgbClr val="EE5496"/>
                </a:solidFill>
                <a:effectLst>
                  <a:glow rad="127000">
                    <a:schemeClr val="bg1"/>
                  </a:glow>
                </a:effectLst>
              </a:rPr>
              <a:t>ac_int</a:t>
            </a:r>
            <a:r>
              <a:rPr lang="en-US" altLang="zh-TW" b="1" dirty="0">
                <a:solidFill>
                  <a:srgbClr val="EE5496"/>
                </a:solidFill>
                <a:effectLst>
                  <a:glow rad="127000">
                    <a:schemeClr val="bg1"/>
                  </a:glow>
                </a:effectLst>
              </a:rPr>
              <a:t>&lt;32&gt;)</a:t>
            </a:r>
          </a:p>
        </p:txBody>
      </p:sp>
    </p:spTree>
    <p:extLst>
      <p:ext uri="{BB962C8B-B14F-4D97-AF65-F5344CB8AC3E}">
        <p14:creationId xmlns:p14="http://schemas.microsoft.com/office/powerpoint/2010/main" val="34906142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1" y="446348"/>
            <a:ext cx="7599598"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code</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6823" y="2634997"/>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658208" y="5799855"/>
            <a:ext cx="825867" cy="369332"/>
          </a:xfrm>
          <a:prstGeom prst="rect">
            <a:avLst/>
          </a:prstGeom>
          <a:noFill/>
        </p:spPr>
        <p:txBody>
          <a:bodyPr wrap="none" rtlCol="0">
            <a:spAutoFit/>
          </a:bodyPr>
          <a:lstStyle/>
          <a:p>
            <a:r>
              <a:rPr lang="en-US" altLang="zh-TW">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a:solidFill>
            <a:srgbClr val="FFB3B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0000"/>
                </a:solidFill>
              </a:rPr>
              <a:t>flow_calc</a:t>
            </a:r>
            <a:endParaRPr lang="zh-TW" altLang="en-US" b="1" dirty="0">
              <a:solidFill>
                <a:srgbClr val="FF0000"/>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7028"/>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589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4378" y="2617296"/>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869460"/>
            <a:ext cx="11494765" cy="1015663"/>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code:</a:t>
            </a:r>
            <a:endParaRPr lang="en-US" altLang="zh-TW" sz="2000" dirty="0">
              <a:solidFill>
                <a:srgbClr val="EDECDF">
                  <a:lumMod val="10000"/>
                </a:srgbClr>
              </a:solidFill>
              <a:latin typeface="芫荽 0.92" pitchFamily="2" charset="-120"/>
              <a:ea typeface="芫荽 0.92" pitchFamily="2" charset="-120"/>
              <a:cs typeface="芫荽 0.92" pitchFamily="2" charset="-120"/>
            </a:endParaRPr>
          </a:p>
          <a:p>
            <a:pPr lvl="1"/>
            <a:r>
              <a:rPr lang="en-US" altLang="zh-TW" sz="2000" dirty="0">
                <a:solidFill>
                  <a:srgbClr val="EDECDF">
                    <a:lumMod val="10000"/>
                  </a:srgbClr>
                </a:solidFill>
                <a:latin typeface="芫荽 0.92" pitchFamily="2" charset="-120"/>
                <a:ea typeface="芫荽 0.92" pitchFamily="2" charset="-120"/>
                <a:cs typeface="芫荽 0.92" pitchFamily="2" charset="-120"/>
              </a:rPr>
              <a:t>8.</a:t>
            </a:r>
            <a:r>
              <a:rPr lang="zh-TW" altLang="en-US" sz="2000" dirty="0">
                <a:solidFill>
                  <a:srgbClr val="EDECDF">
                    <a:lumMod val="10000"/>
                  </a:srgbClr>
                </a:solidFill>
                <a:latin typeface="芫荽 0.92" pitchFamily="2" charset="-120"/>
                <a:ea typeface="芫荽 0.92" pitchFamily="2" charset="-120"/>
                <a:cs typeface="芫荽 0.92" pitchFamily="2" charset="-120"/>
              </a:rPr>
              <a:t>  </a:t>
            </a:r>
            <a:r>
              <a:rPr lang="en-US" altLang="zh-TW" sz="2000" dirty="0" err="1">
                <a:solidFill>
                  <a:srgbClr val="EDECDF">
                    <a:lumMod val="10000"/>
                  </a:srgbClr>
                </a:solidFill>
                <a:latin typeface="芫荽 0.92" pitchFamily="2" charset="-120"/>
                <a:ea typeface="芫荽 0.92" pitchFamily="2" charset="-120"/>
                <a:cs typeface="芫荽 0.92" pitchFamily="2" charset="-120"/>
              </a:rPr>
              <a:t>flow_calc</a:t>
            </a:r>
            <a:r>
              <a:rPr lang="en-US" altLang="zh-TW" sz="2000" dirty="0">
                <a:solidFill>
                  <a:srgbClr val="EDECDF">
                    <a:lumMod val="10000"/>
                  </a:srgbClr>
                </a:solidFill>
                <a:latin typeface="芫荽 0.92" pitchFamily="2" charset="-120"/>
                <a:ea typeface="芫荽 0.92" pitchFamily="2" charset="-120"/>
                <a:cs typeface="芫荽 0.92" pitchFamily="2" charset="-120"/>
              </a:rPr>
              <a:t>:</a:t>
            </a:r>
          </a:p>
        </p:txBody>
      </p:sp>
      <p:sp>
        <p:nvSpPr>
          <p:cNvPr id="113" name="文字方塊 112">
            <a:extLst>
              <a:ext uri="{FF2B5EF4-FFF2-40B4-BE49-F238E27FC236}">
                <a16:creationId xmlns:a16="http://schemas.microsoft.com/office/drawing/2014/main" id="{DC816460-057B-4D30-86CD-A6ACC64E772C}"/>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115" name="直線單箭頭接點 114">
            <a:extLst>
              <a:ext uri="{FF2B5EF4-FFF2-40B4-BE49-F238E27FC236}">
                <a16:creationId xmlns:a16="http://schemas.microsoft.com/office/drawing/2014/main" id="{49E75DB2-A0B1-49D0-9936-F7B2C3848B3A}"/>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0" name="文字方塊 129">
                <a:extLst>
                  <a:ext uri="{FF2B5EF4-FFF2-40B4-BE49-F238E27FC236}">
                    <a16:creationId xmlns:a16="http://schemas.microsoft.com/office/drawing/2014/main" id="{97953FB4-5EB6-4FD8-A9D9-421ABF1FDFE1}"/>
                  </a:ext>
                </a:extLst>
              </p:cNvPr>
              <p:cNvSpPr txBox="1"/>
              <p:nvPr/>
            </p:nvSpPr>
            <p:spPr>
              <a:xfrm>
                <a:off x="2712587" y="1135579"/>
                <a:ext cx="2558136" cy="11892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1500" i="1" dirty="0" smtClean="0">
                              <a:solidFill>
                                <a:srgbClr val="000000"/>
                              </a:solidFill>
                              <a:latin typeface="Cambria Math" panose="02040503050406030204" pitchFamily="18" charset="0"/>
                            </a:rPr>
                          </m:ctrlPr>
                        </m:dPr>
                        <m:e>
                          <m:m>
                            <m:mPr>
                              <m:plcHide m:val="on"/>
                              <m:mcs>
                                <m:mc>
                                  <m:mcPr>
                                    <m:count m:val="1"/>
                                    <m:mcJc m:val="center"/>
                                  </m:mcPr>
                                </m:mc>
                              </m:mcs>
                              <m:ctrlPr>
                                <a:rPr lang="zh-TW" altLang="en-US" sz="1500" i="1" dirty="0">
                                  <a:solidFill>
                                    <a:srgbClr val="000000"/>
                                  </a:solidFill>
                                  <a:latin typeface="Cambria Math" panose="02040503050406030204" pitchFamily="18" charset="0"/>
                                </a:rPr>
                              </m:ctrlPr>
                            </m:mPr>
                            <m:mr>
                              <m:e>
                                <m:r>
                                  <a:rPr lang="zh-TW" altLang="en-US" sz="1500" i="1" dirty="0">
                                    <a:solidFill>
                                      <a:srgbClr val="000000"/>
                                    </a:solidFill>
                                    <a:latin typeface="Cambria Math" panose="02040503050406030204" pitchFamily="18" charset="0"/>
                                  </a:rPr>
                                  <m:t>𝑢</m:t>
                                </m:r>
                              </m:e>
                            </m:mr>
                            <m:mr>
                              <m:e>
                                <m:r>
                                  <a:rPr lang="zh-TW" altLang="en-US" sz="1500" i="1" dirty="0">
                                    <a:solidFill>
                                      <a:srgbClr val="000000"/>
                                    </a:solidFill>
                                    <a:latin typeface="Cambria Math" panose="02040503050406030204" pitchFamily="18" charset="0"/>
                                  </a:rPr>
                                  <m:t>𝑣</m:t>
                                </m:r>
                              </m:e>
                            </m:mr>
                          </m:m>
                        </m:e>
                      </m:d>
                      <m:r>
                        <a:rPr lang="zh-TW" altLang="en-US" sz="1500" dirty="0">
                          <a:solidFill>
                            <a:srgbClr val="000000"/>
                          </a:solidFill>
                          <a:latin typeface="Cambria Math" panose="02040503050406030204" pitchFamily="18" charset="0"/>
                        </a:rPr>
                        <m:t>=</m:t>
                      </m:r>
                      <m:d>
                        <m:dPr>
                          <m:begChr m:val="["/>
                          <m:endChr m:val="]"/>
                          <m:ctrlPr>
                            <a:rPr lang="zh-TW" altLang="en-US" sz="1600" b="1" i="1">
                              <a:solidFill>
                                <a:srgbClr val="000000"/>
                              </a:solidFill>
                              <a:latin typeface="Cambria Math" panose="02040503050406030204" pitchFamily="18" charset="0"/>
                            </a:rPr>
                          </m:ctrlPr>
                        </m:dPr>
                        <m:e>
                          <m:eqArr>
                            <m:eqArrPr>
                              <m:ctrlPr>
                                <a:rPr lang="zh-TW" altLang="en-US" sz="1600" b="1" i="1">
                                  <a:solidFill>
                                    <a:srgbClr val="000000"/>
                                  </a:solidFill>
                                  <a:latin typeface="Cambria Math" panose="02040503050406030204" pitchFamily="18" charset="0"/>
                                </a:rPr>
                              </m:ctrlPr>
                            </m:eqArrPr>
                            <m:e>
                              <m:f>
                                <m:fPr>
                                  <m:ctrlPr>
                                    <a:rPr lang="zh-TW" altLang="en-US" sz="1600" b="1" i="1">
                                      <a:latin typeface="Cambria Math" panose="02040503050406030204" pitchFamily="18" charset="0"/>
                                    </a:rPr>
                                  </m:ctrlPr>
                                </m:fPr>
                                <m:num>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zh-TW" altLang="en-US"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F9933"/>
                                      </a:solidFill>
                                      <a:latin typeface="Cambria Math" panose="02040503050406030204" pitchFamily="18" charset="0"/>
                                    </a:rPr>
                                    <m:t>𝚺</m:t>
                                  </m:r>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zh-TW" altLang="en-US" sz="1600" b="1">
                                          <a:solidFill>
                                            <a:srgbClr val="FF9933"/>
                                          </a:solidFill>
                                          <a:latin typeface="Cambria Math" panose="02040503050406030204" pitchFamily="18" charset="0"/>
                                        </a:rPr>
                                        <m:t>𝐱</m:t>
                                      </m:r>
                                    </m:sub>
                                  </m:sSub>
                                  <m:sSub>
                                    <m:sSubPr>
                                      <m:ctrlPr>
                                        <a:rPr lang="zh-TW" altLang="en-US" sz="1600" b="1" i="1">
                                          <a:solidFill>
                                            <a:srgbClr val="FF9933"/>
                                          </a:solidFill>
                                          <a:latin typeface="Cambria Math" panose="02040503050406030204" pitchFamily="18" charset="0"/>
                                        </a:rPr>
                                      </m:ctrlPr>
                                    </m:sSubPr>
                                    <m:e>
                                      <m:r>
                                        <a:rPr lang="zh-TW" altLang="en-US" sz="1600" b="1">
                                          <a:solidFill>
                                            <a:srgbClr val="FF9933"/>
                                          </a:solidFill>
                                          <a:latin typeface="Cambria Math" panose="02040503050406030204" pitchFamily="18" charset="0"/>
                                        </a:rPr>
                                        <m:t>𝐈</m:t>
                                      </m:r>
                                    </m:e>
                                    <m:sub>
                                      <m:r>
                                        <a:rPr lang="en-US" altLang="zh-TW" sz="1600" b="1">
                                          <a:solidFill>
                                            <a:srgbClr val="FF9933"/>
                                          </a:solidFill>
                                          <a:latin typeface="Cambria Math" panose="02040503050406030204" pitchFamily="18" charset="0"/>
                                        </a:rPr>
                                        <m:t>𝐲</m:t>
                                      </m:r>
                                    </m:sub>
                                  </m:sSub>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
                              <m:f>
                                <m:fPr>
                                  <m:ctrlPr>
                                    <a:rPr lang="zh-TW" altLang="en-US" sz="1600" b="1" i="1">
                                      <a:latin typeface="Cambria Math" panose="02040503050406030204" pitchFamily="18" charset="0"/>
                                    </a:rPr>
                                  </m:ctrlPr>
                                </m:fPr>
                                <m:num>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en-US" altLang="zh-TW"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chemeClr val="accent1">
                                          <a:lumMod val="50000"/>
                                        </a:schemeClr>
                                      </a:solidFill>
                                      <a:latin typeface="Cambria Math" panose="02040503050406030204" pitchFamily="18" charset="0"/>
                                    </a:rPr>
                                    <m:t>𝚺</m:t>
                                  </m:r>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𝐲</m:t>
                                      </m:r>
                                    </m:sub>
                                  </m:sSub>
                                  <m:sSub>
                                    <m:sSubPr>
                                      <m:ctrlPr>
                                        <a:rPr lang="zh-TW" altLang="en-US" sz="1600" b="1" i="1">
                                          <a:solidFill>
                                            <a:schemeClr val="accent1">
                                              <a:lumMod val="50000"/>
                                            </a:schemeClr>
                                          </a:solidFill>
                                          <a:latin typeface="Cambria Math" panose="02040503050406030204" pitchFamily="18" charset="0"/>
                                        </a:rPr>
                                      </m:ctrlPr>
                                    </m:sSubPr>
                                    <m:e>
                                      <m:r>
                                        <a:rPr lang="zh-TW" altLang="en-US" sz="1600" b="1">
                                          <a:solidFill>
                                            <a:schemeClr val="accent1">
                                              <a:lumMod val="50000"/>
                                            </a:schemeClr>
                                          </a:solidFill>
                                          <a:latin typeface="Cambria Math" panose="02040503050406030204" pitchFamily="18" charset="0"/>
                                        </a:rPr>
                                        <m:t>𝐈</m:t>
                                      </m:r>
                                    </m:e>
                                    <m:sub>
                                      <m:r>
                                        <a:rPr lang="en-US" altLang="zh-TW" sz="1600" b="1">
                                          <a:solidFill>
                                            <a:schemeClr val="accent1">
                                              <a:lumMod val="50000"/>
                                            </a:schemeClr>
                                          </a:solidFill>
                                          <a:latin typeface="Cambria Math" panose="02040503050406030204" pitchFamily="18" charset="0"/>
                                        </a:rPr>
                                        <m:t>𝐭</m:t>
                                      </m:r>
                                    </m:sub>
                                  </m:sSub>
                                  <m:r>
                                    <a:rPr lang="en-US" altLang="zh-TW" sz="1600" b="1">
                                      <a:solidFill>
                                        <a:srgbClr val="000000"/>
                                      </a:solidFill>
                                      <a:latin typeface="Cambria Math" panose="02040503050406030204" pitchFamily="18" charset="0"/>
                                    </a:rPr>
                                    <m:t>−</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zh-TW" altLang="en-US" sz="1600" b="1">
                                      <a:solidFill>
                                        <a:srgbClr val="7030A0"/>
                                      </a:solidFill>
                                      <a:latin typeface="Cambria Math" panose="02040503050406030204" pitchFamily="18" charset="0"/>
                                    </a:rPr>
                                    <m:t>𝚺</m:t>
                                  </m:r>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𝐱</m:t>
                                      </m:r>
                                    </m:sub>
                                  </m:sSub>
                                  <m:sSub>
                                    <m:sSubPr>
                                      <m:ctrlPr>
                                        <a:rPr lang="zh-TW" altLang="en-US" sz="1600" b="1" i="1">
                                          <a:solidFill>
                                            <a:srgbClr val="7030A0"/>
                                          </a:solidFill>
                                          <a:latin typeface="Cambria Math" panose="02040503050406030204" pitchFamily="18" charset="0"/>
                                        </a:rPr>
                                      </m:ctrlPr>
                                    </m:sSubPr>
                                    <m:e>
                                      <m:r>
                                        <a:rPr lang="zh-TW" altLang="en-US" sz="1600" b="1">
                                          <a:solidFill>
                                            <a:srgbClr val="7030A0"/>
                                          </a:solidFill>
                                          <a:latin typeface="Cambria Math" panose="02040503050406030204" pitchFamily="18" charset="0"/>
                                        </a:rPr>
                                        <m:t>𝐈</m:t>
                                      </m:r>
                                    </m:e>
                                    <m:sub>
                                      <m:r>
                                        <a:rPr lang="en-US" altLang="zh-TW" sz="1600" b="1">
                                          <a:solidFill>
                                            <a:srgbClr val="7030A0"/>
                                          </a:solidFill>
                                          <a:latin typeface="Cambria Math" panose="02040503050406030204" pitchFamily="18" charset="0"/>
                                        </a:rPr>
                                        <m:t>𝐭</m:t>
                                      </m:r>
                                    </m:sub>
                                  </m:sSub>
                                </m:num>
                                <m:den>
                                  <m:r>
                                    <a:rPr lang="zh-TW" altLang="en-US" sz="1600" b="1">
                                      <a:solidFill>
                                        <a:srgbClr val="FF9933"/>
                                      </a:solidFill>
                                      <a:latin typeface="Cambria Math" panose="02040503050406030204" pitchFamily="18" charset="0"/>
                                    </a:rPr>
                                    <m:t>𝟐</m:t>
                                  </m:r>
                                  <m:r>
                                    <a:rPr lang="zh-TW" altLang="en-US" sz="1600" b="1">
                                      <a:solidFill>
                                        <a:srgbClr val="F2369C"/>
                                      </a:solidFill>
                                      <a:latin typeface="Cambria Math" panose="02040503050406030204" pitchFamily="18" charset="0"/>
                                    </a:rPr>
                                    <m:t>𝚺</m:t>
                                  </m:r>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zh-TW" altLang="en-US" sz="1600" b="1">
                                          <a:solidFill>
                                            <a:srgbClr val="F2369C"/>
                                          </a:solidFill>
                                          <a:latin typeface="Cambria Math" panose="02040503050406030204" pitchFamily="18" charset="0"/>
                                        </a:rPr>
                                        <m:t>𝐱</m:t>
                                      </m:r>
                                    </m:sub>
                                  </m:sSub>
                                  <m:sSub>
                                    <m:sSubPr>
                                      <m:ctrlPr>
                                        <a:rPr lang="zh-TW" altLang="en-US" sz="1600" b="1" i="1">
                                          <a:solidFill>
                                            <a:srgbClr val="F2369C"/>
                                          </a:solidFill>
                                          <a:latin typeface="Cambria Math" panose="02040503050406030204" pitchFamily="18" charset="0"/>
                                        </a:rPr>
                                      </m:ctrlPr>
                                    </m:sSubPr>
                                    <m:e>
                                      <m:r>
                                        <a:rPr lang="zh-TW" altLang="en-US" sz="1600" b="1">
                                          <a:solidFill>
                                            <a:srgbClr val="F2369C"/>
                                          </a:solidFill>
                                          <a:latin typeface="Cambria Math" panose="02040503050406030204" pitchFamily="18" charset="0"/>
                                        </a:rPr>
                                        <m:t>𝐈</m:t>
                                      </m:r>
                                    </m:e>
                                    <m:sub>
                                      <m:r>
                                        <a:rPr lang="en-US" altLang="zh-TW" sz="1600" b="1">
                                          <a:solidFill>
                                            <a:srgbClr val="F2369C"/>
                                          </a:solidFill>
                                          <a:latin typeface="Cambria Math" panose="02040503050406030204" pitchFamily="18" charset="0"/>
                                        </a:rPr>
                                        <m:t>𝐲</m:t>
                                      </m:r>
                                    </m:sub>
                                  </m:sSub>
                                  <m:r>
                                    <a:rPr lang="en-US" altLang="zh-TW" sz="1600" b="1">
                                      <a:latin typeface="Cambria Math" panose="02040503050406030204" pitchFamily="18" charset="0"/>
                                    </a:rPr>
                                    <m:t>−</m:t>
                                  </m:r>
                                  <m:r>
                                    <a:rPr lang="zh-TW" altLang="en-US" sz="1600" b="1">
                                      <a:solidFill>
                                        <a:srgbClr val="00B050"/>
                                      </a:solidFill>
                                      <a:latin typeface="Cambria Math" panose="02040503050406030204" pitchFamily="18" charset="0"/>
                                    </a:rPr>
                                    <m:t>𝚺</m:t>
                                  </m:r>
                                  <m:sSubSup>
                                    <m:sSubSupPr>
                                      <m:ctrlPr>
                                        <a:rPr lang="zh-TW" altLang="en-US" sz="1600" b="1" i="1">
                                          <a:solidFill>
                                            <a:srgbClr val="00B050"/>
                                          </a:solidFill>
                                          <a:latin typeface="Cambria Math" panose="02040503050406030204" pitchFamily="18" charset="0"/>
                                        </a:rPr>
                                      </m:ctrlPr>
                                    </m:sSubSupPr>
                                    <m:e>
                                      <m:r>
                                        <a:rPr lang="zh-TW" altLang="en-US" sz="1600" b="1">
                                          <a:solidFill>
                                            <a:srgbClr val="00B050"/>
                                          </a:solidFill>
                                          <a:latin typeface="Cambria Math" panose="02040503050406030204" pitchFamily="18" charset="0"/>
                                        </a:rPr>
                                        <m:t>𝐈</m:t>
                                      </m:r>
                                    </m:e>
                                    <m:sub>
                                      <m:r>
                                        <a:rPr lang="zh-TW" altLang="en-US" sz="1600" b="1">
                                          <a:solidFill>
                                            <a:srgbClr val="00B050"/>
                                          </a:solidFill>
                                          <a:latin typeface="Cambria Math" panose="02040503050406030204" pitchFamily="18" charset="0"/>
                                        </a:rPr>
                                        <m:t>𝐱</m:t>
                                      </m:r>
                                    </m:sub>
                                    <m:sup>
                                      <m:r>
                                        <a:rPr lang="zh-TW" altLang="en-US" sz="1600" b="1">
                                          <a:solidFill>
                                            <a:srgbClr val="00B050"/>
                                          </a:solidFill>
                                          <a:latin typeface="Cambria Math" panose="02040503050406030204" pitchFamily="18" charset="0"/>
                                        </a:rPr>
                                        <m:t>𝟐</m:t>
                                      </m:r>
                                    </m:sup>
                                  </m:sSubSup>
                                  <m:r>
                                    <a:rPr lang="zh-TW" altLang="en-US" sz="1600" b="1">
                                      <a:solidFill>
                                        <a:srgbClr val="0000FF"/>
                                      </a:solidFill>
                                      <a:latin typeface="Cambria Math" panose="02040503050406030204" pitchFamily="18" charset="0"/>
                                    </a:rPr>
                                    <m:t>𝚺</m:t>
                                  </m:r>
                                  <m:sSubSup>
                                    <m:sSubSupPr>
                                      <m:ctrlPr>
                                        <a:rPr lang="zh-TW" altLang="en-US" sz="1600" b="1" i="1">
                                          <a:solidFill>
                                            <a:srgbClr val="0000FF"/>
                                          </a:solidFill>
                                          <a:latin typeface="Cambria Math" panose="02040503050406030204" pitchFamily="18" charset="0"/>
                                        </a:rPr>
                                      </m:ctrlPr>
                                    </m:sSubSupPr>
                                    <m:e>
                                      <m:r>
                                        <a:rPr lang="zh-TW" altLang="en-US" sz="1600" b="1">
                                          <a:solidFill>
                                            <a:srgbClr val="0000FF"/>
                                          </a:solidFill>
                                          <a:latin typeface="Cambria Math" panose="02040503050406030204" pitchFamily="18" charset="0"/>
                                        </a:rPr>
                                        <m:t>𝐈</m:t>
                                      </m:r>
                                    </m:e>
                                    <m:sub>
                                      <m:r>
                                        <a:rPr lang="en-US" altLang="zh-TW" sz="1600" b="1">
                                          <a:solidFill>
                                            <a:srgbClr val="0000FF"/>
                                          </a:solidFill>
                                          <a:latin typeface="Cambria Math" panose="02040503050406030204" pitchFamily="18" charset="0"/>
                                        </a:rPr>
                                        <m:t>𝐲</m:t>
                                      </m:r>
                                    </m:sub>
                                    <m:sup>
                                      <m:r>
                                        <a:rPr lang="zh-TW" altLang="en-US" sz="1600" b="1">
                                          <a:solidFill>
                                            <a:srgbClr val="0000FF"/>
                                          </a:solidFill>
                                          <a:latin typeface="Cambria Math" panose="02040503050406030204" pitchFamily="18" charset="0"/>
                                        </a:rPr>
                                        <m:t>𝟐</m:t>
                                      </m:r>
                                    </m:sup>
                                  </m:sSubSup>
                                </m:den>
                              </m:f>
                            </m:e>
                          </m:eqArr>
                        </m:e>
                      </m:d>
                    </m:oMath>
                  </m:oMathPara>
                </a14:m>
                <a:endParaRPr lang="zh-TW" altLang="en-US" sz="1500" dirty="0">
                  <a:solidFill>
                    <a:srgbClr val="000000"/>
                  </a:solidFill>
                </a:endParaRPr>
              </a:p>
            </p:txBody>
          </p:sp>
        </mc:Choice>
        <mc:Fallback>
          <p:sp>
            <p:nvSpPr>
              <p:cNvPr id="130" name="文字方塊 129">
                <a:extLst>
                  <a:ext uri="{FF2B5EF4-FFF2-40B4-BE49-F238E27FC236}">
                    <a16:creationId xmlns:a16="http://schemas.microsoft.com/office/drawing/2014/main" id="{97953FB4-5EB6-4FD8-A9D9-421ABF1FDFE1}"/>
                  </a:ext>
                </a:extLst>
              </p:cNvPr>
              <p:cNvSpPr txBox="1">
                <a:spLocks noRot="1" noChangeAspect="1" noMove="1" noResize="1" noEditPoints="1" noAdjustHandles="1" noChangeArrowheads="1" noChangeShapeType="1" noTextEdit="1"/>
              </p:cNvSpPr>
              <p:nvPr/>
            </p:nvSpPr>
            <p:spPr>
              <a:xfrm>
                <a:off x="2712587" y="1135579"/>
                <a:ext cx="2558136" cy="118923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2E5007D-8A3D-48A7-9B11-B1AA3092F065}"/>
                  </a:ext>
                </a:extLst>
              </p:cNvPr>
              <p:cNvSpPr/>
              <p:nvPr/>
            </p:nvSpPr>
            <p:spPr>
              <a:xfrm>
                <a:off x="665756" y="2410308"/>
                <a:ext cx="7378321" cy="2949525"/>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TW" dirty="0"/>
                  <a:t>We use the same technique to shift value for more accuracy.</a:t>
                </a:r>
                <a:br>
                  <a:rPr lang="en-US" altLang="zh-TW" dirty="0"/>
                </a:br>
                <a:r>
                  <a:rPr lang="en-US" altLang="zh-TW" dirty="0"/>
                  <a:t>But the total shift value should be </a:t>
                </a:r>
                <a:br>
                  <a:rPr lang="en-US" altLang="zh-TW" dirty="0"/>
                </a:br>
                <a:r>
                  <a:rPr lang="en-US" altLang="zh-TW" dirty="0"/>
                  <a:t>“shift in </a:t>
                </a:r>
                <a:r>
                  <a:rPr lang="en-US" altLang="zh-TW" dirty="0" err="1"/>
                  <a:t>tensor_weight_x</a:t>
                </a:r>
                <a:r>
                  <a:rPr lang="en-US" altLang="zh-TW" dirty="0"/>
                  <a:t>” </a:t>
                </a:r>
                <a14:m>
                  <m:oMath xmlns:m="http://schemas.openxmlformats.org/officeDocument/2006/math">
                    <m:r>
                      <a:rPr lang="en-US" altLang="zh-TW" dirty="0">
                        <a:latin typeface="Cambria Math" panose="02040503050406030204" pitchFamily="18" charset="0"/>
                      </a:rPr>
                      <m:t>×</m:t>
                    </m:r>
                  </m:oMath>
                </a14:m>
                <a:r>
                  <a:rPr lang="en-US" altLang="zh-TW" dirty="0"/>
                  <a:t> 2 + “shift in </a:t>
                </a:r>
                <a:r>
                  <a:rPr lang="en-US" altLang="zh-TW" dirty="0" err="1"/>
                  <a:t>flow_calc</a:t>
                </a:r>
                <a:r>
                  <a:rPr lang="en-US" altLang="zh-TW" dirty="0"/>
                  <a:t>” because of square operation.</a:t>
                </a:r>
              </a:p>
              <a:p>
                <a:pPr marL="285750" indent="-285750">
                  <a:lnSpc>
                    <a:spcPct val="150000"/>
                  </a:lnSpc>
                  <a:buFont typeface="Wingdings" panose="05000000000000000000" pitchFamily="2" charset="2"/>
                  <a:buChar char="u"/>
                </a:pPr>
                <a:r>
                  <a:rPr lang="en-US" altLang="zh-TW" dirty="0"/>
                  <a:t>We use </a:t>
                </a:r>
                <a:r>
                  <a:rPr lang="en-US" altLang="zh-TW" dirty="0" err="1"/>
                  <a:t>shift_threshold</a:t>
                </a:r>
                <a:r>
                  <a:rPr lang="en-US" altLang="zh-TW" dirty="0"/>
                  <a:t> to filter out those with too small denominator, which means Ix=</a:t>
                </a:r>
                <a:r>
                  <a:rPr lang="en-US" altLang="zh-TW" dirty="0" err="1"/>
                  <a:t>Iy</a:t>
                </a:r>
                <a:r>
                  <a:rPr lang="en-US" altLang="zh-TW" dirty="0"/>
                  <a:t>=It=0, and output should be u=v=0.</a:t>
                </a:r>
              </a:p>
              <a:p>
                <a:pPr marL="285750" indent="-285750">
                  <a:lnSpc>
                    <a:spcPct val="150000"/>
                  </a:lnSpc>
                  <a:buFont typeface="Wingdings" panose="05000000000000000000" pitchFamily="2" charset="2"/>
                  <a:buChar char="u"/>
                </a:pPr>
                <a:endParaRPr lang="en-US" altLang="zh-TW" dirty="0"/>
              </a:p>
            </p:txBody>
          </p:sp>
        </mc:Choice>
        <mc:Fallback>
          <p:sp>
            <p:nvSpPr>
              <p:cNvPr id="2" name="矩形 1">
                <a:extLst>
                  <a:ext uri="{FF2B5EF4-FFF2-40B4-BE49-F238E27FC236}">
                    <a16:creationId xmlns:a16="http://schemas.microsoft.com/office/drawing/2014/main" id="{D2E5007D-8A3D-48A7-9B11-B1AA3092F065}"/>
                  </a:ext>
                </a:extLst>
              </p:cNvPr>
              <p:cNvSpPr>
                <a:spLocks noRot="1" noChangeAspect="1" noMove="1" noResize="1" noEditPoints="1" noAdjustHandles="1" noChangeArrowheads="1" noChangeShapeType="1" noTextEdit="1"/>
              </p:cNvSpPr>
              <p:nvPr/>
            </p:nvSpPr>
            <p:spPr>
              <a:xfrm>
                <a:off x="665756" y="2410308"/>
                <a:ext cx="7378321" cy="2949525"/>
              </a:xfrm>
              <a:prstGeom prst="rect">
                <a:avLst/>
              </a:prstGeom>
              <a:blipFill>
                <a:blip r:embed="rId4"/>
                <a:stretch>
                  <a:fillRect l="-495" r="-1239"/>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3A948020-32CF-4366-AC84-DC4C85A44CB5}"/>
              </a:ext>
            </a:extLst>
          </p:cNvPr>
          <p:cNvPicPr>
            <a:picLocks noChangeAspect="1"/>
          </p:cNvPicPr>
          <p:nvPr/>
        </p:nvPicPr>
        <p:blipFill>
          <a:blip r:embed="rId5"/>
          <a:stretch>
            <a:fillRect/>
          </a:stretch>
        </p:blipFill>
        <p:spPr>
          <a:xfrm>
            <a:off x="1728565" y="4919619"/>
            <a:ext cx="5191850" cy="1857634"/>
          </a:xfrm>
          <a:prstGeom prst="rect">
            <a:avLst/>
          </a:prstGeom>
        </p:spPr>
      </p:pic>
    </p:spTree>
    <p:extLst>
      <p:ext uri="{BB962C8B-B14F-4D97-AF65-F5344CB8AC3E}">
        <p14:creationId xmlns:p14="http://schemas.microsoft.com/office/powerpoint/2010/main" val="3569490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0" y="446348"/>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chemeClr val="tx1">
                    <a:lumMod val="75000"/>
                    <a:lumOff val="25000"/>
                  </a:schemeClr>
                </a:solidFill>
                <a:effectLst>
                  <a:glow rad="127000">
                    <a:srgbClr val="FFFFFF"/>
                  </a:glow>
                </a:effectLst>
              </a:rPr>
              <a:t>HLS implementation –– </a:t>
            </a:r>
            <a:r>
              <a:rPr lang="en-US" altLang="zh-TW" sz="4000" dirty="0">
                <a:solidFill>
                  <a:schemeClr val="tx1">
                    <a:lumMod val="75000"/>
                    <a:lumOff val="25000"/>
                  </a:schemeClr>
                </a:solidFill>
                <a:ea typeface="芫荽 0.92" pitchFamily="2" charset="-120"/>
                <a:cs typeface="芫荽 0.92" pitchFamily="2" charset="-120"/>
              </a:rPr>
              <a:t>HLS simulation</a:t>
            </a:r>
            <a:endParaRPr kumimoji="0" lang="en-US" altLang="zh-TW" sz="4000" b="1" i="0" u="none" strike="noStrike" kern="0" cap="none" spc="0" normalizeH="0" baseline="0" noProof="0" dirty="0">
              <a:ln>
                <a:noFill/>
              </a:ln>
              <a:solidFill>
                <a:schemeClr val="tx1">
                  <a:lumMod val="75000"/>
                  <a:lumOff val="25000"/>
                </a:schemeClr>
              </a:solidFill>
              <a:effectLst>
                <a:glow rad="127000">
                  <a:srgbClr val="FFFFFF"/>
                </a:glow>
              </a:effectLst>
              <a:uLnTx/>
              <a:uFillTx/>
              <a:sym typeface="Hammersmith One"/>
            </a:endParaRPr>
          </a:p>
        </p:txBody>
      </p:sp>
      <p:pic>
        <p:nvPicPr>
          <p:cNvPr id="21" name="1">
            <a:extLst>
              <a:ext uri="{FF2B5EF4-FFF2-40B4-BE49-F238E27FC236}">
                <a16:creationId xmlns:a16="http://schemas.microsoft.com/office/drawing/2014/main" id="{D29B68C6-6498-43EE-934D-B7B424536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352550"/>
            <a:ext cx="9753600" cy="4152900"/>
          </a:xfrm>
          <a:prstGeom prst="rect">
            <a:avLst/>
          </a:prstGeom>
        </p:spPr>
      </p:pic>
      <p:pic>
        <p:nvPicPr>
          <p:cNvPr id="23" name="2">
            <a:extLst>
              <a:ext uri="{FF2B5EF4-FFF2-40B4-BE49-F238E27FC236}">
                <a16:creationId xmlns:a16="http://schemas.microsoft.com/office/drawing/2014/main" id="{6877D47C-FC17-44FF-ADF8-18D8CDBF1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352550"/>
            <a:ext cx="9753600" cy="4152900"/>
          </a:xfrm>
          <a:prstGeom prst="rect">
            <a:avLst/>
          </a:prstGeom>
        </p:spPr>
      </p:pic>
      <p:pic>
        <p:nvPicPr>
          <p:cNvPr id="25" name="3">
            <a:extLst>
              <a:ext uri="{FF2B5EF4-FFF2-40B4-BE49-F238E27FC236}">
                <a16:creationId xmlns:a16="http://schemas.microsoft.com/office/drawing/2014/main" id="{D3586B12-5B4A-48AE-AD35-C3B798D166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1352550"/>
            <a:ext cx="9753600" cy="4152900"/>
          </a:xfrm>
          <a:prstGeom prst="rect">
            <a:avLst/>
          </a:prstGeom>
        </p:spPr>
      </p:pic>
      <p:pic>
        <p:nvPicPr>
          <p:cNvPr id="27" name="4">
            <a:extLst>
              <a:ext uri="{FF2B5EF4-FFF2-40B4-BE49-F238E27FC236}">
                <a16:creationId xmlns:a16="http://schemas.microsoft.com/office/drawing/2014/main" id="{64FDB353-D4BB-4F9A-A3C2-A032DC79E5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1352550"/>
            <a:ext cx="9753600" cy="4152900"/>
          </a:xfrm>
          <a:prstGeom prst="rect">
            <a:avLst/>
          </a:prstGeom>
        </p:spPr>
      </p:pic>
    </p:spTree>
    <p:extLst>
      <p:ext uri="{BB962C8B-B14F-4D97-AF65-F5344CB8AC3E}">
        <p14:creationId xmlns:p14="http://schemas.microsoft.com/office/powerpoint/2010/main" val="220411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0" y="446348"/>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chemeClr val="tx1">
                    <a:lumMod val="75000"/>
                    <a:lumOff val="25000"/>
                  </a:schemeClr>
                </a:solidFill>
                <a:effectLst>
                  <a:glow rad="127000">
                    <a:srgbClr val="FFFFFF"/>
                  </a:glow>
                </a:effectLst>
              </a:rPr>
              <a:t>HLS implementation –– </a:t>
            </a:r>
            <a:r>
              <a:rPr lang="en-US" altLang="zh-TW" sz="4000" dirty="0">
                <a:solidFill>
                  <a:schemeClr val="tx1">
                    <a:lumMod val="75000"/>
                    <a:lumOff val="25000"/>
                  </a:schemeClr>
                </a:solidFill>
                <a:ea typeface="芫荽 0.92" pitchFamily="2" charset="-120"/>
                <a:cs typeface="芫荽 0.92" pitchFamily="2" charset="-120"/>
              </a:rPr>
              <a:t>HLS simulation</a:t>
            </a:r>
            <a:endParaRPr kumimoji="0" lang="en-US" altLang="zh-TW" sz="4000" b="1" i="0" u="none" strike="noStrike" kern="0" cap="none" spc="0" normalizeH="0" baseline="0" noProof="0" dirty="0">
              <a:ln>
                <a:noFill/>
              </a:ln>
              <a:solidFill>
                <a:schemeClr val="tx1">
                  <a:lumMod val="75000"/>
                  <a:lumOff val="25000"/>
                </a:schemeClr>
              </a:solidFill>
              <a:effectLst>
                <a:glow rad="127000">
                  <a:srgbClr val="FFFFFF"/>
                </a:glow>
              </a:effectLst>
              <a:uLnTx/>
              <a:uFillTx/>
              <a:sym typeface="Hammersmith One"/>
            </a:endParaRPr>
          </a:p>
        </p:txBody>
      </p:sp>
      <p:pic>
        <p:nvPicPr>
          <p:cNvPr id="4" name="圖片 3">
            <a:extLst>
              <a:ext uri="{FF2B5EF4-FFF2-40B4-BE49-F238E27FC236}">
                <a16:creationId xmlns:a16="http://schemas.microsoft.com/office/drawing/2014/main" id="{90BD0A26-61C1-4F64-A809-F7166D212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72" y="2960483"/>
            <a:ext cx="5722014" cy="2436326"/>
          </a:xfrm>
          <a:prstGeom prst="rect">
            <a:avLst/>
          </a:prstGeom>
        </p:spPr>
      </p:pic>
      <p:pic>
        <p:nvPicPr>
          <p:cNvPr id="6" name="圖片 5">
            <a:extLst>
              <a:ext uri="{FF2B5EF4-FFF2-40B4-BE49-F238E27FC236}">
                <a16:creationId xmlns:a16="http://schemas.microsoft.com/office/drawing/2014/main" id="{D6FEAB63-5F73-45BC-B7C3-ADDF983782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702" y="2950301"/>
            <a:ext cx="5745926" cy="2446508"/>
          </a:xfrm>
          <a:prstGeom prst="rect">
            <a:avLst/>
          </a:prstGeom>
        </p:spPr>
      </p:pic>
      <p:sp>
        <p:nvSpPr>
          <p:cNvPr id="7" name="文字方塊 6">
            <a:extLst>
              <a:ext uri="{FF2B5EF4-FFF2-40B4-BE49-F238E27FC236}">
                <a16:creationId xmlns:a16="http://schemas.microsoft.com/office/drawing/2014/main" id="{E17E441A-5A64-489A-8A69-04AE3CB774D6}"/>
              </a:ext>
            </a:extLst>
          </p:cNvPr>
          <p:cNvSpPr txBox="1"/>
          <p:nvPr/>
        </p:nvSpPr>
        <p:spPr>
          <a:xfrm>
            <a:off x="2342212" y="2471596"/>
            <a:ext cx="1502334" cy="477054"/>
          </a:xfrm>
          <a:prstGeom prst="rect">
            <a:avLst/>
          </a:prstGeom>
          <a:noFill/>
        </p:spPr>
        <p:txBody>
          <a:bodyPr wrap="none" rtlCol="0">
            <a:spAutoFit/>
          </a:bodyPr>
          <a:lstStyle/>
          <a:p>
            <a:r>
              <a:rPr lang="en-US" altLang="zh-TW" sz="2500" dirty="0"/>
              <a:t>algorithm</a:t>
            </a:r>
            <a:endParaRPr lang="zh-TW" altLang="en-US" sz="2500" dirty="0"/>
          </a:p>
        </p:txBody>
      </p:sp>
      <p:sp>
        <p:nvSpPr>
          <p:cNvPr id="12" name="文字方塊 11">
            <a:extLst>
              <a:ext uri="{FF2B5EF4-FFF2-40B4-BE49-F238E27FC236}">
                <a16:creationId xmlns:a16="http://schemas.microsoft.com/office/drawing/2014/main" id="{D43240D1-5B93-49A5-9857-9AFD20890BCB}"/>
              </a:ext>
            </a:extLst>
          </p:cNvPr>
          <p:cNvSpPr txBox="1"/>
          <p:nvPr/>
        </p:nvSpPr>
        <p:spPr>
          <a:xfrm>
            <a:off x="8858812" y="2471596"/>
            <a:ext cx="806631" cy="477054"/>
          </a:xfrm>
          <a:prstGeom prst="rect">
            <a:avLst/>
          </a:prstGeom>
          <a:noFill/>
        </p:spPr>
        <p:txBody>
          <a:bodyPr wrap="none" rtlCol="0">
            <a:spAutoFit/>
          </a:bodyPr>
          <a:lstStyle/>
          <a:p>
            <a:r>
              <a:rPr lang="en-US" altLang="zh-TW" sz="2500" dirty="0"/>
              <a:t>HLS</a:t>
            </a:r>
            <a:endParaRPr lang="zh-TW" altLang="en-US" sz="2500" dirty="0"/>
          </a:p>
        </p:txBody>
      </p:sp>
    </p:spTree>
    <p:extLst>
      <p:ext uri="{BB962C8B-B14F-4D97-AF65-F5344CB8AC3E}">
        <p14:creationId xmlns:p14="http://schemas.microsoft.com/office/powerpoint/2010/main" val="1832269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0" y="446348"/>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chemeClr val="tx1">
                    <a:lumMod val="75000"/>
                    <a:lumOff val="25000"/>
                  </a:schemeClr>
                </a:solidFill>
                <a:effectLst>
                  <a:glow rad="127000">
                    <a:srgbClr val="FFFFFF"/>
                  </a:glow>
                </a:effectLst>
              </a:rPr>
              <a:t>HLS implementation –– </a:t>
            </a:r>
            <a:r>
              <a:rPr lang="en-US" altLang="zh-TW" sz="4000" dirty="0">
                <a:solidFill>
                  <a:schemeClr val="tx1">
                    <a:lumMod val="75000"/>
                    <a:lumOff val="25000"/>
                  </a:schemeClr>
                </a:solidFill>
                <a:ea typeface="芫荽 0.92" pitchFamily="2" charset="-120"/>
                <a:cs typeface="芫荽 0.92" pitchFamily="2" charset="-120"/>
              </a:rPr>
              <a:t>HLS simulation</a:t>
            </a:r>
            <a:endParaRPr kumimoji="0" lang="en-US" altLang="zh-TW" sz="4000" b="1" i="0" u="none" strike="noStrike" kern="0" cap="none" spc="0" normalizeH="0" baseline="0" noProof="0" dirty="0">
              <a:ln>
                <a:noFill/>
              </a:ln>
              <a:solidFill>
                <a:schemeClr val="tx1">
                  <a:lumMod val="75000"/>
                  <a:lumOff val="25000"/>
                </a:schemeClr>
              </a:solidFill>
              <a:effectLst>
                <a:glow rad="127000">
                  <a:srgbClr val="FFFFFF"/>
                </a:glow>
              </a:effectLst>
              <a:uLnTx/>
              <a:uFillTx/>
              <a:sym typeface="Hammersmith One"/>
            </a:endParaRPr>
          </a:p>
        </p:txBody>
      </p:sp>
      <p:pic>
        <p:nvPicPr>
          <p:cNvPr id="4" name="圖片 3">
            <a:extLst>
              <a:ext uri="{FF2B5EF4-FFF2-40B4-BE49-F238E27FC236}">
                <a16:creationId xmlns:a16="http://schemas.microsoft.com/office/drawing/2014/main" id="{6D9CE0B6-CBFA-402F-AF2F-89F61972DA53}"/>
              </a:ext>
            </a:extLst>
          </p:cNvPr>
          <p:cNvPicPr>
            <a:picLocks noChangeAspect="1"/>
          </p:cNvPicPr>
          <p:nvPr/>
        </p:nvPicPr>
        <p:blipFill>
          <a:blip r:embed="rId3"/>
          <a:stretch>
            <a:fillRect/>
          </a:stretch>
        </p:blipFill>
        <p:spPr>
          <a:xfrm>
            <a:off x="1830564" y="1168348"/>
            <a:ext cx="3343742" cy="5334744"/>
          </a:xfrm>
          <a:prstGeom prst="rect">
            <a:avLst/>
          </a:prstGeom>
        </p:spPr>
      </p:pic>
      <p:pic>
        <p:nvPicPr>
          <p:cNvPr id="5" name="圖片 4">
            <a:extLst>
              <a:ext uri="{FF2B5EF4-FFF2-40B4-BE49-F238E27FC236}">
                <a16:creationId xmlns:a16="http://schemas.microsoft.com/office/drawing/2014/main" id="{667C4F59-1F7F-47B2-8661-27ACF4A40318}"/>
              </a:ext>
            </a:extLst>
          </p:cNvPr>
          <p:cNvPicPr>
            <a:picLocks noChangeAspect="1"/>
          </p:cNvPicPr>
          <p:nvPr/>
        </p:nvPicPr>
        <p:blipFill>
          <a:blip r:embed="rId4"/>
          <a:stretch>
            <a:fillRect/>
          </a:stretch>
        </p:blipFill>
        <p:spPr>
          <a:xfrm>
            <a:off x="6071800" y="1156945"/>
            <a:ext cx="4184593" cy="5334744"/>
          </a:xfrm>
          <a:prstGeom prst="rect">
            <a:avLst/>
          </a:prstGeom>
        </p:spPr>
      </p:pic>
    </p:spTree>
    <p:extLst>
      <p:ext uri="{BB962C8B-B14F-4D97-AF65-F5344CB8AC3E}">
        <p14:creationId xmlns:p14="http://schemas.microsoft.com/office/powerpoint/2010/main" val="204230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83796" y="1009047"/>
            <a:ext cx="11494765" cy="2959656"/>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Problem statement:</a:t>
            </a:r>
          </a:p>
          <a:p>
            <a:pPr marL="800100" lvl="1" indent="-342900">
              <a:lnSpc>
                <a:spcPct val="150000"/>
              </a:lnSpc>
              <a:buFont typeface="Wingdings" panose="05000000000000000000" pitchFamily="2" charset="2"/>
              <a:buChar char="Ø"/>
            </a:pPr>
            <a:r>
              <a:rPr lang="en-US" altLang="zh-TW" sz="2000" dirty="0">
                <a:solidFill>
                  <a:srgbClr val="EDECDF">
                    <a:lumMod val="10000"/>
                  </a:srgbClr>
                </a:solidFill>
                <a:latin typeface="芫荽 0.92" pitchFamily="2" charset="-120"/>
                <a:ea typeface="芫荽 0.92" pitchFamily="2" charset="-120"/>
                <a:cs typeface="芫荽 0.92" pitchFamily="2" charset="-120"/>
              </a:rPr>
              <a:t>Context: The target application is “</a:t>
            </a:r>
            <a:r>
              <a:rPr lang="en-US" altLang="zh-TW" sz="2000" b="1" dirty="0">
                <a:solidFill>
                  <a:srgbClr val="EDECDF">
                    <a:lumMod val="10000"/>
                  </a:srgbClr>
                </a:solidFill>
                <a:latin typeface="芫荽 0.92" pitchFamily="2" charset="-120"/>
                <a:ea typeface="芫荽 0.92" pitchFamily="2" charset="-120"/>
                <a:cs typeface="芫荽 0.92" pitchFamily="2" charset="-120"/>
              </a:rPr>
              <a:t>optical flow</a:t>
            </a:r>
            <a:r>
              <a:rPr lang="en-US" altLang="zh-TW" sz="2000" dirty="0">
                <a:solidFill>
                  <a:srgbClr val="EDECDF">
                    <a:lumMod val="10000"/>
                  </a:srgbClr>
                </a:solidFill>
                <a:latin typeface="芫荽 0.92" pitchFamily="2" charset="-120"/>
                <a:ea typeface="芫荽 0.92" pitchFamily="2" charset="-120"/>
                <a:cs typeface="芫荽 0.92" pitchFamily="2" charset="-120"/>
              </a:rPr>
              <a:t>” used in image signal processing (ISP).</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Issue:</a:t>
            </a: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endParaRPr lang="en-US" altLang="zh-TW" sz="2000" dirty="0">
              <a:solidFill>
                <a:srgbClr val="000000"/>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Objective: </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65665"/>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Brief background introduction</a:t>
            </a:r>
          </a:p>
        </p:txBody>
      </p:sp>
      <p:sp>
        <p:nvSpPr>
          <p:cNvPr id="4" name="矩形 3">
            <a:extLst>
              <a:ext uri="{FF2B5EF4-FFF2-40B4-BE49-F238E27FC236}">
                <a16:creationId xmlns:a16="http://schemas.microsoft.com/office/drawing/2014/main" id="{C247AE09-6D9A-42CA-9075-33976CBC3586}"/>
              </a:ext>
            </a:extLst>
          </p:cNvPr>
          <p:cNvSpPr/>
          <p:nvPr/>
        </p:nvSpPr>
        <p:spPr>
          <a:xfrm>
            <a:off x="2133600" y="2158510"/>
            <a:ext cx="9574604" cy="1015663"/>
          </a:xfrm>
          <a:prstGeom prst="rect">
            <a:avLst/>
          </a:prstGeom>
        </p:spPr>
        <p:txBody>
          <a:bodyPr wrap="square">
            <a:spAutoFit/>
          </a:bodyPr>
          <a:lstStyle/>
          <a:p>
            <a:r>
              <a:rPr lang="en-US" altLang="zh-TW" sz="2000" dirty="0">
                <a:solidFill>
                  <a:srgbClr val="000000"/>
                </a:solidFill>
                <a:latin typeface="芫荽 0.92" pitchFamily="2" charset="-120"/>
                <a:ea typeface="芫荽 0.92" pitchFamily="2" charset="-120"/>
                <a:cs typeface="芫荽 0.92" pitchFamily="2" charset="-120"/>
              </a:rPr>
              <a:t>The problem for optical flow computation is usually its </a:t>
            </a:r>
            <a:r>
              <a:rPr lang="en-US" altLang="zh-TW" sz="2000" b="1" dirty="0">
                <a:solidFill>
                  <a:srgbClr val="000000"/>
                </a:solidFill>
                <a:latin typeface="芫荽 0.92" pitchFamily="2" charset="-120"/>
                <a:ea typeface="芫荽 0.92" pitchFamily="2" charset="-120"/>
                <a:cs typeface="芫荽 0.92" pitchFamily="2" charset="-120"/>
              </a:rPr>
              <a:t>computational complexity</a:t>
            </a:r>
            <a:r>
              <a:rPr lang="en-US" altLang="zh-TW" sz="2000" dirty="0">
                <a:solidFill>
                  <a:srgbClr val="000000"/>
                </a:solidFill>
                <a:latin typeface="芫荽 0.92" pitchFamily="2" charset="-120"/>
                <a:ea typeface="芫荽 0.92" pitchFamily="2" charset="-120"/>
                <a:cs typeface="芫荽 0.92" pitchFamily="2" charset="-120"/>
              </a:rPr>
              <a:t>. Therefore it often needs large latency with software, and </a:t>
            </a:r>
            <a:r>
              <a:rPr lang="en-US" altLang="zh-TW" sz="2000" b="1" dirty="0">
                <a:solidFill>
                  <a:srgbClr val="000000"/>
                </a:solidFill>
                <a:latin typeface="芫荽 0.92" pitchFamily="2" charset="-120"/>
                <a:ea typeface="芫荽 0.92" pitchFamily="2" charset="-120"/>
                <a:cs typeface="芫荽 0.92" pitchFamily="2" charset="-120"/>
              </a:rPr>
              <a:t>hard to implement in real time</a:t>
            </a:r>
            <a:r>
              <a:rPr lang="en-US" altLang="zh-TW" sz="2000" dirty="0">
                <a:solidFill>
                  <a:srgbClr val="000000"/>
                </a:solidFill>
                <a:latin typeface="芫荽 0.92" pitchFamily="2" charset="-120"/>
                <a:ea typeface="芫荽 0.92" pitchFamily="2" charset="-120"/>
                <a:cs typeface="芫荽 0.92" pitchFamily="2" charset="-120"/>
              </a:rPr>
              <a:t>.</a:t>
            </a:r>
            <a:endParaRPr lang="zh-TW" altLang="en-US" dirty="0"/>
          </a:p>
        </p:txBody>
      </p:sp>
      <p:sp>
        <p:nvSpPr>
          <p:cNvPr id="5" name="矩形 4">
            <a:extLst>
              <a:ext uri="{FF2B5EF4-FFF2-40B4-BE49-F238E27FC236}">
                <a16:creationId xmlns:a16="http://schemas.microsoft.com/office/drawing/2014/main" id="{866A5F82-9076-4B82-A9EA-C875106413D2}"/>
              </a:ext>
            </a:extLst>
          </p:cNvPr>
          <p:cNvSpPr/>
          <p:nvPr/>
        </p:nvSpPr>
        <p:spPr>
          <a:xfrm>
            <a:off x="2617396" y="3537132"/>
            <a:ext cx="9574604" cy="707886"/>
          </a:xfrm>
          <a:prstGeom prst="rect">
            <a:avLst/>
          </a:prstGeom>
        </p:spPr>
        <p:txBody>
          <a:bodyPr wrap="square">
            <a:spAutoFit/>
          </a:bodyPr>
          <a:lstStyle/>
          <a:p>
            <a:r>
              <a:rPr lang="en-US" altLang="zh-TW" sz="2000" dirty="0">
                <a:solidFill>
                  <a:srgbClr val="000000"/>
                </a:solidFill>
                <a:latin typeface="芫荽 0.92" pitchFamily="2" charset="-120"/>
                <a:ea typeface="芫荽 0.92" pitchFamily="2" charset="-120"/>
                <a:cs typeface="芫荽 0.92" pitchFamily="2" charset="-120"/>
              </a:rPr>
              <a:t>We would like to </a:t>
            </a:r>
            <a:r>
              <a:rPr lang="en-US" altLang="zh-TW" sz="2000" b="1" dirty="0">
                <a:solidFill>
                  <a:srgbClr val="000000"/>
                </a:solidFill>
                <a:latin typeface="芫荽 0.92" pitchFamily="2" charset="-120"/>
                <a:ea typeface="芫荽 0.92" pitchFamily="2" charset="-120"/>
                <a:cs typeface="芫荽 0.92" pitchFamily="2" charset="-120"/>
              </a:rPr>
              <a:t>improve the computational latency and throughput </a:t>
            </a:r>
            <a:r>
              <a:rPr lang="en-US" altLang="zh-TW" sz="2000" dirty="0">
                <a:solidFill>
                  <a:srgbClr val="000000"/>
                </a:solidFill>
                <a:latin typeface="芫荽 0.92" pitchFamily="2" charset="-120"/>
                <a:ea typeface="芫荽 0.92" pitchFamily="2" charset="-120"/>
                <a:cs typeface="芫荽 0.92" pitchFamily="2" charset="-120"/>
              </a:rPr>
              <a:t>of optical flow, in order to </a:t>
            </a:r>
            <a:r>
              <a:rPr lang="en-US" altLang="zh-TW" sz="2000" b="1" dirty="0">
                <a:solidFill>
                  <a:srgbClr val="000000"/>
                </a:solidFill>
                <a:latin typeface="芫荽 0.92" pitchFamily="2" charset="-120"/>
                <a:ea typeface="芫荽 0.92" pitchFamily="2" charset="-120"/>
                <a:cs typeface="芫荽 0.92" pitchFamily="2" charset="-120"/>
              </a:rPr>
              <a:t>implement it in real time</a:t>
            </a:r>
            <a:r>
              <a:rPr lang="en-US" altLang="zh-TW" sz="2000" dirty="0">
                <a:solidFill>
                  <a:srgbClr val="000000"/>
                </a:solidFill>
                <a:latin typeface="芫荽 0.92" pitchFamily="2" charset="-120"/>
                <a:ea typeface="芫荽 0.92" pitchFamily="2" charset="-120"/>
                <a:cs typeface="芫荽 0.92" pitchFamily="2" charset="-120"/>
              </a:rPr>
              <a:t>.</a:t>
            </a:r>
            <a:endParaRPr lang="zh-TW" altLang="en-US" dirty="0"/>
          </a:p>
        </p:txBody>
      </p:sp>
    </p:spTree>
    <p:extLst>
      <p:ext uri="{BB962C8B-B14F-4D97-AF65-F5344CB8AC3E}">
        <p14:creationId xmlns:p14="http://schemas.microsoft.com/office/powerpoint/2010/main" val="1966320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0" y="446348"/>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chemeClr val="tx1">
                    <a:lumMod val="75000"/>
                    <a:lumOff val="25000"/>
                  </a:schemeClr>
                </a:solidFill>
                <a:effectLst>
                  <a:glow rad="127000">
                    <a:srgbClr val="FFFFFF"/>
                  </a:glow>
                </a:effectLst>
              </a:rPr>
              <a:t>HLS implementation –– </a:t>
            </a:r>
            <a:r>
              <a:rPr lang="en-US" altLang="zh-TW" sz="4000" dirty="0">
                <a:solidFill>
                  <a:schemeClr val="tx1">
                    <a:lumMod val="75000"/>
                    <a:lumOff val="25000"/>
                  </a:schemeClr>
                </a:solidFill>
                <a:ea typeface="芫荽 0.92" pitchFamily="2" charset="-120"/>
                <a:cs typeface="芫荽 0.92" pitchFamily="2" charset="-120"/>
              </a:rPr>
              <a:t>HLS simulation</a:t>
            </a:r>
            <a:endParaRPr kumimoji="0" lang="en-US" altLang="zh-TW" sz="4000" b="1" i="0" u="none" strike="noStrike" kern="0" cap="none" spc="0" normalizeH="0" baseline="0" noProof="0" dirty="0">
              <a:ln>
                <a:noFill/>
              </a:ln>
              <a:solidFill>
                <a:schemeClr val="tx1">
                  <a:lumMod val="75000"/>
                  <a:lumOff val="25000"/>
                </a:schemeClr>
              </a:solidFill>
              <a:effectLst>
                <a:glow rad="127000">
                  <a:srgbClr val="FFFFFF"/>
                </a:glow>
              </a:effectLst>
              <a:uLnTx/>
              <a:uFillTx/>
              <a:sym typeface="Hammersmith One"/>
            </a:endParaRPr>
          </a:p>
        </p:txBody>
      </p:sp>
      <p:pic>
        <p:nvPicPr>
          <p:cNvPr id="6" name="圖片 5">
            <a:extLst>
              <a:ext uri="{FF2B5EF4-FFF2-40B4-BE49-F238E27FC236}">
                <a16:creationId xmlns:a16="http://schemas.microsoft.com/office/drawing/2014/main" id="{62879EEC-B83F-4D0B-89B5-A8E9BF63EED6}"/>
              </a:ext>
            </a:extLst>
          </p:cNvPr>
          <p:cNvPicPr>
            <a:picLocks noChangeAspect="1"/>
          </p:cNvPicPr>
          <p:nvPr/>
        </p:nvPicPr>
        <p:blipFill>
          <a:blip r:embed="rId3"/>
          <a:stretch>
            <a:fillRect/>
          </a:stretch>
        </p:blipFill>
        <p:spPr>
          <a:xfrm>
            <a:off x="1518193" y="1028648"/>
            <a:ext cx="4577807" cy="5585459"/>
          </a:xfrm>
          <a:prstGeom prst="rect">
            <a:avLst/>
          </a:prstGeom>
        </p:spPr>
      </p:pic>
      <p:pic>
        <p:nvPicPr>
          <p:cNvPr id="2" name="圖片 1">
            <a:extLst>
              <a:ext uri="{FF2B5EF4-FFF2-40B4-BE49-F238E27FC236}">
                <a16:creationId xmlns:a16="http://schemas.microsoft.com/office/drawing/2014/main" id="{5A358CE3-BC14-496F-9A56-C88FEA3B5AA5}"/>
              </a:ext>
            </a:extLst>
          </p:cNvPr>
          <p:cNvPicPr>
            <a:picLocks noChangeAspect="1"/>
          </p:cNvPicPr>
          <p:nvPr/>
        </p:nvPicPr>
        <p:blipFill>
          <a:blip r:embed="rId4"/>
          <a:stretch>
            <a:fillRect/>
          </a:stretch>
        </p:blipFill>
        <p:spPr>
          <a:xfrm>
            <a:off x="6213250" y="3462542"/>
            <a:ext cx="5744377" cy="428685"/>
          </a:xfrm>
          <a:prstGeom prst="rect">
            <a:avLst/>
          </a:prstGeom>
        </p:spPr>
      </p:pic>
      <p:pic>
        <p:nvPicPr>
          <p:cNvPr id="7" name="圖片 6">
            <a:extLst>
              <a:ext uri="{FF2B5EF4-FFF2-40B4-BE49-F238E27FC236}">
                <a16:creationId xmlns:a16="http://schemas.microsoft.com/office/drawing/2014/main" id="{4744774D-2BB7-4804-989D-8ECF7B34D968}"/>
              </a:ext>
            </a:extLst>
          </p:cNvPr>
          <p:cNvPicPr>
            <a:picLocks noChangeAspect="1"/>
          </p:cNvPicPr>
          <p:nvPr/>
        </p:nvPicPr>
        <p:blipFill>
          <a:blip r:embed="rId5"/>
          <a:stretch>
            <a:fillRect/>
          </a:stretch>
        </p:blipFill>
        <p:spPr>
          <a:xfrm>
            <a:off x="6213250" y="2870184"/>
            <a:ext cx="3543795" cy="228632"/>
          </a:xfrm>
          <a:prstGeom prst="rect">
            <a:avLst/>
          </a:prstGeom>
        </p:spPr>
      </p:pic>
    </p:spTree>
    <p:extLst>
      <p:ext uri="{BB962C8B-B14F-4D97-AF65-F5344CB8AC3E}">
        <p14:creationId xmlns:p14="http://schemas.microsoft.com/office/powerpoint/2010/main" val="35859106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HLS Top Design :</a:t>
            </a:r>
            <a:endParaRPr lang="en-US" altLang="zh-TW" sz="2000" dirty="0">
              <a:solidFill>
                <a:srgbClr val="EDECDF">
                  <a:lumMod val="10000"/>
                </a:srgbClr>
              </a:solidFill>
              <a:latin typeface="芫荽 0.92" pitchFamily="2" charset="-120"/>
              <a:ea typeface="芫荽 0.92" pitchFamily="2" charset="-120"/>
              <a:cs typeface="芫荽 0.92" pitchFamily="2" charset="-120"/>
            </a:endParaRPr>
          </a:p>
        </p:txBody>
      </p:sp>
      <p:pic>
        <p:nvPicPr>
          <p:cNvPr id="4" name="圖片 3">
            <a:extLst>
              <a:ext uri="{FF2B5EF4-FFF2-40B4-BE49-F238E27FC236}">
                <a16:creationId xmlns:a16="http://schemas.microsoft.com/office/drawing/2014/main" id="{9B578F9C-B9E6-4A06-96D8-988349E3CC5A}"/>
              </a:ext>
            </a:extLst>
          </p:cNvPr>
          <p:cNvPicPr>
            <a:picLocks noChangeAspect="1"/>
          </p:cNvPicPr>
          <p:nvPr/>
        </p:nvPicPr>
        <p:blipFill>
          <a:blip r:embed="rId3"/>
          <a:stretch>
            <a:fillRect/>
          </a:stretch>
        </p:blipFill>
        <p:spPr>
          <a:xfrm>
            <a:off x="290753" y="1814253"/>
            <a:ext cx="7240010" cy="3705742"/>
          </a:xfrm>
          <a:prstGeom prst="rect">
            <a:avLst/>
          </a:prstGeom>
        </p:spPr>
      </p:pic>
      <p:sp>
        <p:nvSpPr>
          <p:cNvPr id="35" name="文字方塊 34">
            <a:extLst>
              <a:ext uri="{FF2B5EF4-FFF2-40B4-BE49-F238E27FC236}">
                <a16:creationId xmlns:a16="http://schemas.microsoft.com/office/drawing/2014/main" id="{07367E58-EDE9-4CEB-8AD5-DFBD662B7FD6}"/>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36" name="直線單箭頭接點 35">
            <a:extLst>
              <a:ext uri="{FF2B5EF4-FFF2-40B4-BE49-F238E27FC236}">
                <a16:creationId xmlns:a16="http://schemas.microsoft.com/office/drawing/2014/main" id="{3BB0CD3D-B0EF-4285-82E7-947B0694BC1E}"/>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EE93D47D-801F-4618-9F07-3BE453B9BCE1}"/>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38" name="直線單箭頭接點 37">
            <a:extLst>
              <a:ext uri="{FF2B5EF4-FFF2-40B4-BE49-F238E27FC236}">
                <a16:creationId xmlns:a16="http://schemas.microsoft.com/office/drawing/2014/main" id="{D45A661C-2F20-44E7-83DE-BADC0A647390}"/>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409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57402" y="1492004"/>
            <a:ext cx="3291951" cy="32400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1-1. </a:t>
            </a:r>
            <a:r>
              <a:rPr lang="en-US" altLang="zh-TW" sz="2000" b="1" dirty="0" err="1">
                <a:solidFill>
                  <a:srgbClr val="000000"/>
                </a:solidFill>
                <a:latin typeface="芫荽 0.92" pitchFamily="2" charset="-120"/>
                <a:ea typeface="芫荽 0.92" pitchFamily="2" charset="-120"/>
                <a:cs typeface="芫荽 0.92" pitchFamily="2" charset="-120"/>
              </a:rPr>
              <a:t>gradient_y_calc</a:t>
            </a:r>
            <a:r>
              <a:rPr lang="en-US" altLang="zh-TW" sz="2000" b="1" dirty="0">
                <a:solidFill>
                  <a:srgbClr val="000000"/>
                </a:solidFill>
                <a:latin typeface="芫荽 0.92" pitchFamily="2" charset="-120"/>
                <a:ea typeface="芫荽 0.92" pitchFamily="2" charset="-120"/>
                <a:cs typeface="芫荽 0.92" pitchFamily="2" charset="-120"/>
              </a:rPr>
              <a:t> :</a:t>
            </a:r>
          </a:p>
        </p:txBody>
      </p:sp>
      <p:sp>
        <p:nvSpPr>
          <p:cNvPr id="36" name="矩形 35">
            <a:extLst>
              <a:ext uri="{FF2B5EF4-FFF2-40B4-BE49-F238E27FC236}">
                <a16:creationId xmlns:a16="http://schemas.microsoft.com/office/drawing/2014/main" id="{FAB75D60-0214-400C-803C-2D5EC09C4BA9}"/>
              </a:ext>
            </a:extLst>
          </p:cNvPr>
          <p:cNvSpPr/>
          <p:nvPr/>
        </p:nvSpPr>
        <p:spPr>
          <a:xfrm>
            <a:off x="789423" y="1621907"/>
            <a:ext cx="6396303" cy="139884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data along x-axis, need use line buffer</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Configuration Port is set as [direct input]</a:t>
            </a:r>
          </a:p>
          <a:p>
            <a:pPr marL="800100" lvl="1" indent="-342900">
              <a:lnSpc>
                <a:spcPct val="150000"/>
              </a:lnSpc>
              <a:buFont typeface="Wingdings" panose="05000000000000000000" pitchFamily="2" charset="2"/>
              <a:buChar char="Ø"/>
            </a:pPr>
            <a:r>
              <a:rPr lang="en-US" altLang="zh-TW" sz="2000">
                <a:solidFill>
                  <a:srgbClr val="000000"/>
                </a:solidFill>
                <a:latin typeface="芫荽 0.92" pitchFamily="2" charset="-120"/>
                <a:ea typeface="芫荽 0.92" pitchFamily="2" charset="-120"/>
                <a:cs typeface="芫荽 0.92" pitchFamily="2" charset="-120"/>
              </a:rPr>
              <a:t>Kernel array size = </a:t>
            </a:r>
            <a:r>
              <a:rPr lang="en-US" altLang="zh-TW" sz="2000" dirty="0">
                <a:solidFill>
                  <a:srgbClr val="000000"/>
                </a:solidFill>
                <a:latin typeface="芫荽 0.92" pitchFamily="2" charset="-120"/>
                <a:ea typeface="芫荽 0.92" pitchFamily="2" charset="-120"/>
                <a:cs typeface="芫荽 0.92" pitchFamily="2" charset="-120"/>
              </a:rPr>
              <a:t>5, so line buffer = 4</a:t>
            </a:r>
          </a:p>
        </p:txBody>
      </p:sp>
      <p:pic>
        <p:nvPicPr>
          <p:cNvPr id="6" name="圖片 5">
            <a:extLst>
              <a:ext uri="{FF2B5EF4-FFF2-40B4-BE49-F238E27FC236}">
                <a16:creationId xmlns:a16="http://schemas.microsoft.com/office/drawing/2014/main" id="{6490AB30-7DC9-4A0C-A686-5C44672D9BA7}"/>
              </a:ext>
            </a:extLst>
          </p:cNvPr>
          <p:cNvPicPr>
            <a:picLocks noChangeAspect="1"/>
          </p:cNvPicPr>
          <p:nvPr/>
        </p:nvPicPr>
        <p:blipFill>
          <a:blip r:embed="rId3"/>
          <a:stretch>
            <a:fillRect/>
          </a:stretch>
        </p:blipFill>
        <p:spPr>
          <a:xfrm>
            <a:off x="646158" y="4328314"/>
            <a:ext cx="6865552" cy="1217100"/>
          </a:xfrm>
          <a:prstGeom prst="rect">
            <a:avLst/>
          </a:prstGeom>
        </p:spPr>
      </p:pic>
      <p:pic>
        <p:nvPicPr>
          <p:cNvPr id="7" name="圖片 6">
            <a:extLst>
              <a:ext uri="{FF2B5EF4-FFF2-40B4-BE49-F238E27FC236}">
                <a16:creationId xmlns:a16="http://schemas.microsoft.com/office/drawing/2014/main" id="{382DB2A7-F765-4F34-9E23-78504611443C}"/>
              </a:ext>
            </a:extLst>
          </p:cNvPr>
          <p:cNvPicPr>
            <a:picLocks noChangeAspect="1"/>
          </p:cNvPicPr>
          <p:nvPr/>
        </p:nvPicPr>
        <p:blipFill>
          <a:blip r:embed="rId4"/>
          <a:stretch>
            <a:fillRect/>
          </a:stretch>
        </p:blipFill>
        <p:spPr>
          <a:xfrm>
            <a:off x="644340" y="3099426"/>
            <a:ext cx="6878484" cy="1240899"/>
          </a:xfrm>
          <a:prstGeom prst="rect">
            <a:avLst/>
          </a:prstGeom>
        </p:spPr>
      </p:pic>
      <p:pic>
        <p:nvPicPr>
          <p:cNvPr id="8" name="圖片 7">
            <a:extLst>
              <a:ext uri="{FF2B5EF4-FFF2-40B4-BE49-F238E27FC236}">
                <a16:creationId xmlns:a16="http://schemas.microsoft.com/office/drawing/2014/main" id="{3E2F461E-D444-4455-A782-2B52398349CA}"/>
              </a:ext>
            </a:extLst>
          </p:cNvPr>
          <p:cNvPicPr>
            <a:picLocks noChangeAspect="1"/>
          </p:cNvPicPr>
          <p:nvPr/>
        </p:nvPicPr>
        <p:blipFill>
          <a:blip r:embed="rId5"/>
          <a:stretch>
            <a:fillRect/>
          </a:stretch>
        </p:blipFill>
        <p:spPr>
          <a:xfrm>
            <a:off x="644340" y="5775121"/>
            <a:ext cx="1810003" cy="781159"/>
          </a:xfrm>
          <a:prstGeom prst="rect">
            <a:avLst/>
          </a:prstGeom>
        </p:spPr>
      </p:pic>
      <p:pic>
        <p:nvPicPr>
          <p:cNvPr id="9" name="圖片 8">
            <a:extLst>
              <a:ext uri="{FF2B5EF4-FFF2-40B4-BE49-F238E27FC236}">
                <a16:creationId xmlns:a16="http://schemas.microsoft.com/office/drawing/2014/main" id="{2C42CD2D-3483-4299-BBFD-EFDA6318A4F0}"/>
              </a:ext>
            </a:extLst>
          </p:cNvPr>
          <p:cNvPicPr>
            <a:picLocks noChangeAspect="1"/>
          </p:cNvPicPr>
          <p:nvPr/>
        </p:nvPicPr>
        <p:blipFill rotWithShape="1">
          <a:blip r:embed="rId6"/>
          <a:srcRect r="44938" b="88045"/>
          <a:stretch/>
        </p:blipFill>
        <p:spPr>
          <a:xfrm>
            <a:off x="2428450" y="5752773"/>
            <a:ext cx="5083241" cy="350669"/>
          </a:xfrm>
          <a:prstGeom prst="rect">
            <a:avLst/>
          </a:prstGeom>
        </p:spPr>
      </p:pic>
      <p:pic>
        <p:nvPicPr>
          <p:cNvPr id="43" name="圖片 42">
            <a:extLst>
              <a:ext uri="{FF2B5EF4-FFF2-40B4-BE49-F238E27FC236}">
                <a16:creationId xmlns:a16="http://schemas.microsoft.com/office/drawing/2014/main" id="{0C41D5D6-5040-4CDB-AE01-918AB96709C6}"/>
              </a:ext>
            </a:extLst>
          </p:cNvPr>
          <p:cNvPicPr>
            <a:picLocks noChangeAspect="1"/>
          </p:cNvPicPr>
          <p:nvPr/>
        </p:nvPicPr>
        <p:blipFill rotWithShape="1">
          <a:blip r:embed="rId6"/>
          <a:srcRect t="81569" r="45383" b="392"/>
          <a:stretch/>
        </p:blipFill>
        <p:spPr>
          <a:xfrm>
            <a:off x="2463108" y="6100953"/>
            <a:ext cx="5048580" cy="529822"/>
          </a:xfrm>
          <a:prstGeom prst="rect">
            <a:avLst/>
          </a:prstGeom>
        </p:spPr>
      </p:pic>
      <p:sp>
        <p:nvSpPr>
          <p:cNvPr id="40" name="文字方塊 39">
            <a:extLst>
              <a:ext uri="{FF2B5EF4-FFF2-40B4-BE49-F238E27FC236}">
                <a16:creationId xmlns:a16="http://schemas.microsoft.com/office/drawing/2014/main" id="{9AA75339-8F65-428D-886D-C137C3A6602C}"/>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41" name="直線單箭頭接點 40">
            <a:extLst>
              <a:ext uri="{FF2B5EF4-FFF2-40B4-BE49-F238E27FC236}">
                <a16:creationId xmlns:a16="http://schemas.microsoft.com/office/drawing/2014/main" id="{FEB23F9B-4214-429E-9776-3DCD6E76AEBE}"/>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87E6AC7A-C1EF-472A-A80A-C379947FDE43}"/>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44" name="直線單箭頭接點 43">
            <a:extLst>
              <a:ext uri="{FF2B5EF4-FFF2-40B4-BE49-F238E27FC236}">
                <a16:creationId xmlns:a16="http://schemas.microsoft.com/office/drawing/2014/main" id="{FCD929A5-4B8F-4F44-BB11-877945CE159A}"/>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281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32668" y="1500158"/>
            <a:ext cx="3291951" cy="324000"/>
          </a:xfrm>
          <a:prstGeom prst="rect">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1-2. </a:t>
            </a:r>
            <a:r>
              <a:rPr lang="en-US" altLang="zh-TW" sz="2000" b="1" dirty="0" err="1">
                <a:solidFill>
                  <a:srgbClr val="000000"/>
                </a:solidFill>
                <a:latin typeface="芫荽 0.92" pitchFamily="2" charset="-120"/>
                <a:ea typeface="芫荽 0.92" pitchFamily="2" charset="-120"/>
                <a:cs typeface="芫荽 0.92" pitchFamily="2" charset="-120"/>
              </a:rPr>
              <a:t>gradient_x_calc</a:t>
            </a:r>
            <a:r>
              <a:rPr lang="en-US" altLang="zh-TW" sz="2000" b="1" dirty="0">
                <a:solidFill>
                  <a:srgbClr val="000000"/>
                </a:solidFill>
                <a:latin typeface="芫荽 0.92" pitchFamily="2" charset="-120"/>
                <a:ea typeface="芫荽 0.92" pitchFamily="2" charset="-120"/>
                <a:cs typeface="芫荽 0.92" pitchFamily="2" charset="-120"/>
              </a:rPr>
              <a:t> :</a:t>
            </a:r>
          </a:p>
        </p:txBody>
      </p:sp>
      <p:sp>
        <p:nvSpPr>
          <p:cNvPr id="36" name="矩形 35">
            <a:extLst>
              <a:ext uri="{FF2B5EF4-FFF2-40B4-BE49-F238E27FC236}">
                <a16:creationId xmlns:a16="http://schemas.microsoft.com/office/drawing/2014/main" id="{FAB75D60-0214-400C-803C-2D5EC09C4BA9}"/>
              </a:ext>
            </a:extLst>
          </p:cNvPr>
          <p:cNvSpPr/>
          <p:nvPr/>
        </p:nvSpPr>
        <p:spPr>
          <a:xfrm>
            <a:off x="789423" y="1621907"/>
            <a:ext cx="7538795" cy="142077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data is from </a:t>
            </a:r>
            <a:r>
              <a:rPr lang="en-US" altLang="zh-TW" sz="2000" dirty="0" err="1">
                <a:solidFill>
                  <a:srgbClr val="000000"/>
                </a:solidFill>
                <a:latin typeface="芫荽 0.92" pitchFamily="2" charset="-120"/>
                <a:ea typeface="芫荽 0.92" pitchFamily="2" charset="-120"/>
                <a:cs typeface="芫荽 0.92" pitchFamily="2" charset="-120"/>
              </a:rPr>
              <a:t>gradient_y_calc</a:t>
            </a:r>
            <a:r>
              <a:rPr lang="en-US" altLang="zh-TW" sz="2000" dirty="0">
                <a:solidFill>
                  <a:srgbClr val="000000"/>
                </a:solidFill>
                <a:latin typeface="芫荽 0.92" pitchFamily="2" charset="-120"/>
                <a:ea typeface="芫荽 0.92" pitchFamily="2" charset="-120"/>
                <a:cs typeface="芫荽 0.92" pitchFamily="2" charset="-120"/>
              </a:rPr>
              <a:t>, which is along x-axis</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Configuration Port is set as [direct input]</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Kernel array size = 5</a:t>
            </a:r>
          </a:p>
        </p:txBody>
      </p:sp>
      <p:pic>
        <p:nvPicPr>
          <p:cNvPr id="2" name="圖片 1">
            <a:extLst>
              <a:ext uri="{FF2B5EF4-FFF2-40B4-BE49-F238E27FC236}">
                <a16:creationId xmlns:a16="http://schemas.microsoft.com/office/drawing/2014/main" id="{095D4428-787C-4A58-83AA-949E79FF21B2}"/>
              </a:ext>
            </a:extLst>
          </p:cNvPr>
          <p:cNvPicPr>
            <a:picLocks noChangeAspect="1"/>
          </p:cNvPicPr>
          <p:nvPr/>
        </p:nvPicPr>
        <p:blipFill>
          <a:blip r:embed="rId3"/>
          <a:stretch>
            <a:fillRect/>
          </a:stretch>
        </p:blipFill>
        <p:spPr>
          <a:xfrm>
            <a:off x="916697" y="3143120"/>
            <a:ext cx="7166039" cy="974475"/>
          </a:xfrm>
          <a:prstGeom prst="rect">
            <a:avLst/>
          </a:prstGeom>
        </p:spPr>
      </p:pic>
      <p:pic>
        <p:nvPicPr>
          <p:cNvPr id="4" name="圖片 3">
            <a:extLst>
              <a:ext uri="{FF2B5EF4-FFF2-40B4-BE49-F238E27FC236}">
                <a16:creationId xmlns:a16="http://schemas.microsoft.com/office/drawing/2014/main" id="{1CEB67F3-1195-446D-BF19-2C4632479812}"/>
              </a:ext>
            </a:extLst>
          </p:cNvPr>
          <p:cNvPicPr>
            <a:picLocks noChangeAspect="1"/>
          </p:cNvPicPr>
          <p:nvPr/>
        </p:nvPicPr>
        <p:blipFill>
          <a:blip r:embed="rId4"/>
          <a:stretch>
            <a:fillRect/>
          </a:stretch>
        </p:blipFill>
        <p:spPr>
          <a:xfrm>
            <a:off x="916696" y="4183330"/>
            <a:ext cx="7165977" cy="950185"/>
          </a:xfrm>
          <a:prstGeom prst="rect">
            <a:avLst/>
          </a:prstGeom>
        </p:spPr>
      </p:pic>
      <p:sp>
        <p:nvSpPr>
          <p:cNvPr id="37" name="文字方塊 36">
            <a:extLst>
              <a:ext uri="{FF2B5EF4-FFF2-40B4-BE49-F238E27FC236}">
                <a16:creationId xmlns:a16="http://schemas.microsoft.com/office/drawing/2014/main" id="{1D78A76B-BACA-438E-BFBF-C1033CBB01B5}"/>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38" name="直線單箭頭接點 37">
            <a:extLst>
              <a:ext uri="{FF2B5EF4-FFF2-40B4-BE49-F238E27FC236}">
                <a16:creationId xmlns:a16="http://schemas.microsoft.com/office/drawing/2014/main" id="{64F819D1-5E41-493A-B3C1-EA7FDCDEABB8}"/>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C7F786F4-5406-463B-829C-6AA08529F3F2}"/>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40" name="直線單箭頭接點 39">
            <a:extLst>
              <a:ext uri="{FF2B5EF4-FFF2-40B4-BE49-F238E27FC236}">
                <a16:creationId xmlns:a16="http://schemas.microsoft.com/office/drawing/2014/main" id="{0A9C0B46-626E-49C4-8298-89FD781A1A64}"/>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4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32668" y="1500158"/>
            <a:ext cx="3291951" cy="324000"/>
          </a:xfrm>
          <a:prstGeom prst="rect">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2. </a:t>
            </a:r>
            <a:r>
              <a:rPr lang="en-US" altLang="zh-TW" sz="2000" b="1" dirty="0" err="1">
                <a:solidFill>
                  <a:srgbClr val="000000"/>
                </a:solidFill>
                <a:latin typeface="芫荽 0.92" pitchFamily="2" charset="-120"/>
                <a:ea typeface="芫荽 0.92" pitchFamily="2" charset="-120"/>
                <a:cs typeface="芫荽 0.92" pitchFamily="2" charset="-120"/>
              </a:rPr>
              <a:t>gradient_t_calc</a:t>
            </a:r>
            <a:r>
              <a:rPr lang="en-US" altLang="zh-TW" sz="2000" b="1" dirty="0">
                <a:solidFill>
                  <a:srgbClr val="000000"/>
                </a:solidFill>
                <a:latin typeface="芫荽 0.92" pitchFamily="2" charset="-120"/>
                <a:ea typeface="芫荽 0.92" pitchFamily="2" charset="-120"/>
                <a:cs typeface="芫荽 0.92" pitchFamily="2" charset="-120"/>
              </a:rPr>
              <a:t> :</a:t>
            </a:r>
          </a:p>
        </p:txBody>
      </p:sp>
      <p:sp>
        <p:nvSpPr>
          <p:cNvPr id="36" name="矩形 35">
            <a:extLst>
              <a:ext uri="{FF2B5EF4-FFF2-40B4-BE49-F238E27FC236}">
                <a16:creationId xmlns:a16="http://schemas.microsoft.com/office/drawing/2014/main" id="{FAB75D60-0214-400C-803C-2D5EC09C4BA9}"/>
              </a:ext>
            </a:extLst>
          </p:cNvPr>
          <p:cNvSpPr/>
          <p:nvPr/>
        </p:nvSpPr>
        <p:spPr>
          <a:xfrm>
            <a:off x="789423" y="1621907"/>
            <a:ext cx="7538795" cy="142077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data is from </a:t>
            </a:r>
            <a:r>
              <a:rPr lang="en-US" altLang="zh-TW" sz="2000" dirty="0" err="1">
                <a:solidFill>
                  <a:srgbClr val="000000"/>
                </a:solidFill>
                <a:latin typeface="芫荽 0.92" pitchFamily="2" charset="-120"/>
                <a:ea typeface="芫荽 0.92" pitchFamily="2" charset="-120"/>
                <a:cs typeface="芫荽 0.92" pitchFamily="2" charset="-120"/>
              </a:rPr>
              <a:t>gradient_y_calc</a:t>
            </a:r>
            <a:r>
              <a:rPr lang="en-US" altLang="zh-TW" sz="2000" dirty="0">
                <a:solidFill>
                  <a:srgbClr val="000000"/>
                </a:solidFill>
                <a:latin typeface="芫荽 0.92" pitchFamily="2" charset="-120"/>
                <a:ea typeface="芫荽 0.92" pitchFamily="2" charset="-120"/>
                <a:cs typeface="芫荽 0.92" pitchFamily="2" charset="-120"/>
              </a:rPr>
              <a:t>, which is along x-axis</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Configuration Port is set as [direct input]</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Kernel array size = 4</a:t>
            </a:r>
          </a:p>
        </p:txBody>
      </p:sp>
      <p:pic>
        <p:nvPicPr>
          <p:cNvPr id="5" name="圖片 4">
            <a:extLst>
              <a:ext uri="{FF2B5EF4-FFF2-40B4-BE49-F238E27FC236}">
                <a16:creationId xmlns:a16="http://schemas.microsoft.com/office/drawing/2014/main" id="{300CB6BD-A173-4B45-90C3-F96002D3FBB8}"/>
              </a:ext>
            </a:extLst>
          </p:cNvPr>
          <p:cNvPicPr>
            <a:picLocks noChangeAspect="1"/>
          </p:cNvPicPr>
          <p:nvPr/>
        </p:nvPicPr>
        <p:blipFill>
          <a:blip r:embed="rId3"/>
          <a:stretch>
            <a:fillRect/>
          </a:stretch>
        </p:blipFill>
        <p:spPr>
          <a:xfrm>
            <a:off x="1063065" y="3186837"/>
            <a:ext cx="6991509" cy="975710"/>
          </a:xfrm>
          <a:prstGeom prst="rect">
            <a:avLst/>
          </a:prstGeom>
        </p:spPr>
      </p:pic>
      <p:pic>
        <p:nvPicPr>
          <p:cNvPr id="6" name="圖片 5">
            <a:extLst>
              <a:ext uri="{FF2B5EF4-FFF2-40B4-BE49-F238E27FC236}">
                <a16:creationId xmlns:a16="http://schemas.microsoft.com/office/drawing/2014/main" id="{370AB655-E7C6-42E9-AEBC-1382E35FB789}"/>
              </a:ext>
            </a:extLst>
          </p:cNvPr>
          <p:cNvPicPr>
            <a:picLocks noChangeAspect="1"/>
          </p:cNvPicPr>
          <p:nvPr/>
        </p:nvPicPr>
        <p:blipFill>
          <a:blip r:embed="rId4"/>
          <a:stretch>
            <a:fillRect/>
          </a:stretch>
        </p:blipFill>
        <p:spPr>
          <a:xfrm>
            <a:off x="1058547" y="4458510"/>
            <a:ext cx="6991510" cy="922312"/>
          </a:xfrm>
          <a:prstGeom prst="rect">
            <a:avLst/>
          </a:prstGeom>
        </p:spPr>
      </p:pic>
      <p:sp>
        <p:nvSpPr>
          <p:cNvPr id="37" name="文字方塊 36">
            <a:extLst>
              <a:ext uri="{FF2B5EF4-FFF2-40B4-BE49-F238E27FC236}">
                <a16:creationId xmlns:a16="http://schemas.microsoft.com/office/drawing/2014/main" id="{EFC8060E-DE9F-433B-8BEC-E14D9A958F64}"/>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38" name="直線單箭頭接點 37">
            <a:extLst>
              <a:ext uri="{FF2B5EF4-FFF2-40B4-BE49-F238E27FC236}">
                <a16:creationId xmlns:a16="http://schemas.microsoft.com/office/drawing/2014/main" id="{C4F0405C-825C-4A54-AD13-CC048853C7D8}"/>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03D0B4CF-FCB7-47CA-B846-247CC1BEA2FB}"/>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40" name="直線單箭頭接點 39">
            <a:extLst>
              <a:ext uri="{FF2B5EF4-FFF2-40B4-BE49-F238E27FC236}">
                <a16:creationId xmlns:a16="http://schemas.microsoft.com/office/drawing/2014/main" id="{BAEF2D2B-627E-4F52-B322-72BC574C2DAB}"/>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815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32668" y="1500158"/>
            <a:ext cx="3291951" cy="324000"/>
          </a:xfrm>
          <a:prstGeom prst="rect">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3. </a:t>
            </a:r>
            <a:r>
              <a:rPr lang="en-US" altLang="zh-TW" sz="2000" b="1" dirty="0" err="1">
                <a:solidFill>
                  <a:srgbClr val="000000"/>
                </a:solidFill>
                <a:latin typeface="芫荽 0.92" pitchFamily="2" charset="-120"/>
                <a:ea typeface="芫荽 0.92" pitchFamily="2" charset="-120"/>
                <a:cs typeface="芫荽 0.92" pitchFamily="2" charset="-120"/>
              </a:rPr>
              <a:t>gradient_weight_y</a:t>
            </a:r>
            <a:r>
              <a:rPr lang="en-US" altLang="zh-TW" sz="2000" b="1" dirty="0">
                <a:solidFill>
                  <a:srgbClr val="000000"/>
                </a:solidFill>
                <a:latin typeface="芫荽 0.92" pitchFamily="2" charset="-120"/>
                <a:ea typeface="芫荽 0.92" pitchFamily="2" charset="-120"/>
                <a:cs typeface="芫荽 0.92" pitchFamily="2" charset="-120"/>
              </a:rPr>
              <a:t> :</a:t>
            </a:r>
          </a:p>
        </p:txBody>
      </p:sp>
      <p:sp>
        <p:nvSpPr>
          <p:cNvPr id="36" name="矩形 35">
            <a:extLst>
              <a:ext uri="{FF2B5EF4-FFF2-40B4-BE49-F238E27FC236}">
                <a16:creationId xmlns:a16="http://schemas.microsoft.com/office/drawing/2014/main" id="{FAB75D60-0214-400C-803C-2D5EC09C4BA9}"/>
              </a:ext>
            </a:extLst>
          </p:cNvPr>
          <p:cNvSpPr/>
          <p:nvPr/>
        </p:nvSpPr>
        <p:spPr>
          <a:xfrm>
            <a:off x="789423" y="1621907"/>
            <a:ext cx="7507183" cy="139884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data is along x-axis, need use line buffer</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Apply FIFO for </a:t>
            </a:r>
            <a:r>
              <a:rPr lang="en-US" altLang="zh-TW" sz="2000" dirty="0" err="1">
                <a:solidFill>
                  <a:srgbClr val="000000"/>
                </a:solidFill>
                <a:latin typeface="芫荽 0.92" pitchFamily="2" charset="-120"/>
                <a:ea typeface="芫荽 0.92" pitchFamily="2" charset="-120"/>
                <a:cs typeface="芫荽 0.92" pitchFamily="2" charset="-120"/>
              </a:rPr>
              <a:t>gradient_y</a:t>
            </a:r>
            <a:r>
              <a:rPr lang="en-US" altLang="zh-TW" sz="2000" dirty="0">
                <a:solidFill>
                  <a:srgbClr val="000000"/>
                </a:solidFill>
                <a:latin typeface="芫荽 0.92" pitchFamily="2" charset="-120"/>
                <a:ea typeface="芫荽 0.92" pitchFamily="2" charset="-120"/>
                <a:cs typeface="芫荽 0.92" pitchFamily="2" charset="-120"/>
              </a:rPr>
              <a:t>, </a:t>
            </a:r>
            <a:r>
              <a:rPr lang="en-US" altLang="zh-TW" sz="2000" dirty="0" err="1">
                <a:solidFill>
                  <a:srgbClr val="000000"/>
                </a:solidFill>
                <a:latin typeface="芫荽 0.92" pitchFamily="2" charset="-120"/>
                <a:ea typeface="芫荽 0.92" pitchFamily="2" charset="-120"/>
                <a:cs typeface="芫荽 0.92" pitchFamily="2" charset="-120"/>
              </a:rPr>
              <a:t>gradient_x</a:t>
            </a:r>
            <a:r>
              <a:rPr lang="en-US" altLang="zh-TW" sz="2000" dirty="0">
                <a:solidFill>
                  <a:srgbClr val="000000"/>
                </a:solidFill>
                <a:latin typeface="芫荽 0.92" pitchFamily="2" charset="-120"/>
                <a:ea typeface="芫荽 0.92" pitchFamily="2" charset="-120"/>
                <a:cs typeface="芫荽 0.92" pitchFamily="2" charset="-120"/>
              </a:rPr>
              <a:t> and </a:t>
            </a:r>
            <a:r>
              <a:rPr lang="en-US" altLang="zh-TW" sz="2000" dirty="0" err="1">
                <a:solidFill>
                  <a:srgbClr val="000000"/>
                </a:solidFill>
                <a:latin typeface="芫荽 0.92" pitchFamily="2" charset="-120"/>
                <a:ea typeface="芫荽 0.92" pitchFamily="2" charset="-120"/>
                <a:cs typeface="芫荽 0.92" pitchFamily="2" charset="-120"/>
              </a:rPr>
              <a:t>gradient_t</a:t>
            </a:r>
            <a:r>
              <a:rPr lang="en-US" altLang="zh-TW" sz="2000">
                <a:solidFill>
                  <a:srgbClr val="000000"/>
                </a:solidFill>
                <a:latin typeface="芫荽 0.92" pitchFamily="2" charset="-120"/>
                <a:ea typeface="芫荽 0.92" pitchFamily="2" charset="-120"/>
                <a:cs typeface="芫荽 0.92" pitchFamily="2" charset="-120"/>
              </a:rPr>
              <a:t>.</a:t>
            </a:r>
            <a:endParaRPr lang="en-US" altLang="zh-TW" sz="2000" dirty="0">
              <a:solidFill>
                <a:srgbClr val="000000"/>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Kernel array size = 7, need 18 line buffer</a:t>
            </a:r>
          </a:p>
        </p:txBody>
      </p:sp>
      <p:pic>
        <p:nvPicPr>
          <p:cNvPr id="4" name="圖片 3">
            <a:extLst>
              <a:ext uri="{FF2B5EF4-FFF2-40B4-BE49-F238E27FC236}">
                <a16:creationId xmlns:a16="http://schemas.microsoft.com/office/drawing/2014/main" id="{1B882EA2-60C1-4FDB-982A-A4F978CCD77F}"/>
              </a:ext>
            </a:extLst>
          </p:cNvPr>
          <p:cNvPicPr>
            <a:picLocks noChangeAspect="1"/>
          </p:cNvPicPr>
          <p:nvPr/>
        </p:nvPicPr>
        <p:blipFill rotWithShape="1">
          <a:blip r:embed="rId3"/>
          <a:srcRect t="66520"/>
          <a:stretch/>
        </p:blipFill>
        <p:spPr>
          <a:xfrm>
            <a:off x="3672800" y="4714964"/>
            <a:ext cx="1342586" cy="940336"/>
          </a:xfrm>
          <a:prstGeom prst="rect">
            <a:avLst/>
          </a:prstGeom>
        </p:spPr>
      </p:pic>
      <p:pic>
        <p:nvPicPr>
          <p:cNvPr id="7" name="圖片 6">
            <a:extLst>
              <a:ext uri="{FF2B5EF4-FFF2-40B4-BE49-F238E27FC236}">
                <a16:creationId xmlns:a16="http://schemas.microsoft.com/office/drawing/2014/main" id="{CD073806-A0A0-45BB-A8F0-9C64ABE1F068}"/>
              </a:ext>
            </a:extLst>
          </p:cNvPr>
          <p:cNvPicPr>
            <a:picLocks noChangeAspect="1"/>
          </p:cNvPicPr>
          <p:nvPr/>
        </p:nvPicPr>
        <p:blipFill>
          <a:blip r:embed="rId4"/>
          <a:stretch>
            <a:fillRect/>
          </a:stretch>
        </p:blipFill>
        <p:spPr>
          <a:xfrm>
            <a:off x="307291" y="3206762"/>
            <a:ext cx="8073604" cy="1295583"/>
          </a:xfrm>
          <a:prstGeom prst="rect">
            <a:avLst/>
          </a:prstGeom>
        </p:spPr>
      </p:pic>
      <p:sp>
        <p:nvSpPr>
          <p:cNvPr id="39" name="文字方塊 38">
            <a:extLst>
              <a:ext uri="{FF2B5EF4-FFF2-40B4-BE49-F238E27FC236}">
                <a16:creationId xmlns:a16="http://schemas.microsoft.com/office/drawing/2014/main" id="{2FD1EBBC-74D8-4763-9C84-E7311BB6E194}"/>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40" name="直線單箭頭接點 39">
            <a:extLst>
              <a:ext uri="{FF2B5EF4-FFF2-40B4-BE49-F238E27FC236}">
                <a16:creationId xmlns:a16="http://schemas.microsoft.com/office/drawing/2014/main" id="{233ED127-BC88-4869-A8B3-3664D91DEAAD}"/>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50B0DF8C-410C-45FC-B828-3DE7082184AA}"/>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42" name="直線單箭頭接點 41">
            <a:extLst>
              <a:ext uri="{FF2B5EF4-FFF2-40B4-BE49-F238E27FC236}">
                <a16:creationId xmlns:a16="http://schemas.microsoft.com/office/drawing/2014/main" id="{ACE0C08A-30FF-4D9F-88B7-73BBF13334AC}"/>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5328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32668" y="1500158"/>
            <a:ext cx="3291951" cy="324000"/>
          </a:xfrm>
          <a:prstGeom prst="rect">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4. </a:t>
            </a:r>
            <a:r>
              <a:rPr lang="en-US" altLang="zh-TW" sz="2000" b="1" dirty="0" err="1">
                <a:solidFill>
                  <a:srgbClr val="000000"/>
                </a:solidFill>
                <a:latin typeface="芫荽 0.92" pitchFamily="2" charset="-120"/>
                <a:ea typeface="芫荽 0.92" pitchFamily="2" charset="-120"/>
                <a:cs typeface="芫荽 0.92" pitchFamily="2" charset="-120"/>
              </a:rPr>
              <a:t>gradient_weight_x</a:t>
            </a:r>
            <a:r>
              <a:rPr lang="en-US" altLang="zh-TW" sz="2000" b="1" dirty="0">
                <a:solidFill>
                  <a:srgbClr val="000000"/>
                </a:solidFill>
                <a:latin typeface="芫荽 0.92" pitchFamily="2" charset="-120"/>
                <a:ea typeface="芫荽 0.92" pitchFamily="2" charset="-120"/>
                <a:cs typeface="芫荽 0.92" pitchFamily="2" charset="-120"/>
              </a:rPr>
              <a:t> :</a:t>
            </a:r>
          </a:p>
        </p:txBody>
      </p:sp>
      <p:sp>
        <p:nvSpPr>
          <p:cNvPr id="36" name="矩形 35">
            <a:extLst>
              <a:ext uri="{FF2B5EF4-FFF2-40B4-BE49-F238E27FC236}">
                <a16:creationId xmlns:a16="http://schemas.microsoft.com/office/drawing/2014/main" id="{FAB75D60-0214-400C-803C-2D5EC09C4BA9}"/>
              </a:ext>
            </a:extLst>
          </p:cNvPr>
          <p:cNvSpPr/>
          <p:nvPr/>
        </p:nvSpPr>
        <p:spPr>
          <a:xfrm>
            <a:off x="789423" y="1621907"/>
            <a:ext cx="6011582" cy="139884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data is from </a:t>
            </a:r>
            <a:r>
              <a:rPr lang="en-US" altLang="zh-TW" sz="2000" dirty="0" err="1">
                <a:solidFill>
                  <a:srgbClr val="000000"/>
                </a:solidFill>
                <a:latin typeface="芫荽 0.92" pitchFamily="2" charset="-120"/>
                <a:ea typeface="芫荽 0.92" pitchFamily="2" charset="-120"/>
                <a:cs typeface="芫荽 0.92" pitchFamily="2" charset="-120"/>
              </a:rPr>
              <a:t>gradient_weight_y</a:t>
            </a:r>
            <a:endParaRPr lang="en-US" altLang="zh-TW" sz="2000" dirty="0">
              <a:solidFill>
                <a:srgbClr val="000000"/>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Configuration Port is set as [direct input]</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Kernel array size = 7</a:t>
            </a:r>
          </a:p>
        </p:txBody>
      </p:sp>
      <p:pic>
        <p:nvPicPr>
          <p:cNvPr id="2" name="圖片 1">
            <a:extLst>
              <a:ext uri="{FF2B5EF4-FFF2-40B4-BE49-F238E27FC236}">
                <a16:creationId xmlns:a16="http://schemas.microsoft.com/office/drawing/2014/main" id="{237516F7-F233-4E6E-A17A-2B687677A9BC}"/>
              </a:ext>
            </a:extLst>
          </p:cNvPr>
          <p:cNvPicPr>
            <a:picLocks noChangeAspect="1"/>
          </p:cNvPicPr>
          <p:nvPr/>
        </p:nvPicPr>
        <p:blipFill>
          <a:blip r:embed="rId3"/>
          <a:stretch>
            <a:fillRect/>
          </a:stretch>
        </p:blipFill>
        <p:spPr>
          <a:xfrm>
            <a:off x="915266" y="3201923"/>
            <a:ext cx="7001593" cy="960624"/>
          </a:xfrm>
          <a:prstGeom prst="rect">
            <a:avLst/>
          </a:prstGeom>
        </p:spPr>
      </p:pic>
      <p:pic>
        <p:nvPicPr>
          <p:cNvPr id="4" name="圖片 3">
            <a:extLst>
              <a:ext uri="{FF2B5EF4-FFF2-40B4-BE49-F238E27FC236}">
                <a16:creationId xmlns:a16="http://schemas.microsoft.com/office/drawing/2014/main" id="{77F92536-22AE-40D7-8A07-9583A7C3DB4E}"/>
              </a:ext>
            </a:extLst>
          </p:cNvPr>
          <p:cNvPicPr>
            <a:picLocks noChangeAspect="1"/>
          </p:cNvPicPr>
          <p:nvPr/>
        </p:nvPicPr>
        <p:blipFill>
          <a:blip r:embed="rId4"/>
          <a:stretch>
            <a:fillRect/>
          </a:stretch>
        </p:blipFill>
        <p:spPr>
          <a:xfrm>
            <a:off x="915267" y="4433034"/>
            <a:ext cx="7001592" cy="973169"/>
          </a:xfrm>
          <a:prstGeom prst="rect">
            <a:avLst/>
          </a:prstGeom>
        </p:spPr>
      </p:pic>
      <p:sp>
        <p:nvSpPr>
          <p:cNvPr id="39" name="文字方塊 38">
            <a:extLst>
              <a:ext uri="{FF2B5EF4-FFF2-40B4-BE49-F238E27FC236}">
                <a16:creationId xmlns:a16="http://schemas.microsoft.com/office/drawing/2014/main" id="{156B3098-58E7-4670-8139-391221B3FC70}"/>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40" name="直線單箭頭接點 39">
            <a:extLst>
              <a:ext uri="{FF2B5EF4-FFF2-40B4-BE49-F238E27FC236}">
                <a16:creationId xmlns:a16="http://schemas.microsoft.com/office/drawing/2014/main" id="{5912C9CF-5D61-4BEF-A167-698513E12DBB}"/>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86AB84C0-CF07-499E-83E4-98BDB92AE51F}"/>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42" name="直線單箭頭接點 41">
            <a:extLst>
              <a:ext uri="{FF2B5EF4-FFF2-40B4-BE49-F238E27FC236}">
                <a16:creationId xmlns:a16="http://schemas.microsoft.com/office/drawing/2014/main" id="{0BBF9A5E-B7EC-4580-8160-8D15CFDBA28A}"/>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707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32668" y="1500158"/>
            <a:ext cx="3291951" cy="324000"/>
          </a:xfrm>
          <a:prstGeom prst="rect">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5. </a:t>
            </a:r>
            <a:r>
              <a:rPr lang="en-US" altLang="zh-TW" sz="2000" b="1" dirty="0" err="1">
                <a:solidFill>
                  <a:srgbClr val="000000"/>
                </a:solidFill>
                <a:latin typeface="芫荽 0.92" pitchFamily="2" charset="-120"/>
                <a:ea typeface="芫荽 0.92" pitchFamily="2" charset="-120"/>
                <a:cs typeface="芫荽 0.92" pitchFamily="2" charset="-120"/>
              </a:rPr>
              <a:t>outer_product</a:t>
            </a:r>
            <a:r>
              <a:rPr lang="en-US" altLang="zh-TW" sz="2000" b="1" dirty="0">
                <a:solidFill>
                  <a:srgbClr val="000000"/>
                </a:solidFill>
                <a:latin typeface="芫荽 0.92" pitchFamily="2" charset="-120"/>
                <a:ea typeface="芫荽 0.92" pitchFamily="2" charset="-120"/>
                <a:cs typeface="芫荽 0.92" pitchFamily="2" charset="-120"/>
              </a:rPr>
              <a:t>:</a:t>
            </a:r>
          </a:p>
        </p:txBody>
      </p:sp>
      <p:sp>
        <p:nvSpPr>
          <p:cNvPr id="36" name="矩形 35">
            <a:extLst>
              <a:ext uri="{FF2B5EF4-FFF2-40B4-BE49-F238E27FC236}">
                <a16:creationId xmlns:a16="http://schemas.microsoft.com/office/drawing/2014/main" id="{FAB75D60-0214-400C-803C-2D5EC09C4BA9}"/>
              </a:ext>
            </a:extLst>
          </p:cNvPr>
          <p:cNvSpPr/>
          <p:nvPr/>
        </p:nvSpPr>
        <p:spPr>
          <a:xfrm>
            <a:off x="789423" y="1621907"/>
            <a:ext cx="5826147" cy="142077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data is from </a:t>
            </a:r>
            <a:r>
              <a:rPr lang="en-US" altLang="zh-TW" sz="2000" dirty="0" err="1">
                <a:solidFill>
                  <a:srgbClr val="000000"/>
                </a:solidFill>
                <a:latin typeface="芫荽 0.92" pitchFamily="2" charset="-120"/>
                <a:ea typeface="芫荽 0.92" pitchFamily="2" charset="-120"/>
                <a:cs typeface="芫荽 0.92" pitchFamily="2" charset="-120"/>
              </a:rPr>
              <a:t>gradient_weight_x</a:t>
            </a:r>
            <a:endParaRPr lang="en-US" altLang="zh-TW" sz="2000" dirty="0">
              <a:solidFill>
                <a:srgbClr val="000000"/>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Configuration Port is set as [direct input]</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Output is an array, we set it as register </a:t>
            </a:r>
          </a:p>
        </p:txBody>
      </p:sp>
      <p:pic>
        <p:nvPicPr>
          <p:cNvPr id="2" name="圖片 1">
            <a:extLst>
              <a:ext uri="{FF2B5EF4-FFF2-40B4-BE49-F238E27FC236}">
                <a16:creationId xmlns:a16="http://schemas.microsoft.com/office/drawing/2014/main" id="{31C82B73-41BD-4F41-958C-294C83BB7885}"/>
              </a:ext>
            </a:extLst>
          </p:cNvPr>
          <p:cNvPicPr>
            <a:picLocks noChangeAspect="1"/>
          </p:cNvPicPr>
          <p:nvPr/>
        </p:nvPicPr>
        <p:blipFill>
          <a:blip r:embed="rId3"/>
          <a:stretch>
            <a:fillRect/>
          </a:stretch>
        </p:blipFill>
        <p:spPr>
          <a:xfrm>
            <a:off x="596116" y="3166586"/>
            <a:ext cx="7634409" cy="1027303"/>
          </a:xfrm>
          <a:prstGeom prst="rect">
            <a:avLst/>
          </a:prstGeom>
        </p:spPr>
      </p:pic>
      <p:pic>
        <p:nvPicPr>
          <p:cNvPr id="4" name="圖片 3">
            <a:extLst>
              <a:ext uri="{FF2B5EF4-FFF2-40B4-BE49-F238E27FC236}">
                <a16:creationId xmlns:a16="http://schemas.microsoft.com/office/drawing/2014/main" id="{4377DAAD-4C11-4343-B5C9-329F055B1225}"/>
              </a:ext>
            </a:extLst>
          </p:cNvPr>
          <p:cNvPicPr>
            <a:picLocks noChangeAspect="1"/>
          </p:cNvPicPr>
          <p:nvPr/>
        </p:nvPicPr>
        <p:blipFill>
          <a:blip r:embed="rId4"/>
          <a:stretch>
            <a:fillRect/>
          </a:stretch>
        </p:blipFill>
        <p:spPr>
          <a:xfrm>
            <a:off x="604218" y="3893569"/>
            <a:ext cx="7634390" cy="1059351"/>
          </a:xfrm>
          <a:prstGeom prst="rect">
            <a:avLst/>
          </a:prstGeom>
        </p:spPr>
      </p:pic>
      <p:pic>
        <p:nvPicPr>
          <p:cNvPr id="7" name="圖片 6">
            <a:extLst>
              <a:ext uri="{FF2B5EF4-FFF2-40B4-BE49-F238E27FC236}">
                <a16:creationId xmlns:a16="http://schemas.microsoft.com/office/drawing/2014/main" id="{33B9A4F2-1CE2-4747-B64E-DA9CC82F41DC}"/>
              </a:ext>
            </a:extLst>
          </p:cNvPr>
          <p:cNvPicPr>
            <a:picLocks noChangeAspect="1"/>
          </p:cNvPicPr>
          <p:nvPr/>
        </p:nvPicPr>
        <p:blipFill>
          <a:blip r:embed="rId5"/>
          <a:stretch>
            <a:fillRect/>
          </a:stretch>
        </p:blipFill>
        <p:spPr>
          <a:xfrm>
            <a:off x="596116" y="5086847"/>
            <a:ext cx="3057952" cy="762106"/>
          </a:xfrm>
          <a:prstGeom prst="rect">
            <a:avLst/>
          </a:prstGeom>
        </p:spPr>
      </p:pic>
      <p:pic>
        <p:nvPicPr>
          <p:cNvPr id="8" name="圖片 7">
            <a:extLst>
              <a:ext uri="{FF2B5EF4-FFF2-40B4-BE49-F238E27FC236}">
                <a16:creationId xmlns:a16="http://schemas.microsoft.com/office/drawing/2014/main" id="{E02BBC6F-D4FE-449A-AC04-F5D911BBA5F0}"/>
              </a:ext>
            </a:extLst>
          </p:cNvPr>
          <p:cNvPicPr>
            <a:picLocks noChangeAspect="1"/>
          </p:cNvPicPr>
          <p:nvPr/>
        </p:nvPicPr>
        <p:blipFill>
          <a:blip r:embed="rId6"/>
          <a:stretch>
            <a:fillRect/>
          </a:stretch>
        </p:blipFill>
        <p:spPr>
          <a:xfrm>
            <a:off x="3521806" y="5081619"/>
            <a:ext cx="4528256" cy="910607"/>
          </a:xfrm>
          <a:prstGeom prst="rect">
            <a:avLst/>
          </a:prstGeom>
        </p:spPr>
      </p:pic>
      <p:sp>
        <p:nvSpPr>
          <p:cNvPr id="41" name="文字方塊 40">
            <a:extLst>
              <a:ext uri="{FF2B5EF4-FFF2-40B4-BE49-F238E27FC236}">
                <a16:creationId xmlns:a16="http://schemas.microsoft.com/office/drawing/2014/main" id="{0C7FFC45-E564-40BB-AB9F-E3303BCCA64C}"/>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42" name="直線單箭頭接點 41">
            <a:extLst>
              <a:ext uri="{FF2B5EF4-FFF2-40B4-BE49-F238E27FC236}">
                <a16:creationId xmlns:a16="http://schemas.microsoft.com/office/drawing/2014/main" id="{DA297897-F62D-438A-9428-BFF666D7F972}"/>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F6F84C9D-70B8-41F6-8C5E-DE9DA70659E1}"/>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44" name="直線單箭頭接點 43">
            <a:extLst>
              <a:ext uri="{FF2B5EF4-FFF2-40B4-BE49-F238E27FC236}">
                <a16:creationId xmlns:a16="http://schemas.microsoft.com/office/drawing/2014/main" id="{2E49C08F-AA46-45B3-88D0-8E2B37E28BFB}"/>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099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32668" y="1500158"/>
            <a:ext cx="3291951" cy="324000"/>
          </a:xfrm>
          <a:prstGeom prst="rect">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6. </a:t>
            </a:r>
            <a:r>
              <a:rPr lang="en-US" altLang="zh-TW" sz="2000" b="1" dirty="0" err="1">
                <a:solidFill>
                  <a:srgbClr val="000000"/>
                </a:solidFill>
                <a:latin typeface="芫荽 0.92" pitchFamily="2" charset="-120"/>
                <a:ea typeface="芫荽 0.92" pitchFamily="2" charset="-120"/>
                <a:cs typeface="芫荽 0.92" pitchFamily="2" charset="-120"/>
              </a:rPr>
              <a:t>tensor_weight_y</a:t>
            </a:r>
            <a:r>
              <a:rPr lang="en-US" altLang="zh-TW" sz="2000" b="1" dirty="0">
                <a:solidFill>
                  <a:srgbClr val="000000"/>
                </a:solidFill>
                <a:latin typeface="芫荽 0.92" pitchFamily="2" charset="-120"/>
                <a:ea typeface="芫荽 0.92" pitchFamily="2" charset="-120"/>
                <a:cs typeface="芫荽 0.92" pitchFamily="2" charset="-120"/>
              </a:rPr>
              <a:t>:</a:t>
            </a:r>
          </a:p>
        </p:txBody>
      </p:sp>
      <p:sp>
        <p:nvSpPr>
          <p:cNvPr id="36" name="矩形 35">
            <a:extLst>
              <a:ext uri="{FF2B5EF4-FFF2-40B4-BE49-F238E27FC236}">
                <a16:creationId xmlns:a16="http://schemas.microsoft.com/office/drawing/2014/main" id="{FAB75D60-0214-400C-803C-2D5EC09C4BA9}"/>
              </a:ext>
            </a:extLst>
          </p:cNvPr>
          <p:cNvSpPr/>
          <p:nvPr/>
        </p:nvSpPr>
        <p:spPr>
          <a:xfrm>
            <a:off x="789423" y="1621907"/>
            <a:ext cx="7261924" cy="1398844"/>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data is an array, which is from </a:t>
            </a:r>
            <a:r>
              <a:rPr lang="en-US" altLang="zh-TW" sz="2000" dirty="0" err="1">
                <a:solidFill>
                  <a:srgbClr val="000000"/>
                </a:solidFill>
                <a:latin typeface="芫荽 0.92" pitchFamily="2" charset="-120"/>
                <a:ea typeface="芫荽 0.92" pitchFamily="2" charset="-120"/>
                <a:cs typeface="芫荽 0.92" pitchFamily="2" charset="-120"/>
              </a:rPr>
              <a:t>outer_product</a:t>
            </a:r>
            <a:endParaRPr lang="en-US" altLang="zh-TW" sz="2000" dirty="0">
              <a:solidFill>
                <a:srgbClr val="000000"/>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Kernel array size = 3, line buffer = 2</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array should be stored by register for II = 1</a:t>
            </a:r>
          </a:p>
        </p:txBody>
      </p:sp>
      <p:pic>
        <p:nvPicPr>
          <p:cNvPr id="2" name="圖片 1">
            <a:extLst>
              <a:ext uri="{FF2B5EF4-FFF2-40B4-BE49-F238E27FC236}">
                <a16:creationId xmlns:a16="http://schemas.microsoft.com/office/drawing/2014/main" id="{6D90E56B-1C96-4FAD-BC63-B3E06436C274}"/>
              </a:ext>
            </a:extLst>
          </p:cNvPr>
          <p:cNvPicPr>
            <a:picLocks noChangeAspect="1"/>
          </p:cNvPicPr>
          <p:nvPr/>
        </p:nvPicPr>
        <p:blipFill>
          <a:blip r:embed="rId3"/>
          <a:stretch>
            <a:fillRect/>
          </a:stretch>
        </p:blipFill>
        <p:spPr>
          <a:xfrm>
            <a:off x="498417" y="3171284"/>
            <a:ext cx="7840631" cy="1096390"/>
          </a:xfrm>
          <a:prstGeom prst="rect">
            <a:avLst/>
          </a:prstGeom>
        </p:spPr>
      </p:pic>
      <p:pic>
        <p:nvPicPr>
          <p:cNvPr id="4" name="圖片 3">
            <a:extLst>
              <a:ext uri="{FF2B5EF4-FFF2-40B4-BE49-F238E27FC236}">
                <a16:creationId xmlns:a16="http://schemas.microsoft.com/office/drawing/2014/main" id="{8708D555-EE1C-4A7F-888E-3F38BA9C59D2}"/>
              </a:ext>
            </a:extLst>
          </p:cNvPr>
          <p:cNvPicPr>
            <a:picLocks noChangeAspect="1"/>
          </p:cNvPicPr>
          <p:nvPr/>
        </p:nvPicPr>
        <p:blipFill>
          <a:blip r:embed="rId4"/>
          <a:stretch>
            <a:fillRect/>
          </a:stretch>
        </p:blipFill>
        <p:spPr>
          <a:xfrm>
            <a:off x="499585" y="3970243"/>
            <a:ext cx="7833925" cy="1045966"/>
          </a:xfrm>
          <a:prstGeom prst="rect">
            <a:avLst/>
          </a:prstGeom>
        </p:spPr>
      </p:pic>
      <p:pic>
        <p:nvPicPr>
          <p:cNvPr id="7" name="圖片 6">
            <a:extLst>
              <a:ext uri="{FF2B5EF4-FFF2-40B4-BE49-F238E27FC236}">
                <a16:creationId xmlns:a16="http://schemas.microsoft.com/office/drawing/2014/main" id="{C4272DE5-1CB6-4D91-AD04-0EE447C9EA2F}"/>
              </a:ext>
            </a:extLst>
          </p:cNvPr>
          <p:cNvPicPr>
            <a:picLocks noChangeAspect="1"/>
          </p:cNvPicPr>
          <p:nvPr/>
        </p:nvPicPr>
        <p:blipFill>
          <a:blip r:embed="rId5"/>
          <a:stretch>
            <a:fillRect/>
          </a:stretch>
        </p:blipFill>
        <p:spPr>
          <a:xfrm>
            <a:off x="3339588" y="5105847"/>
            <a:ext cx="2152950" cy="1162212"/>
          </a:xfrm>
          <a:prstGeom prst="rect">
            <a:avLst/>
          </a:prstGeom>
        </p:spPr>
      </p:pic>
      <p:sp>
        <p:nvSpPr>
          <p:cNvPr id="8" name="矩形 7">
            <a:extLst>
              <a:ext uri="{FF2B5EF4-FFF2-40B4-BE49-F238E27FC236}">
                <a16:creationId xmlns:a16="http://schemas.microsoft.com/office/drawing/2014/main" id="{E5874AE4-893D-424F-8720-367F2EFFD707}"/>
              </a:ext>
            </a:extLst>
          </p:cNvPr>
          <p:cNvSpPr/>
          <p:nvPr/>
        </p:nvSpPr>
        <p:spPr>
          <a:xfrm>
            <a:off x="3532093" y="5524953"/>
            <a:ext cx="1461047" cy="526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F10A185A-CC32-4E84-9428-AB689E00384D}"/>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42" name="直線單箭頭接點 41">
            <a:extLst>
              <a:ext uri="{FF2B5EF4-FFF2-40B4-BE49-F238E27FC236}">
                <a16:creationId xmlns:a16="http://schemas.microsoft.com/office/drawing/2014/main" id="{A14CE33E-9EAA-4FD4-8A69-566A19843E53}"/>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4D9BC8FE-A099-4BF9-8C90-CB4E8BEBA144}"/>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44" name="直線單箭頭接點 43">
            <a:extLst>
              <a:ext uri="{FF2B5EF4-FFF2-40B4-BE49-F238E27FC236}">
                <a16:creationId xmlns:a16="http://schemas.microsoft.com/office/drawing/2014/main" id="{0F11D7AC-141A-4CA0-AA67-FAC0EFFE28DB}"/>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203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32668" y="1500158"/>
            <a:ext cx="3291951" cy="324000"/>
          </a:xfrm>
          <a:prstGeom prst="rect">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7. </a:t>
            </a:r>
            <a:r>
              <a:rPr lang="en-US" altLang="zh-TW" sz="2000" b="1" dirty="0" err="1">
                <a:solidFill>
                  <a:srgbClr val="000000"/>
                </a:solidFill>
                <a:latin typeface="芫荽 0.92" pitchFamily="2" charset="-120"/>
                <a:ea typeface="芫荽 0.92" pitchFamily="2" charset="-120"/>
                <a:cs typeface="芫荽 0.92" pitchFamily="2" charset="-120"/>
              </a:rPr>
              <a:t>tensor_weight_x</a:t>
            </a:r>
            <a:r>
              <a:rPr lang="en-US" altLang="zh-TW" sz="2000" b="1" dirty="0">
                <a:solidFill>
                  <a:srgbClr val="000000"/>
                </a:solidFill>
                <a:latin typeface="芫荽 0.92" pitchFamily="2" charset="-120"/>
                <a:ea typeface="芫荽 0.92" pitchFamily="2" charset="-120"/>
                <a:cs typeface="芫荽 0.92" pitchFamily="2" charset="-120"/>
              </a:rPr>
              <a:t>:</a:t>
            </a:r>
          </a:p>
        </p:txBody>
      </p:sp>
      <p:sp>
        <p:nvSpPr>
          <p:cNvPr id="36" name="矩形 35">
            <a:extLst>
              <a:ext uri="{FF2B5EF4-FFF2-40B4-BE49-F238E27FC236}">
                <a16:creationId xmlns:a16="http://schemas.microsoft.com/office/drawing/2014/main" id="{FAB75D60-0214-400C-803C-2D5EC09C4BA9}"/>
              </a:ext>
            </a:extLst>
          </p:cNvPr>
          <p:cNvSpPr/>
          <p:nvPr/>
        </p:nvSpPr>
        <p:spPr>
          <a:xfrm>
            <a:off x="789423" y="1621907"/>
            <a:ext cx="7223388" cy="959109"/>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data is an array, which is from </a:t>
            </a:r>
            <a:r>
              <a:rPr lang="en-US" altLang="zh-TW" sz="2000" dirty="0" err="1">
                <a:solidFill>
                  <a:srgbClr val="000000"/>
                </a:solidFill>
                <a:latin typeface="芫荽 0.92" pitchFamily="2" charset="-120"/>
                <a:ea typeface="芫荽 0.92" pitchFamily="2" charset="-120"/>
                <a:cs typeface="芫荽 0.92" pitchFamily="2" charset="-120"/>
              </a:rPr>
              <a:t>tensor_weight_y</a:t>
            </a:r>
            <a:endParaRPr lang="en-US" altLang="zh-TW" sz="2000" dirty="0">
              <a:solidFill>
                <a:srgbClr val="000000"/>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array should be stored by register for II = 1</a:t>
            </a:r>
          </a:p>
        </p:txBody>
      </p:sp>
      <p:pic>
        <p:nvPicPr>
          <p:cNvPr id="5" name="圖片 4">
            <a:extLst>
              <a:ext uri="{FF2B5EF4-FFF2-40B4-BE49-F238E27FC236}">
                <a16:creationId xmlns:a16="http://schemas.microsoft.com/office/drawing/2014/main" id="{945D8BC5-D61F-49A9-9F96-7CB6CD8FB142}"/>
              </a:ext>
            </a:extLst>
          </p:cNvPr>
          <p:cNvPicPr>
            <a:picLocks noChangeAspect="1"/>
          </p:cNvPicPr>
          <p:nvPr/>
        </p:nvPicPr>
        <p:blipFill>
          <a:blip r:embed="rId3"/>
          <a:stretch>
            <a:fillRect/>
          </a:stretch>
        </p:blipFill>
        <p:spPr>
          <a:xfrm>
            <a:off x="489833" y="2634997"/>
            <a:ext cx="6969592" cy="1097421"/>
          </a:xfrm>
          <a:prstGeom prst="rect">
            <a:avLst/>
          </a:prstGeom>
        </p:spPr>
      </p:pic>
      <p:pic>
        <p:nvPicPr>
          <p:cNvPr id="6" name="圖片 5">
            <a:extLst>
              <a:ext uri="{FF2B5EF4-FFF2-40B4-BE49-F238E27FC236}">
                <a16:creationId xmlns:a16="http://schemas.microsoft.com/office/drawing/2014/main" id="{284CFD42-88C6-4629-9D1F-3ED926BF246C}"/>
              </a:ext>
            </a:extLst>
          </p:cNvPr>
          <p:cNvPicPr>
            <a:picLocks noChangeAspect="1"/>
          </p:cNvPicPr>
          <p:nvPr/>
        </p:nvPicPr>
        <p:blipFill>
          <a:blip r:embed="rId4"/>
          <a:stretch>
            <a:fillRect/>
          </a:stretch>
        </p:blipFill>
        <p:spPr>
          <a:xfrm>
            <a:off x="489840" y="3467993"/>
            <a:ext cx="6969578" cy="1071749"/>
          </a:xfrm>
          <a:prstGeom prst="rect">
            <a:avLst/>
          </a:prstGeom>
        </p:spPr>
      </p:pic>
      <p:pic>
        <p:nvPicPr>
          <p:cNvPr id="10" name="圖片 9">
            <a:extLst>
              <a:ext uri="{FF2B5EF4-FFF2-40B4-BE49-F238E27FC236}">
                <a16:creationId xmlns:a16="http://schemas.microsoft.com/office/drawing/2014/main" id="{2620C142-4B25-4966-84F1-20290A726347}"/>
              </a:ext>
            </a:extLst>
          </p:cNvPr>
          <p:cNvPicPr>
            <a:picLocks noChangeAspect="1"/>
          </p:cNvPicPr>
          <p:nvPr/>
        </p:nvPicPr>
        <p:blipFill>
          <a:blip r:embed="rId5"/>
          <a:stretch>
            <a:fillRect/>
          </a:stretch>
        </p:blipFill>
        <p:spPr>
          <a:xfrm>
            <a:off x="3338931" y="4761586"/>
            <a:ext cx="2124371" cy="1314633"/>
          </a:xfrm>
          <a:prstGeom prst="rect">
            <a:avLst/>
          </a:prstGeom>
        </p:spPr>
      </p:pic>
      <p:sp>
        <p:nvSpPr>
          <p:cNvPr id="43" name="矩形 42">
            <a:extLst>
              <a:ext uri="{FF2B5EF4-FFF2-40B4-BE49-F238E27FC236}">
                <a16:creationId xmlns:a16="http://schemas.microsoft.com/office/drawing/2014/main" id="{1DAB1414-48C1-4D5B-A3C6-73A0DE3A6E3E}"/>
              </a:ext>
            </a:extLst>
          </p:cNvPr>
          <p:cNvSpPr/>
          <p:nvPr/>
        </p:nvSpPr>
        <p:spPr>
          <a:xfrm>
            <a:off x="3330848" y="4761586"/>
            <a:ext cx="2056940" cy="9399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E2DF6A83-3359-4587-834B-6601E8BC93C5}"/>
              </a:ext>
            </a:extLst>
          </p:cNvPr>
          <p:cNvSpPr txBox="1"/>
          <p:nvPr/>
        </p:nvSpPr>
        <p:spPr>
          <a:xfrm>
            <a:off x="10658208"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cxnSp>
        <p:nvCxnSpPr>
          <p:cNvPr id="45" name="直線單箭頭接點 44">
            <a:extLst>
              <a:ext uri="{FF2B5EF4-FFF2-40B4-BE49-F238E27FC236}">
                <a16:creationId xmlns:a16="http://schemas.microsoft.com/office/drawing/2014/main" id="{9E2E6193-9831-4586-B231-8A3FBC40D393}"/>
              </a:ext>
            </a:extLst>
          </p:cNvPr>
          <p:cNvCxnSpPr>
            <a:cxnSpLocks/>
          </p:cNvCxnSpPr>
          <p:nvPr/>
        </p:nvCxnSpPr>
        <p:spPr>
          <a:xfrm>
            <a:off x="10649442" y="5850757"/>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C5854191-EAB4-4088-8F4A-C018F94292FF}"/>
              </a:ext>
            </a:extLst>
          </p:cNvPr>
          <p:cNvSpPr txBox="1"/>
          <p:nvPr/>
        </p:nvSpPr>
        <p:spPr>
          <a:xfrm>
            <a:off x="9394124" y="5784597"/>
            <a:ext cx="607859" cy="369332"/>
          </a:xfrm>
          <a:prstGeom prst="rect">
            <a:avLst/>
          </a:prstGeom>
          <a:noFill/>
        </p:spPr>
        <p:txBody>
          <a:bodyPr wrap="none" rtlCol="0">
            <a:spAutoFit/>
          </a:bodyPr>
          <a:lstStyle>
            <a:defPPr>
              <a:defRPr lang="zh-TW"/>
            </a:defPPr>
            <a:lvl1pPr>
              <a:defRPr>
                <a:solidFill>
                  <a:schemeClr val="accent1">
                    <a:lumMod val="25000"/>
                  </a:schemeClr>
                </a:solidFill>
              </a:defRPr>
            </a:lvl1pPr>
          </a:lstStyle>
          <a:p>
            <a:r>
              <a:rPr lang="en-US" altLang="zh-TW" dirty="0"/>
              <a:t>shift</a:t>
            </a:r>
            <a:endParaRPr lang="zh-TW" altLang="en-US" dirty="0"/>
          </a:p>
        </p:txBody>
      </p:sp>
      <p:cxnSp>
        <p:nvCxnSpPr>
          <p:cNvPr id="47" name="直線單箭頭接點 46">
            <a:extLst>
              <a:ext uri="{FF2B5EF4-FFF2-40B4-BE49-F238E27FC236}">
                <a16:creationId xmlns:a16="http://schemas.microsoft.com/office/drawing/2014/main" id="{22E1AF95-EA1C-45A7-8921-EB4E085EEBD7}"/>
              </a:ext>
            </a:extLst>
          </p:cNvPr>
          <p:cNvCxnSpPr>
            <a:cxnSpLocks/>
          </p:cNvCxnSpPr>
          <p:nvPr/>
        </p:nvCxnSpPr>
        <p:spPr>
          <a:xfrm>
            <a:off x="9385358" y="5835499"/>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3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25CA04-D382-D694-2B6C-B83CBBDB5EA1}"/>
              </a:ext>
            </a:extLst>
          </p:cNvPr>
          <p:cNvSpPr>
            <a:spLocks noGrp="1"/>
          </p:cNvSpPr>
          <p:nvPr>
            <p:ph type="title"/>
          </p:nvPr>
        </p:nvSpPr>
        <p:spPr>
          <a:xfrm>
            <a:off x="0" y="156702"/>
            <a:ext cx="12192000" cy="850106"/>
          </a:xfrm>
        </p:spPr>
        <p:txBody>
          <a:bodyPr/>
          <a:lstStyle/>
          <a:p>
            <a:r>
              <a:rPr kumimoji="1" lang="en-US" altLang="zh-TW" b="1" dirty="0">
                <a:solidFill>
                  <a:srgbClr val="0000FF"/>
                </a:solidFill>
              </a:rPr>
              <a:t>Optical-flow algorithm</a:t>
            </a:r>
          </a:p>
        </p:txBody>
      </p:sp>
      <p:sp>
        <p:nvSpPr>
          <p:cNvPr id="3" name="頁尾版面配置區 2">
            <a:extLst>
              <a:ext uri="{FF2B5EF4-FFF2-40B4-BE49-F238E27FC236}">
                <a16:creationId xmlns:a16="http://schemas.microsoft.com/office/drawing/2014/main" id="{AA9AA25A-FF07-AF52-F56D-0DF212C8FC2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Calibri" panose="020F0502020204030204" pitchFamily="34" charset="0"/>
                <a:ea typeface="標楷體"/>
                <a:cs typeface="Calibri" panose="020F0502020204030204" pitchFamily="34" charset="0"/>
              </a:rPr>
              <a:t>Signal Sensing and Application Lab</a:t>
            </a:r>
            <a:endParaRPr kumimoji="0" lang="zh-TW" altLang="en-US" sz="1600" b="1" i="0" u="none" strike="noStrike" kern="1200" cap="none" spc="0" normalizeH="0" baseline="0" noProof="0" dirty="0">
              <a:ln>
                <a:noFill/>
              </a:ln>
              <a:solidFill>
                <a:prstClr val="white"/>
              </a:solidFill>
              <a:effectLst/>
              <a:uLnTx/>
              <a:uFillTx/>
              <a:latin typeface="Calibri" panose="020F0502020204030204" pitchFamily="34" charset="0"/>
              <a:ea typeface="標楷體"/>
              <a:cs typeface="Calibri" panose="020F0502020204030204" pitchFamily="34" charset="0"/>
            </a:endParaRPr>
          </a:p>
        </p:txBody>
      </p:sp>
      <p:sp>
        <p:nvSpPr>
          <p:cNvPr id="4" name="投影片編號版面配置區 3">
            <a:extLst>
              <a:ext uri="{FF2B5EF4-FFF2-40B4-BE49-F238E27FC236}">
                <a16:creationId xmlns:a16="http://schemas.microsoft.com/office/drawing/2014/main" id="{099EE63D-CBC6-1B14-73C2-570992D7A44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a:ln>
                  <a:noFill/>
                </a:ln>
                <a:solidFill>
                  <a:prstClr val="white"/>
                </a:solidFill>
                <a:effectLst/>
                <a:uLnTx/>
                <a:uFillTx/>
                <a:latin typeface="Calibri" panose="020F0502020204030204" pitchFamily="34" charset="0"/>
                <a:ea typeface="標楷體"/>
                <a:cs typeface="Calibri" panose="020F0502020204030204" pitchFamily="34" charset="0"/>
              </a:rPr>
              <a:t>Slide </a:t>
            </a:r>
            <a:fld id="{05E3B147-B693-4F15-8DD1-1E19AFE8BC8C}" type="slidenum">
              <a:rPr kumimoji="0" lang="zh-TW" altLang="en-US" sz="1600" b="1" i="0" u="none" strike="noStrike" kern="1200" cap="none" spc="0" normalizeH="0" baseline="0" noProof="0" smtClean="0">
                <a:ln>
                  <a:noFill/>
                </a:ln>
                <a:solidFill>
                  <a:prstClr val="white"/>
                </a:solidFill>
                <a:effectLst/>
                <a:uLnTx/>
                <a:uFillTx/>
                <a:latin typeface="Calibri" panose="020F0502020204030204" pitchFamily="34" charset="0"/>
                <a:ea typeface="標楷體"/>
                <a:cs typeface="Calibri" panose="020F05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600" b="1" i="0" u="none" strike="noStrike" kern="1200" cap="none" spc="0" normalizeH="0" baseline="0" noProof="0">
              <a:ln>
                <a:noFill/>
              </a:ln>
              <a:solidFill>
                <a:prstClr val="white"/>
              </a:solidFill>
              <a:effectLst/>
              <a:uLnTx/>
              <a:uFillTx/>
              <a:latin typeface="Calibri" panose="020F0502020204030204" pitchFamily="34" charset="0"/>
              <a:ea typeface="標楷體"/>
              <a:cs typeface="Calibri" panose="020F0502020204030204" pitchFamily="34"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BBBE48C2-94FA-476C-94DC-04778845A82C}"/>
                  </a:ext>
                </a:extLst>
              </p:cNvPr>
              <p:cNvSpPr/>
              <p:nvPr/>
            </p:nvSpPr>
            <p:spPr>
              <a:xfrm>
                <a:off x="723899" y="925637"/>
                <a:ext cx="11029827" cy="5335884"/>
              </a:xfrm>
              <a:prstGeom prst="rect">
                <a:avLst/>
              </a:prstGeom>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2300" b="0" i="0" u="none" strike="noStrike" kern="1200" cap="none" spc="0" normalizeH="0" baseline="0" noProof="0" dirty="0">
                    <a:ln>
                      <a:noFill/>
                    </a:ln>
                    <a:solidFill>
                      <a:srgbClr val="FF0000"/>
                    </a:solidFill>
                    <a:effectLst/>
                    <a:uLnTx/>
                    <a:uFillTx/>
                    <a:latin typeface="Arial"/>
                    <a:ea typeface="標楷體"/>
                    <a:cs typeface="+mn-cs"/>
                  </a:rPr>
                  <a:t>Optical flow </a:t>
                </a:r>
                <a:r>
                  <a:rPr kumimoji="0" lang="en-US" altLang="zh-TW" sz="2300" b="0" i="0" u="none" strike="noStrike" kern="1200" cap="none" spc="0" normalizeH="0" baseline="0" noProof="0" dirty="0">
                    <a:ln>
                      <a:noFill/>
                    </a:ln>
                    <a:solidFill>
                      <a:prstClr val="black"/>
                    </a:solidFill>
                    <a:effectLst/>
                    <a:uLnTx/>
                    <a:uFillTx/>
                    <a:latin typeface="Arial"/>
                    <a:ea typeface="標楷體"/>
                    <a:cs typeface="+mn-cs"/>
                  </a:rPr>
                  <a:t>is used to estimate the motion of an object by comparing the differences in light intensities between two consecutive frames.</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2300" b="1" i="0" u="none" strike="noStrike" kern="1200" cap="none" spc="0" normalizeH="0" baseline="0" noProof="0" dirty="0">
                    <a:ln>
                      <a:noFill/>
                    </a:ln>
                    <a:solidFill>
                      <a:prstClr val="black"/>
                    </a:solidFill>
                    <a:effectLst/>
                    <a:uLnTx/>
                    <a:uFillTx/>
                    <a:latin typeface="Arial"/>
                    <a:ea typeface="標楷體"/>
                    <a:cs typeface="+mn-cs"/>
                  </a:rPr>
                  <a:t>General assumptions: “brightness constancy equation”</a:t>
                </a:r>
              </a:p>
              <a:p>
                <a:pPr marL="457200" marR="0" lvl="1" indent="0" algn="ctr" defTabSz="914400" rtl="0" eaLnBrk="1" fontAlgn="auto" latinLnBrk="0" hangingPunct="1">
                  <a:lnSpc>
                    <a:spcPct val="150000"/>
                  </a:lnSpc>
                  <a:spcBef>
                    <a:spcPts val="0"/>
                  </a:spcBef>
                  <a:spcAft>
                    <a:spcPts val="0"/>
                  </a:spcAft>
                  <a:buClrTx/>
                  <a:buSzTx/>
                  <a:buFontTx/>
                  <a:buNone/>
                  <a:tabLst/>
                  <a:defRPr/>
                </a:pPr>
                <a:r>
                  <a:rPr kumimoji="0" lang="en-US" altLang="zh-TW" sz="2300" b="0" i="1" u="none" strike="noStrike" kern="1200" cap="none" spc="0" normalizeH="0" baseline="0" noProof="0" dirty="0">
                    <a:ln>
                      <a:noFill/>
                    </a:ln>
                    <a:solidFill>
                      <a:prstClr val="black"/>
                    </a:solidFill>
                    <a:effectLst/>
                    <a:uLnTx/>
                    <a:uFillTx/>
                    <a:latin typeface="Candara" panose="020E0502030303020204" pitchFamily="34" charset="0"/>
                    <a:ea typeface="標楷體"/>
                    <a:cs typeface="+mn-cs"/>
                  </a:rPr>
                  <a:t>The pixel intensities of an object do not change between consecutive frames.</a:t>
                </a:r>
              </a:p>
              <a:p>
                <a:pPr marL="457200" marR="0" lvl="1"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I</m:t>
                      </m:r>
                      <m:d>
                        <m:dPr>
                          <m:ctrlPr>
                            <a:rPr kumimoji="0" lang="en-US" altLang="zh-TW" sz="23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ctrlPr>
                        </m:dPr>
                        <m:e>
                          <m:sSub>
                            <m:sSubPr>
                              <m:ctrlPr>
                                <a:rPr kumimoji="0" lang="en-US" altLang="zh-TW" sz="23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ctrlPr>
                            </m:sSubPr>
                            <m:e>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𝑥</m:t>
                              </m:r>
                            </m:e>
                            <m:sub>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𝑦</m:t>
                              </m:r>
                            </m:e>
                            <m:sub>
                              <m:r>
                                <a:rPr kumimoji="0" lang="en-US" altLang="zh-TW" sz="2300" b="0" i="0" u="none" strike="noStrike" kern="1200" cap="none" spc="0" normalizeH="0" baseline="0" noProof="0" dirty="0">
                                  <a:ln>
                                    <a:noFill/>
                                  </a:ln>
                                  <a:solidFill>
                                    <a:srgbClr val="FF0000"/>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𝑡</m:t>
                              </m:r>
                            </m:e>
                            <m:sub>
                              <m:r>
                                <a:rPr kumimoji="0" lang="en-US" altLang="zh-TW" sz="2300" b="0" i="0" u="none" strike="noStrike" kern="1200" cap="none" spc="0" normalizeH="0" baseline="0" noProof="0" dirty="0">
                                  <a:ln>
                                    <a:noFill/>
                                  </a:ln>
                                  <a:solidFill>
                                    <a:srgbClr val="FF0000"/>
                                  </a:solidFill>
                                  <a:effectLst/>
                                  <a:uLnTx/>
                                  <a:uFillTx/>
                                  <a:latin typeface="Cambria Math" panose="02040503050406030204" pitchFamily="18" charset="0"/>
                                  <a:cs typeface="+mn-cs"/>
                                </a:rPr>
                                <m:t>0</m:t>
                              </m:r>
                            </m:sub>
                          </m:sSub>
                        </m:e>
                      </m:d>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m:rPr>
                          <m:sty m:val="p"/>
                        </m:rP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I</m:t>
                      </m:r>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en-US" altLang="zh-TW" sz="2300" b="0" i="0" u="none" strike="noStrike" kern="1200" cap="none" spc="0" normalizeH="0" baseline="0" noProof="0" dirty="0">
                              <a:ln>
                                <a:noFill/>
                              </a:ln>
                              <a:solidFill>
                                <a:srgbClr val="FF0000"/>
                              </a:solidFill>
                              <a:effectLst/>
                              <a:uLnTx/>
                              <a:uFillTx/>
                              <a:latin typeface="Cambria Math" panose="02040503050406030204" pitchFamily="18" charset="0"/>
                              <a:cs typeface="+mn-cs"/>
                            </a:rPr>
                            <m:t>𝑥</m:t>
                          </m:r>
                        </m:e>
                        <m:sub>
                          <m:r>
                            <a:rPr kumimoji="0" lang="en-US" altLang="zh-TW" sz="2300" b="0" i="0" u="none" strike="noStrike" kern="1200" cap="none" spc="0" normalizeH="0" baseline="0" noProof="0" dirty="0">
                              <a:ln>
                                <a:noFill/>
                              </a:ln>
                              <a:solidFill>
                                <a:srgbClr val="FF0000"/>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m:rPr>
                          <m:sty m:val="p"/>
                        </m:rPr>
                        <a:rPr kumimoji="0" lang="el-GR" altLang="zh-TW" sz="2300" b="0" i="0" u="none" strike="noStrike" kern="1200" cap="none" spc="0" normalizeH="0" baseline="0" noProof="0" dirty="0">
                          <a:ln>
                            <a:noFill/>
                          </a:ln>
                          <a:solidFill>
                            <a:srgbClr val="FF0000"/>
                          </a:solidFill>
                          <a:effectLst/>
                          <a:uLnTx/>
                          <a:uFillTx/>
                          <a:latin typeface="Cambria Math" panose="02040503050406030204" pitchFamily="18" charset="0"/>
                          <a:cs typeface="+mn-cs"/>
                        </a:rPr>
                        <m:t>Δ</m:t>
                      </m:r>
                      <m:r>
                        <m:rPr>
                          <m:sty m:val="p"/>
                        </m:rP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x</m:t>
                      </m:r>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a:ln>
                                <a:noFill/>
                              </a:ln>
                              <a:solidFill>
                                <a:srgbClr val="FF0000"/>
                              </a:solidFill>
                              <a:effectLst/>
                              <a:uLnTx/>
                              <a:uFillTx/>
                              <a:latin typeface="Cambria Math" panose="02040503050406030204" pitchFamily="18" charset="0"/>
                              <a:cs typeface="+mn-cs"/>
                            </a:rPr>
                            <m:t>𝑦</m:t>
                          </m:r>
                        </m:e>
                        <m:sub>
                          <m:r>
                            <a:rPr kumimoji="0" lang="en-US" altLang="zh-TW" sz="2300" b="0" i="0" u="none" strike="noStrike" kern="1200" cap="none" spc="0" normalizeH="0" baseline="0" noProof="0" dirty="0">
                              <a:ln>
                                <a:noFill/>
                              </a:ln>
                              <a:solidFill>
                                <a:srgbClr val="FF0000"/>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m:rPr>
                          <m:sty m:val="p"/>
                        </m:rPr>
                        <a:rPr kumimoji="0" lang="el-GR" altLang="zh-TW" sz="2300" b="0" i="0" u="none" strike="noStrike" kern="1200" cap="none" spc="0" normalizeH="0" baseline="0" noProof="0" dirty="0">
                          <a:ln>
                            <a:noFill/>
                          </a:ln>
                          <a:solidFill>
                            <a:srgbClr val="FF0000"/>
                          </a:solidFill>
                          <a:effectLst/>
                          <a:uLnTx/>
                          <a:uFillTx/>
                          <a:latin typeface="Cambria Math" panose="02040503050406030204" pitchFamily="18" charset="0"/>
                          <a:cs typeface="+mn-cs"/>
                        </a:rPr>
                        <m:t>Δ</m:t>
                      </m:r>
                      <m:r>
                        <m:rPr>
                          <m:sty m:val="p"/>
                        </m:rP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y</m:t>
                      </m:r>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a:ln>
                                <a:noFill/>
                              </a:ln>
                              <a:solidFill>
                                <a:srgbClr val="FF0000"/>
                              </a:solidFill>
                              <a:effectLst/>
                              <a:uLnTx/>
                              <a:uFillTx/>
                              <a:latin typeface="Cambria Math" panose="02040503050406030204" pitchFamily="18" charset="0"/>
                              <a:cs typeface="+mn-cs"/>
                            </a:rPr>
                            <m:t>𝑡</m:t>
                          </m:r>
                        </m:e>
                        <m:sub>
                          <m:r>
                            <a:rPr kumimoji="0" lang="en-US" altLang="zh-TW" sz="2300" b="0" i="0" u="none" strike="noStrike" kern="1200" cap="none" spc="0" normalizeH="0" baseline="0" noProof="0" dirty="0">
                              <a:ln>
                                <a:noFill/>
                              </a:ln>
                              <a:solidFill>
                                <a:srgbClr val="FF0000"/>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m:rPr>
                          <m:sty m:val="p"/>
                        </m:rPr>
                        <a:rPr kumimoji="0" lang="el-GR" altLang="zh-TW" sz="2300" b="0" i="0" u="none" strike="noStrike" kern="1200" cap="none" spc="0" normalizeH="0" baseline="0" noProof="0" dirty="0">
                          <a:ln>
                            <a:noFill/>
                          </a:ln>
                          <a:solidFill>
                            <a:srgbClr val="FF0000"/>
                          </a:solidFill>
                          <a:effectLst/>
                          <a:uLnTx/>
                          <a:uFillTx/>
                          <a:latin typeface="Cambria Math" panose="02040503050406030204" pitchFamily="18" charset="0"/>
                          <a:cs typeface="+mn-cs"/>
                        </a:rPr>
                        <m:t>Δ</m:t>
                      </m:r>
                      <m:r>
                        <m:rPr>
                          <m:sty m:val="p"/>
                        </m:rP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t</m:t>
                      </m:r>
                      <m:r>
                        <a:rPr kumimoji="0" lang="en-US" altLang="zh-TW" sz="2300" b="0" i="0"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oMath>
                  </m:oMathPara>
                </a14:m>
                <a:endParaRPr kumimoji="0" lang="en-US" altLang="zh-TW" sz="2300" b="0" i="0" u="none" strike="noStrike" kern="1200" cap="none" spc="0" normalizeH="0" baseline="0" noProof="0" dirty="0">
                  <a:ln>
                    <a:noFill/>
                  </a:ln>
                  <a:solidFill>
                    <a:srgbClr val="FF0000"/>
                  </a:solidFill>
                  <a:effectLst/>
                  <a:uLnTx/>
                  <a:uFillTx/>
                  <a:latin typeface="Arial"/>
                  <a:ea typeface="標楷體"/>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altLang="zh-TW" sz="2300" b="0" i="0" u="none" strike="noStrike" kern="1200" cap="none" spc="0" normalizeH="0" baseline="0" noProof="0" dirty="0">
                    <a:ln>
                      <a:noFill/>
                    </a:ln>
                    <a:solidFill>
                      <a:prstClr val="black"/>
                    </a:solidFill>
                    <a:effectLst/>
                    <a:uLnTx/>
                    <a:uFillTx/>
                    <a:latin typeface="Arial"/>
                    <a:ea typeface="標楷體"/>
                    <a:cs typeface="+mn-cs"/>
                  </a:rPr>
                  <a:t>Take Taylor series expansion with respect to </a:t>
                </a:r>
                <a14:m>
                  <m:oMath xmlns:m="http://schemas.openxmlformats.org/officeDocument/2006/math">
                    <m:r>
                      <m:rPr>
                        <m:sty m:val="p"/>
                      </m:rP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t</m:t>
                    </m:r>
                  </m:oMath>
                </a14:m>
                <a:r>
                  <a:rPr kumimoji="0" lang="en-US" altLang="zh-TW" sz="2300" b="0" i="0" u="none" strike="noStrike" kern="1200" cap="none" spc="0" normalizeH="0" baseline="0" noProof="0" dirty="0">
                    <a:ln>
                      <a:noFill/>
                    </a:ln>
                    <a:solidFill>
                      <a:prstClr val="black"/>
                    </a:solidFill>
                    <a:effectLst/>
                    <a:uLnTx/>
                    <a:uFillTx/>
                    <a:latin typeface="Arial"/>
                    <a:ea typeface="標楷體"/>
                    <a:cs typeface="+mn-cs"/>
                  </a:rPr>
                  <a:t> on the right-hand side of the above equation, assuming x(t), y(t) are functions of </a:t>
                </a:r>
                <a14:m>
                  <m:oMath xmlns:m="http://schemas.openxmlformats.org/officeDocument/2006/math">
                    <m:r>
                      <m:rPr>
                        <m:sty m:val="p"/>
                      </m:rP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 </m:t>
                    </m:r>
                  </m:oMath>
                </a14:m>
                <a:r>
                  <a:rPr kumimoji="0" lang="en-US" altLang="zh-TW" sz="2300" b="0" i="0" u="none" strike="noStrike" kern="1200" cap="none" spc="0" normalizeH="0" baseline="0" noProof="0" dirty="0">
                    <a:ln>
                      <a:noFill/>
                    </a:ln>
                    <a:solidFill>
                      <a:prstClr val="black"/>
                    </a:solidFill>
                    <a:effectLst/>
                    <a:uLnTx/>
                    <a:uFillTx/>
                    <a:latin typeface="Arial"/>
                    <a:ea typeface="標楷體"/>
                    <a:cs typeface="+mn-cs"/>
                  </a:rPr>
                  <a:t>:</a:t>
                </a: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en-US" altLang="zh-TW" sz="2300" b="0" i="0" u="none" strike="noStrike" kern="1200" cap="none" spc="0" normalizeH="0" baseline="0" noProof="0" dirty="0">
                  <a:ln>
                    <a:noFill/>
                  </a:ln>
                  <a:solidFill>
                    <a:prstClr val="black"/>
                  </a:solidFill>
                  <a:effectLst/>
                  <a:uLnTx/>
                  <a:uFillTx/>
                  <a:latin typeface="Arial"/>
                  <a:ea typeface="標楷體"/>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en-US" altLang="zh-TW" sz="2300" b="0" i="0" u="none" strike="noStrike" kern="1200" cap="none" spc="0" normalizeH="0" baseline="0" noProof="0" dirty="0">
                  <a:ln>
                    <a:noFill/>
                  </a:ln>
                  <a:solidFill>
                    <a:prstClr val="black"/>
                  </a:solidFill>
                  <a:effectLst/>
                  <a:uLnTx/>
                  <a:uFillTx/>
                  <a:latin typeface="Arial"/>
                  <a:ea typeface="標楷體"/>
                  <a:cs typeface="+mn-cs"/>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altLang="zh-TW" sz="2300" b="0" i="0" u="none" strike="noStrike" kern="1200" cap="none" spc="0" normalizeH="0" baseline="0" noProof="0" dirty="0">
                    <a:ln>
                      <a:noFill/>
                    </a:ln>
                    <a:solidFill>
                      <a:prstClr val="black"/>
                    </a:solidFill>
                    <a:effectLst/>
                    <a:uLnTx/>
                    <a:uFillTx/>
                    <a:latin typeface="Arial"/>
                    <a:ea typeface="標楷體"/>
                    <a:cs typeface="+mn-cs"/>
                  </a:rPr>
                  <a:t>where </a:t>
                </a:r>
                <a14:m>
                  <m:oMath xmlns:m="http://schemas.openxmlformats.org/officeDocument/2006/math">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𝑜</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sty m:val="p"/>
                      </m:rPr>
                      <a:rPr kumimoji="0" lang="el-GR"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𝑡</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oMath>
                </a14:m>
                <a:r>
                  <a:rPr kumimoji="0" lang="en-US" altLang="zh-TW" sz="2300" b="0" i="0" u="none" strike="noStrike" kern="1200" cap="none" spc="0" normalizeH="0" baseline="0" noProof="0" dirty="0">
                    <a:ln>
                      <a:noFill/>
                    </a:ln>
                    <a:solidFill>
                      <a:prstClr val="black"/>
                    </a:solidFill>
                    <a:effectLst/>
                    <a:uLnTx/>
                    <a:uFillTx/>
                    <a:latin typeface="Arial"/>
                    <a:ea typeface="標楷體"/>
                    <a:cs typeface="+mn-cs"/>
                  </a:rPr>
                  <a:t> is Taylor remainder.</a:t>
                </a:r>
              </a:p>
            </p:txBody>
          </p:sp>
        </mc:Choice>
        <mc:Fallback xmlns="">
          <p:sp>
            <p:nvSpPr>
              <p:cNvPr id="26" name="矩形 25">
                <a:extLst>
                  <a:ext uri="{FF2B5EF4-FFF2-40B4-BE49-F238E27FC236}">
                    <a16:creationId xmlns:a16="http://schemas.microsoft.com/office/drawing/2014/main" id="{BBBE48C2-94FA-476C-94DC-04778845A82C}"/>
                  </a:ext>
                </a:extLst>
              </p:cNvPr>
              <p:cNvSpPr>
                <a:spLocks noRot="1" noChangeAspect="1" noMove="1" noResize="1" noEditPoints="1" noAdjustHandles="1" noChangeArrowheads="1" noChangeShapeType="1" noTextEdit="1"/>
              </p:cNvSpPr>
              <p:nvPr/>
            </p:nvSpPr>
            <p:spPr>
              <a:xfrm>
                <a:off x="723899" y="925637"/>
                <a:ext cx="11029827" cy="5335884"/>
              </a:xfrm>
              <a:prstGeom prst="rect">
                <a:avLst/>
              </a:prstGeom>
              <a:blipFill>
                <a:blip r:embed="rId2"/>
                <a:stretch>
                  <a:fillRect l="-663" b="-16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CCD8340-0911-4596-A07E-4D21009E70EC}"/>
                  </a:ext>
                </a:extLst>
              </p:cNvPr>
              <p:cNvSpPr/>
              <p:nvPr/>
            </p:nvSpPr>
            <p:spPr>
              <a:xfrm>
                <a:off x="1567542" y="4156616"/>
                <a:ext cx="9695543" cy="1600631"/>
              </a:xfrm>
              <a:prstGeom prst="rect">
                <a:avLst/>
              </a:prstGeom>
            </p:spPr>
            <p:txBody>
              <a:bodyPr wrap="square">
                <a:spAutoFit/>
              </a:bodyPr>
              <a:lstStyle/>
              <a:p>
                <a:pPr marL="457200" marR="0" lvl="1"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23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I</m:t>
                      </m:r>
                      <m:d>
                        <m:d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𝑥</m:t>
                              </m:r>
                            </m:e>
                            <m: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e>
                            <m: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𝑡</m:t>
                              </m:r>
                            </m:e>
                            <m: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0</m:t>
                              </m:r>
                            </m:sub>
                          </m:sSub>
                        </m:e>
                      </m:d>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m:rPr>
                          <m:sty m:val="p"/>
                        </m:rP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I</m:t>
                      </m:r>
                      <m:d>
                        <m:d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𝑥</m:t>
                              </m:r>
                            </m:e>
                            <m: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e>
                            <m: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𝑡</m:t>
                              </m:r>
                            </m:e>
                            <m: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0</m:t>
                              </m:r>
                            </m:sub>
                          </m:sSub>
                        </m:e>
                      </m:d>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d>
                            <m:dPr>
                              <m:begChr m:val=""/>
                              <m:endChr m:val="|"/>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d>
                                <m:d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f>
                                    <m:f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fPr>
                                    <m:num>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𝐼</m:t>
                                      </m:r>
                                    </m:num>
                                    <m:den>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den>
                                  </m:f>
                                  <m:f>
                                    <m:f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fPr>
                                    <m:num>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𝑥</m:t>
                                      </m:r>
                                    </m:num>
                                    <m:den>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𝑡</m:t>
                                      </m:r>
                                    </m:den>
                                  </m:f>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f>
                                    <m:f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fPr>
                                    <m:num>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𝐼</m:t>
                                      </m:r>
                                    </m:num>
                                    <m:den>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den>
                                  </m:f>
                                  <m:f>
                                    <m:f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fPr>
                                    <m:num>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num>
                                    <m:den>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𝑡</m:t>
                                      </m:r>
                                    </m:den>
                                  </m:f>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f>
                                    <m:f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fPr>
                                    <m:num>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𝐼</m:t>
                                      </m:r>
                                    </m:num>
                                    <m:den>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𝑡</m:t>
                                      </m:r>
                                    </m:den>
                                  </m:f>
                                </m:e>
                              </m:d>
                            </m:e>
                          </m:d>
                        </m:e>
                        <m:sub>
                          <m:d>
                            <m:d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𝑥</m:t>
                                  </m:r>
                                </m:e>
                                <m: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𝑦</m:t>
                                  </m:r>
                                </m:e>
                                <m: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0</m:t>
                                  </m:r>
                                </m:sub>
                              </m:s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𝑡</m:t>
                                  </m:r>
                                </m:e>
                                <m:sub>
                                  <m:r>
                                    <a:rPr kumimoji="0" lang="en-US"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0</m:t>
                                  </m:r>
                                </m:sub>
                              </m:sSub>
                            </m:e>
                          </m:d>
                        </m:sub>
                      </m:sSub>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𝑜</m:t>
                      </m:r>
                      <m:d>
                        <m:dPr>
                          <m:ctrlP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r>
                            <m:rPr>
                              <m:sty m:val="p"/>
                            </m:rPr>
                            <a:rPr kumimoji="0" lang="el-GR" altLang="zh-TW" sz="2300" b="0" i="0" u="none" strike="noStrike" kern="1200" cap="none" spc="0" normalizeH="0" baseline="0" noProof="0" dirty="0">
                              <a:ln>
                                <a:noFill/>
                              </a:ln>
                              <a:solidFill>
                                <a:prstClr val="black"/>
                              </a:solidFill>
                              <a:effectLst/>
                              <a:uLnTx/>
                              <a:uFillTx/>
                              <a:latin typeface="Cambria Math" panose="02040503050406030204" pitchFamily="18" charset="0"/>
                              <a:cs typeface="+mn-cs"/>
                            </a:rPr>
                            <m:t>Δ</m:t>
                          </m:r>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𝑡</m:t>
                          </m:r>
                        </m:e>
                      </m:d>
                      <m:r>
                        <a:rPr kumimoji="0" lang="en-US" altLang="zh-TW" sz="23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oMath>
                  </m:oMathPara>
                </a14:m>
                <a:endParaRPr kumimoji="0" lang="en-US" altLang="zh-TW" sz="2300" b="0" i="0" u="none" strike="noStrike" kern="1200" cap="none" spc="0" normalizeH="0" baseline="0" noProof="0" dirty="0">
                  <a:ln>
                    <a:noFill/>
                  </a:ln>
                  <a:solidFill>
                    <a:prstClr val="black"/>
                  </a:solidFill>
                  <a:effectLst/>
                  <a:uLnTx/>
                  <a:uFillTx/>
                  <a:latin typeface="Arial"/>
                  <a:ea typeface="標楷體"/>
                  <a:cs typeface="+mn-cs"/>
                </a:endParaRPr>
              </a:p>
            </p:txBody>
          </p:sp>
        </mc:Choice>
        <mc:Fallback xmlns="">
          <p:sp>
            <p:nvSpPr>
              <p:cNvPr id="8" name="矩形 7">
                <a:extLst>
                  <a:ext uri="{FF2B5EF4-FFF2-40B4-BE49-F238E27FC236}">
                    <a16:creationId xmlns:a16="http://schemas.microsoft.com/office/drawing/2014/main" id="{CCCD8340-0911-4596-A07E-4D21009E70EC}"/>
                  </a:ext>
                </a:extLst>
              </p:cNvPr>
              <p:cNvSpPr>
                <a:spLocks noRot="1" noChangeAspect="1" noMove="1" noResize="1" noEditPoints="1" noAdjustHandles="1" noChangeArrowheads="1" noChangeShapeType="1" noTextEdit="1"/>
              </p:cNvSpPr>
              <p:nvPr/>
            </p:nvSpPr>
            <p:spPr>
              <a:xfrm>
                <a:off x="1567542" y="4156616"/>
                <a:ext cx="9695543" cy="1600631"/>
              </a:xfrm>
              <a:prstGeom prst="rect">
                <a:avLst/>
              </a:prstGeom>
              <a:blipFill>
                <a:blip r:embed="rId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990989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299458" y="446348"/>
            <a:ext cx="823321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lvl="0">
              <a:buClr>
                <a:srgbClr val="40474B"/>
              </a:buClr>
              <a:defRPr/>
            </a:pPr>
            <a:r>
              <a:rPr lang="en-US" altLang="zh-TW" sz="4000" kern="0" dirty="0">
                <a:solidFill>
                  <a:srgbClr val="40474B"/>
                </a:solidFill>
                <a:effectLst>
                  <a:glow rad="127000">
                    <a:srgbClr val="FFFFFF"/>
                  </a:glow>
                </a:effectLst>
              </a:rPr>
              <a:t>HLS implementation –– HLS Synthesis</a:t>
            </a:r>
            <a:endParaRPr kumimoji="0" lang="en-US" altLang="zh-TW" sz="4000" b="1" i="0" u="none" strike="noStrike" kern="0" cap="none" spc="0" normalizeH="0" baseline="0" noProof="0" dirty="0">
              <a:ln>
                <a:noFill/>
              </a:ln>
              <a:solidFill>
                <a:srgbClr val="40474B"/>
              </a:solidFill>
              <a:effectLst>
                <a:glow rad="127000">
                  <a:srgbClr val="FFFFFF"/>
                </a:glow>
              </a:effectLst>
              <a:uLnTx/>
              <a:uFillTx/>
              <a:latin typeface="Hammersmith One"/>
              <a:sym typeface="Hammersmith One"/>
            </a:endParaRPr>
          </a:p>
        </p:txBody>
      </p:sp>
      <p:sp>
        <p:nvSpPr>
          <p:cNvPr id="76" name="矩形 75">
            <a:extLst>
              <a:ext uri="{FF2B5EF4-FFF2-40B4-BE49-F238E27FC236}">
                <a16:creationId xmlns:a16="http://schemas.microsoft.com/office/drawing/2014/main" id="{DCDEF3EF-1E33-411C-84DE-D1A2565BD9DC}"/>
              </a:ext>
            </a:extLst>
          </p:cNvPr>
          <p:cNvSpPr/>
          <p:nvPr/>
        </p:nvSpPr>
        <p:spPr>
          <a:xfrm>
            <a:off x="10591900" y="2320997"/>
            <a:ext cx="944877" cy="32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gradient_t_calc</a:t>
            </a:r>
            <a:endParaRPr lang="zh-TW" altLang="en-US" sz="1200" b="1" dirty="0">
              <a:solidFill>
                <a:schemeClr val="tx2">
                  <a:lumMod val="75000"/>
                </a:schemeClr>
              </a:solidFill>
            </a:endParaRPr>
          </a:p>
        </p:txBody>
      </p:sp>
      <p:sp>
        <p:nvSpPr>
          <p:cNvPr id="77" name="文字方塊 76">
            <a:extLst>
              <a:ext uri="{FF2B5EF4-FFF2-40B4-BE49-F238E27FC236}">
                <a16:creationId xmlns:a16="http://schemas.microsoft.com/office/drawing/2014/main" id="{1D82F8C9-A655-4140-B251-EB16FF499D56}"/>
              </a:ext>
            </a:extLst>
          </p:cNvPr>
          <p:cNvSpPr txBox="1"/>
          <p:nvPr/>
        </p:nvSpPr>
        <p:spPr>
          <a:xfrm>
            <a:off x="7522824" y="2675046"/>
            <a:ext cx="1261884" cy="369332"/>
          </a:xfrm>
          <a:prstGeom prst="rect">
            <a:avLst/>
          </a:prstGeom>
          <a:noFill/>
        </p:spPr>
        <p:txBody>
          <a:bodyPr wrap="none" rtlCol="0">
            <a:spAutoFit/>
          </a:bodyPr>
          <a:lstStyle/>
          <a:p>
            <a:r>
              <a:rPr lang="en-US" altLang="zh-TW" dirty="0" err="1">
                <a:solidFill>
                  <a:schemeClr val="accent1">
                    <a:lumMod val="25000"/>
                  </a:schemeClr>
                </a:solidFill>
              </a:rPr>
              <a:t>gradient_y</a:t>
            </a:r>
            <a:endParaRPr lang="zh-TW" altLang="en-US" dirty="0">
              <a:solidFill>
                <a:schemeClr val="accent1">
                  <a:lumMod val="25000"/>
                </a:schemeClr>
              </a:solidFill>
            </a:endParaRPr>
          </a:p>
        </p:txBody>
      </p:sp>
      <p:sp>
        <p:nvSpPr>
          <p:cNvPr id="78" name="文字方塊 77">
            <a:extLst>
              <a:ext uri="{FF2B5EF4-FFF2-40B4-BE49-F238E27FC236}">
                <a16:creationId xmlns:a16="http://schemas.microsoft.com/office/drawing/2014/main" id="{76DF6481-FA75-46AA-9ADB-04CABE081E1A}"/>
              </a:ext>
            </a:extLst>
          </p:cNvPr>
          <p:cNvSpPr txBox="1"/>
          <p:nvPr/>
        </p:nvSpPr>
        <p:spPr>
          <a:xfrm>
            <a:off x="10425685" y="2670993"/>
            <a:ext cx="1210588" cy="369332"/>
          </a:xfrm>
          <a:prstGeom prst="rect">
            <a:avLst/>
          </a:prstGeom>
          <a:noFill/>
        </p:spPr>
        <p:txBody>
          <a:bodyPr wrap="none" rtlCol="0">
            <a:spAutoFit/>
          </a:bodyPr>
          <a:lstStyle/>
          <a:p>
            <a:r>
              <a:rPr lang="en-US" altLang="zh-TW" dirty="0" err="1">
                <a:solidFill>
                  <a:schemeClr val="accent1">
                    <a:lumMod val="25000"/>
                  </a:schemeClr>
                </a:solidFill>
              </a:rPr>
              <a:t>gradient_t</a:t>
            </a:r>
            <a:endParaRPr lang="zh-TW" altLang="en-US" dirty="0">
              <a:solidFill>
                <a:schemeClr val="accent1">
                  <a:lumMod val="25000"/>
                </a:schemeClr>
              </a:solidFill>
            </a:endParaRPr>
          </a:p>
        </p:txBody>
      </p:sp>
      <p:sp>
        <p:nvSpPr>
          <p:cNvPr id="79" name="文字方塊 78">
            <a:extLst>
              <a:ext uri="{FF2B5EF4-FFF2-40B4-BE49-F238E27FC236}">
                <a16:creationId xmlns:a16="http://schemas.microsoft.com/office/drawing/2014/main" id="{E7E04347-A1DC-40DD-A628-204ED01BBF80}"/>
              </a:ext>
            </a:extLst>
          </p:cNvPr>
          <p:cNvSpPr txBox="1"/>
          <p:nvPr/>
        </p:nvSpPr>
        <p:spPr>
          <a:xfrm>
            <a:off x="10154050" y="3391313"/>
            <a:ext cx="1120820" cy="369332"/>
          </a:xfrm>
          <a:prstGeom prst="rect">
            <a:avLst/>
          </a:prstGeom>
          <a:noFill/>
        </p:spPr>
        <p:txBody>
          <a:bodyPr wrap="none" rtlCol="0">
            <a:spAutoFit/>
          </a:bodyPr>
          <a:lstStyle/>
          <a:p>
            <a:r>
              <a:rPr lang="en-US" altLang="zh-TW" dirty="0" err="1">
                <a:solidFill>
                  <a:schemeClr val="accent1">
                    <a:lumMod val="25000"/>
                  </a:schemeClr>
                </a:solidFill>
              </a:rPr>
              <a:t>y_filtered</a:t>
            </a:r>
            <a:endParaRPr lang="zh-TW" altLang="en-US" dirty="0">
              <a:solidFill>
                <a:schemeClr val="accent1">
                  <a:lumMod val="25000"/>
                </a:schemeClr>
              </a:solidFill>
            </a:endParaRPr>
          </a:p>
        </p:txBody>
      </p:sp>
      <p:sp>
        <p:nvSpPr>
          <p:cNvPr id="80" name="矩形 79">
            <a:extLst>
              <a:ext uri="{FF2B5EF4-FFF2-40B4-BE49-F238E27FC236}">
                <a16:creationId xmlns:a16="http://schemas.microsoft.com/office/drawing/2014/main" id="{413B07EC-BC8A-4195-8376-6BC519639A15}"/>
              </a:ext>
            </a:extLst>
          </p:cNvPr>
          <p:cNvSpPr/>
          <p:nvPr/>
        </p:nvSpPr>
        <p:spPr>
          <a:xfrm>
            <a:off x="8562377" y="3719876"/>
            <a:ext cx="3183667"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gradient_weight_x</a:t>
            </a:r>
            <a:endParaRPr lang="zh-TW" altLang="en-US" b="1" dirty="0">
              <a:solidFill>
                <a:schemeClr val="tx2">
                  <a:lumMod val="75000"/>
                </a:schemeClr>
              </a:solidFill>
            </a:endParaRPr>
          </a:p>
        </p:txBody>
      </p:sp>
      <p:sp>
        <p:nvSpPr>
          <p:cNvPr id="81" name="文字方塊 80">
            <a:extLst>
              <a:ext uri="{FF2B5EF4-FFF2-40B4-BE49-F238E27FC236}">
                <a16:creationId xmlns:a16="http://schemas.microsoft.com/office/drawing/2014/main" id="{BA5F7FA5-2F9B-49C9-8172-4C2BCF711E56}"/>
              </a:ext>
            </a:extLst>
          </p:cNvPr>
          <p:cNvSpPr txBox="1"/>
          <p:nvPr/>
        </p:nvSpPr>
        <p:spPr>
          <a:xfrm>
            <a:off x="10135939" y="3977881"/>
            <a:ext cx="1838965" cy="369332"/>
          </a:xfrm>
          <a:prstGeom prst="rect">
            <a:avLst/>
          </a:prstGeom>
          <a:noFill/>
        </p:spPr>
        <p:txBody>
          <a:bodyPr wrap="none" rtlCol="0">
            <a:spAutoFit/>
          </a:bodyPr>
          <a:lstStyle/>
          <a:p>
            <a:r>
              <a:rPr lang="en-US" altLang="zh-TW" dirty="0" err="1">
                <a:solidFill>
                  <a:schemeClr val="accent1">
                    <a:lumMod val="25000"/>
                  </a:schemeClr>
                </a:solidFill>
              </a:rPr>
              <a:t>filtered_gradient</a:t>
            </a:r>
            <a:endParaRPr lang="zh-TW" altLang="en-US" dirty="0">
              <a:solidFill>
                <a:schemeClr val="accent1">
                  <a:lumMod val="25000"/>
                </a:schemeClr>
              </a:solidFill>
            </a:endParaRPr>
          </a:p>
        </p:txBody>
      </p:sp>
      <p:sp>
        <p:nvSpPr>
          <p:cNvPr id="82" name="矩形 81">
            <a:extLst>
              <a:ext uri="{FF2B5EF4-FFF2-40B4-BE49-F238E27FC236}">
                <a16:creationId xmlns:a16="http://schemas.microsoft.com/office/drawing/2014/main" id="{B6B0150B-4371-44FA-AD09-0769DEA6588B}"/>
              </a:ext>
            </a:extLst>
          </p:cNvPr>
          <p:cNvSpPr/>
          <p:nvPr/>
        </p:nvSpPr>
        <p:spPr>
          <a:xfrm>
            <a:off x="8562377" y="4319492"/>
            <a:ext cx="3183660"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outer_product</a:t>
            </a:r>
            <a:endParaRPr lang="zh-TW" altLang="en-US" b="1" dirty="0">
              <a:solidFill>
                <a:schemeClr val="tx2">
                  <a:lumMod val="75000"/>
                </a:schemeClr>
              </a:solidFill>
            </a:endParaRPr>
          </a:p>
        </p:txBody>
      </p:sp>
      <p:sp>
        <p:nvSpPr>
          <p:cNvPr id="83" name="文字方塊 82">
            <a:extLst>
              <a:ext uri="{FF2B5EF4-FFF2-40B4-BE49-F238E27FC236}">
                <a16:creationId xmlns:a16="http://schemas.microsoft.com/office/drawing/2014/main" id="{D9C7E66B-A822-4DC9-88FC-8B427EB03304}"/>
              </a:ext>
            </a:extLst>
          </p:cNvPr>
          <p:cNvSpPr txBox="1"/>
          <p:nvPr/>
        </p:nvSpPr>
        <p:spPr>
          <a:xfrm>
            <a:off x="10149241" y="4576920"/>
            <a:ext cx="1402948" cy="369332"/>
          </a:xfrm>
          <a:prstGeom prst="rect">
            <a:avLst/>
          </a:prstGeom>
          <a:noFill/>
        </p:spPr>
        <p:txBody>
          <a:bodyPr wrap="none" rtlCol="0">
            <a:spAutoFit/>
          </a:bodyPr>
          <a:lstStyle/>
          <a:p>
            <a:r>
              <a:rPr lang="en-US" altLang="zh-TW" dirty="0" err="1">
                <a:solidFill>
                  <a:schemeClr val="accent1">
                    <a:lumMod val="25000"/>
                  </a:schemeClr>
                </a:solidFill>
              </a:rPr>
              <a:t>out_product</a:t>
            </a:r>
            <a:endParaRPr lang="zh-TW" altLang="en-US" dirty="0">
              <a:solidFill>
                <a:schemeClr val="accent1">
                  <a:lumMod val="25000"/>
                </a:schemeClr>
              </a:solidFill>
            </a:endParaRPr>
          </a:p>
        </p:txBody>
      </p:sp>
      <p:sp>
        <p:nvSpPr>
          <p:cNvPr id="84" name="矩形 83">
            <a:extLst>
              <a:ext uri="{FF2B5EF4-FFF2-40B4-BE49-F238E27FC236}">
                <a16:creationId xmlns:a16="http://schemas.microsoft.com/office/drawing/2014/main" id="{1E4E5B8A-DEC5-451E-9718-6B8CE5458545}"/>
              </a:ext>
            </a:extLst>
          </p:cNvPr>
          <p:cNvSpPr/>
          <p:nvPr/>
        </p:nvSpPr>
        <p:spPr>
          <a:xfrm>
            <a:off x="8562382" y="4919619"/>
            <a:ext cx="3183660" cy="32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tensor_weight_y</a:t>
            </a:r>
            <a:endParaRPr lang="zh-TW" altLang="en-US" b="1" dirty="0">
              <a:solidFill>
                <a:schemeClr val="tx2">
                  <a:lumMod val="75000"/>
                </a:schemeClr>
              </a:solidFill>
            </a:endParaRPr>
          </a:p>
        </p:txBody>
      </p:sp>
      <p:sp>
        <p:nvSpPr>
          <p:cNvPr id="85" name="文字方塊 84">
            <a:extLst>
              <a:ext uri="{FF2B5EF4-FFF2-40B4-BE49-F238E27FC236}">
                <a16:creationId xmlns:a16="http://schemas.microsoft.com/office/drawing/2014/main" id="{00E29B31-FE58-4DCE-A98A-38E76C68BF8F}"/>
              </a:ext>
            </a:extLst>
          </p:cNvPr>
          <p:cNvSpPr txBox="1"/>
          <p:nvPr/>
        </p:nvSpPr>
        <p:spPr>
          <a:xfrm>
            <a:off x="10164198" y="5196156"/>
            <a:ext cx="1069524" cy="369332"/>
          </a:xfrm>
          <a:prstGeom prst="rect">
            <a:avLst/>
          </a:prstGeom>
          <a:noFill/>
        </p:spPr>
        <p:txBody>
          <a:bodyPr wrap="none" rtlCol="0">
            <a:spAutoFit/>
          </a:bodyPr>
          <a:lstStyle/>
          <a:p>
            <a:r>
              <a:rPr lang="en-US" altLang="zh-TW" dirty="0" err="1">
                <a:solidFill>
                  <a:schemeClr val="accent1">
                    <a:lumMod val="25000"/>
                  </a:schemeClr>
                </a:solidFill>
              </a:rPr>
              <a:t>tensor_y</a:t>
            </a:r>
            <a:endParaRPr lang="zh-TW" altLang="en-US" dirty="0">
              <a:solidFill>
                <a:schemeClr val="accent1">
                  <a:lumMod val="25000"/>
                </a:schemeClr>
              </a:solidFill>
            </a:endParaRPr>
          </a:p>
        </p:txBody>
      </p:sp>
      <p:sp>
        <p:nvSpPr>
          <p:cNvPr id="86" name="矩形 85">
            <a:extLst>
              <a:ext uri="{FF2B5EF4-FFF2-40B4-BE49-F238E27FC236}">
                <a16:creationId xmlns:a16="http://schemas.microsoft.com/office/drawing/2014/main" id="{A2CBCFD1-4E30-476E-B8CC-C277826A76EC}"/>
              </a:ext>
            </a:extLst>
          </p:cNvPr>
          <p:cNvSpPr/>
          <p:nvPr/>
        </p:nvSpPr>
        <p:spPr>
          <a:xfrm>
            <a:off x="8562382" y="5524953"/>
            <a:ext cx="3183660" cy="324000"/>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tensor_weight_x</a:t>
            </a:r>
            <a:endParaRPr lang="zh-TW" altLang="en-US" b="1" dirty="0">
              <a:solidFill>
                <a:schemeClr val="tx2">
                  <a:lumMod val="75000"/>
                </a:schemeClr>
              </a:solidFill>
            </a:endParaRPr>
          </a:p>
        </p:txBody>
      </p:sp>
      <p:sp>
        <p:nvSpPr>
          <p:cNvPr id="87" name="文字方塊 86">
            <a:extLst>
              <a:ext uri="{FF2B5EF4-FFF2-40B4-BE49-F238E27FC236}">
                <a16:creationId xmlns:a16="http://schemas.microsoft.com/office/drawing/2014/main" id="{5A9E306D-E613-4D6B-8363-6ADE08FA2072}"/>
              </a:ext>
            </a:extLst>
          </p:cNvPr>
          <p:cNvSpPr txBox="1"/>
          <p:nvPr/>
        </p:nvSpPr>
        <p:spPr>
          <a:xfrm>
            <a:off x="10170436" y="5799855"/>
            <a:ext cx="825867" cy="369332"/>
          </a:xfrm>
          <a:prstGeom prst="rect">
            <a:avLst/>
          </a:prstGeom>
          <a:noFill/>
        </p:spPr>
        <p:txBody>
          <a:bodyPr wrap="none" rtlCol="0">
            <a:spAutoFit/>
          </a:bodyPr>
          <a:lstStyle/>
          <a:p>
            <a:r>
              <a:rPr lang="en-US" altLang="zh-TW" dirty="0">
                <a:solidFill>
                  <a:schemeClr val="accent1">
                    <a:lumMod val="25000"/>
                  </a:schemeClr>
                </a:solidFill>
              </a:rPr>
              <a:t>tensor</a:t>
            </a:r>
            <a:endParaRPr lang="zh-TW" altLang="en-US" dirty="0">
              <a:solidFill>
                <a:schemeClr val="accent1">
                  <a:lumMod val="25000"/>
                </a:schemeClr>
              </a:solidFill>
            </a:endParaRPr>
          </a:p>
        </p:txBody>
      </p:sp>
      <p:sp>
        <p:nvSpPr>
          <p:cNvPr id="88" name="矩形 87">
            <a:extLst>
              <a:ext uri="{FF2B5EF4-FFF2-40B4-BE49-F238E27FC236}">
                <a16:creationId xmlns:a16="http://schemas.microsoft.com/office/drawing/2014/main" id="{60529280-F62E-41AF-BC0E-558AC23A4E69}"/>
              </a:ext>
            </a:extLst>
          </p:cNvPr>
          <p:cNvSpPr/>
          <p:nvPr/>
        </p:nvSpPr>
        <p:spPr>
          <a:xfrm>
            <a:off x="8562382" y="6130281"/>
            <a:ext cx="3183655" cy="324000"/>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flow_calc</a:t>
            </a:r>
            <a:endParaRPr lang="zh-TW" altLang="en-US" b="1" dirty="0">
              <a:solidFill>
                <a:schemeClr val="tx2">
                  <a:lumMod val="75000"/>
                </a:schemeClr>
              </a:solidFill>
            </a:endParaRPr>
          </a:p>
        </p:txBody>
      </p:sp>
      <p:cxnSp>
        <p:nvCxnSpPr>
          <p:cNvPr id="89" name="直線單箭頭接點 88">
            <a:extLst>
              <a:ext uri="{FF2B5EF4-FFF2-40B4-BE49-F238E27FC236}">
                <a16:creationId xmlns:a16="http://schemas.microsoft.com/office/drawing/2014/main" id="{FAC3385B-CC66-49F5-B9E0-4EE4BBD27F8E}"/>
              </a:ext>
            </a:extLst>
          </p:cNvPr>
          <p:cNvCxnSpPr>
            <a:cxnSpLocks/>
          </p:cNvCxnSpPr>
          <p:nvPr/>
        </p:nvCxnSpPr>
        <p:spPr>
          <a:xfrm>
            <a:off x="10167871" y="6455224"/>
            <a:ext cx="0" cy="351102"/>
          </a:xfrm>
          <a:prstGeom prst="straightConnector1">
            <a:avLst/>
          </a:prstGeom>
          <a:ln w="38100">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646C450D-45B3-4FA3-83EF-3491840FA176}"/>
              </a:ext>
            </a:extLst>
          </p:cNvPr>
          <p:cNvSpPr txBox="1"/>
          <p:nvPr/>
        </p:nvSpPr>
        <p:spPr>
          <a:xfrm>
            <a:off x="10243819" y="6450515"/>
            <a:ext cx="1031051" cy="369332"/>
          </a:xfrm>
          <a:prstGeom prst="rect">
            <a:avLst/>
          </a:prstGeom>
          <a:noFill/>
        </p:spPr>
        <p:txBody>
          <a:bodyPr wrap="none" rtlCol="0">
            <a:spAutoFit/>
          </a:bodyPr>
          <a:lstStyle/>
          <a:p>
            <a:r>
              <a:rPr lang="en-US" altLang="zh-TW" b="1" dirty="0">
                <a:solidFill>
                  <a:schemeClr val="accent1">
                    <a:lumMod val="25000"/>
                  </a:schemeClr>
                </a:solidFill>
              </a:rPr>
              <a:t>outputs</a:t>
            </a:r>
            <a:endParaRPr lang="zh-TW" altLang="en-US" b="1" dirty="0">
              <a:solidFill>
                <a:schemeClr val="accent1">
                  <a:lumMod val="25000"/>
                </a:schemeClr>
              </a:solidFill>
            </a:endParaRPr>
          </a:p>
        </p:txBody>
      </p:sp>
      <p:cxnSp>
        <p:nvCxnSpPr>
          <p:cNvPr id="91" name="直線單箭頭接點 90">
            <a:extLst>
              <a:ext uri="{FF2B5EF4-FFF2-40B4-BE49-F238E27FC236}">
                <a16:creationId xmlns:a16="http://schemas.microsoft.com/office/drawing/2014/main" id="{5533FE93-9C9B-4950-918E-C23B4C7B885A}"/>
              </a:ext>
            </a:extLst>
          </p:cNvPr>
          <p:cNvCxnSpPr>
            <a:cxnSpLocks/>
          </p:cNvCxnSpPr>
          <p:nvPr/>
        </p:nvCxnSpPr>
        <p:spPr>
          <a:xfrm>
            <a:off x="10161670" y="5848953"/>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A65B5382-3949-47E9-9CC4-0C0529841B1A}"/>
              </a:ext>
            </a:extLst>
          </p:cNvPr>
          <p:cNvCxnSpPr>
            <a:cxnSpLocks/>
          </p:cNvCxnSpPr>
          <p:nvPr/>
        </p:nvCxnSpPr>
        <p:spPr>
          <a:xfrm>
            <a:off x="10161670" y="5244090"/>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05E5D5B8-987B-4525-A5C3-ABAE763022A2}"/>
              </a:ext>
            </a:extLst>
          </p:cNvPr>
          <p:cNvCxnSpPr>
            <a:cxnSpLocks/>
          </p:cNvCxnSpPr>
          <p:nvPr/>
        </p:nvCxnSpPr>
        <p:spPr>
          <a:xfrm>
            <a:off x="10141157" y="4643492"/>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線單箭頭接點 93">
            <a:extLst>
              <a:ext uri="{FF2B5EF4-FFF2-40B4-BE49-F238E27FC236}">
                <a16:creationId xmlns:a16="http://schemas.microsoft.com/office/drawing/2014/main" id="{D9D35943-D177-4A2B-ADC5-448013F43DD6}"/>
              </a:ext>
            </a:extLst>
          </p:cNvPr>
          <p:cNvCxnSpPr>
            <a:cxnSpLocks/>
          </p:cNvCxnSpPr>
          <p:nvPr/>
        </p:nvCxnSpPr>
        <p:spPr>
          <a:xfrm>
            <a:off x="10135939" y="4040644"/>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F4D25A90-BBFB-44F4-AE72-2A6CB8E74FC3}"/>
              </a:ext>
            </a:extLst>
          </p:cNvPr>
          <p:cNvCxnSpPr>
            <a:cxnSpLocks/>
          </p:cNvCxnSpPr>
          <p:nvPr/>
        </p:nvCxnSpPr>
        <p:spPr>
          <a:xfrm>
            <a:off x="10135939" y="3448096"/>
            <a:ext cx="0" cy="295678"/>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290A134B-17B5-418E-9376-A7B1F194D11A}"/>
              </a:ext>
            </a:extLst>
          </p:cNvPr>
          <p:cNvSpPr/>
          <p:nvPr/>
        </p:nvSpPr>
        <p:spPr>
          <a:xfrm>
            <a:off x="8557402" y="3145573"/>
            <a:ext cx="3183678" cy="3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gradient_weight_y</a:t>
            </a:r>
            <a:endParaRPr lang="zh-TW" altLang="en-US" b="1" dirty="0">
              <a:solidFill>
                <a:schemeClr val="tx2">
                  <a:lumMod val="75000"/>
                </a:schemeClr>
              </a:solidFill>
            </a:endParaRPr>
          </a:p>
        </p:txBody>
      </p:sp>
      <p:cxnSp>
        <p:nvCxnSpPr>
          <p:cNvPr id="97" name="直線單箭頭接點 96">
            <a:extLst>
              <a:ext uri="{FF2B5EF4-FFF2-40B4-BE49-F238E27FC236}">
                <a16:creationId xmlns:a16="http://schemas.microsoft.com/office/drawing/2014/main" id="{70BFE289-BBF3-4401-8319-BE4C5C750EDB}"/>
              </a:ext>
            </a:extLst>
          </p:cNvPr>
          <p:cNvCxnSpPr>
            <a:cxnSpLocks/>
          </p:cNvCxnSpPr>
          <p:nvPr/>
        </p:nvCxnSpPr>
        <p:spPr>
          <a:xfrm>
            <a:off x="11047785" y="2634997"/>
            <a:ext cx="0" cy="51057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Iyarrow">
            <a:extLst>
              <a:ext uri="{FF2B5EF4-FFF2-40B4-BE49-F238E27FC236}">
                <a16:creationId xmlns:a16="http://schemas.microsoft.com/office/drawing/2014/main" id="{3231362E-A3C2-46CA-845D-A68321AC29E2}"/>
              </a:ext>
            </a:extLst>
          </p:cNvPr>
          <p:cNvCxnSpPr>
            <a:cxnSpLocks/>
          </p:cNvCxnSpPr>
          <p:nvPr/>
        </p:nvCxnSpPr>
        <p:spPr>
          <a:xfrm>
            <a:off x="8716615" y="1764276"/>
            <a:ext cx="0" cy="1379305"/>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D367B72E-16F7-4F36-89D5-A1D2F1717ACB}"/>
              </a:ext>
            </a:extLst>
          </p:cNvPr>
          <p:cNvSpPr txBox="1"/>
          <p:nvPr/>
        </p:nvSpPr>
        <p:spPr>
          <a:xfrm>
            <a:off x="8911506" y="2674077"/>
            <a:ext cx="1261884" cy="369332"/>
          </a:xfrm>
          <a:prstGeom prst="rect">
            <a:avLst/>
          </a:prstGeom>
          <a:noFill/>
        </p:spPr>
        <p:txBody>
          <a:bodyPr wrap="none" rtlCol="0">
            <a:spAutoFit/>
          </a:bodyPr>
          <a:lstStyle/>
          <a:p>
            <a:r>
              <a:rPr lang="en-US" altLang="zh-TW" dirty="0" err="1">
                <a:solidFill>
                  <a:schemeClr val="accent1">
                    <a:lumMod val="25000"/>
                  </a:schemeClr>
                </a:solidFill>
              </a:rPr>
              <a:t>gradient_x</a:t>
            </a:r>
            <a:endParaRPr lang="zh-TW" altLang="en-US" dirty="0">
              <a:solidFill>
                <a:schemeClr val="accent1">
                  <a:lumMod val="25000"/>
                </a:schemeClr>
              </a:solidFill>
            </a:endParaRPr>
          </a:p>
        </p:txBody>
      </p:sp>
      <p:cxnSp>
        <p:nvCxnSpPr>
          <p:cNvPr id="100" name="!!Ixarrow">
            <a:extLst>
              <a:ext uri="{FF2B5EF4-FFF2-40B4-BE49-F238E27FC236}">
                <a16:creationId xmlns:a16="http://schemas.microsoft.com/office/drawing/2014/main" id="{C824061B-958A-4732-8CBD-C51E328074AB}"/>
              </a:ext>
            </a:extLst>
          </p:cNvPr>
          <p:cNvCxnSpPr>
            <a:cxnSpLocks/>
          </p:cNvCxnSpPr>
          <p:nvPr/>
        </p:nvCxnSpPr>
        <p:spPr>
          <a:xfrm>
            <a:off x="9565260" y="2453928"/>
            <a:ext cx="0" cy="717356"/>
          </a:xfrm>
          <a:prstGeom prst="straightConnector1">
            <a:avLst/>
          </a:prstGeom>
          <a:ln w="28575">
            <a:solidFill>
              <a:schemeClr val="accent1">
                <a:lumMod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1" name="!!Iy">
            <a:extLst>
              <a:ext uri="{FF2B5EF4-FFF2-40B4-BE49-F238E27FC236}">
                <a16:creationId xmlns:a16="http://schemas.microsoft.com/office/drawing/2014/main" id="{419FA1B1-6395-4386-9827-6D41D89DFA03}"/>
              </a:ext>
            </a:extLst>
          </p:cNvPr>
          <p:cNvSpPr/>
          <p:nvPr/>
        </p:nvSpPr>
        <p:spPr>
          <a:xfrm>
            <a:off x="8532668" y="1500158"/>
            <a:ext cx="3291951" cy="324000"/>
          </a:xfrm>
          <a:prstGeom prst="rect">
            <a:avLst/>
          </a:prstGeom>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2">
                    <a:lumMod val="75000"/>
                  </a:schemeClr>
                </a:solidFill>
              </a:rPr>
              <a:t>gradient_y_calc</a:t>
            </a:r>
            <a:endParaRPr lang="zh-TW" altLang="en-US" b="1" dirty="0">
              <a:solidFill>
                <a:schemeClr val="tx2">
                  <a:lumMod val="75000"/>
                </a:schemeClr>
              </a:solidFill>
            </a:endParaRPr>
          </a:p>
        </p:txBody>
      </p:sp>
      <p:sp>
        <p:nvSpPr>
          <p:cNvPr id="102" name="!!Ix">
            <a:extLst>
              <a:ext uri="{FF2B5EF4-FFF2-40B4-BE49-F238E27FC236}">
                <a16:creationId xmlns:a16="http://schemas.microsoft.com/office/drawing/2014/main" id="{C23DD5EB-33BE-418B-9811-4CC54652FF61}"/>
              </a:ext>
            </a:extLst>
          </p:cNvPr>
          <p:cNvSpPr/>
          <p:nvPr/>
        </p:nvSpPr>
        <p:spPr>
          <a:xfrm>
            <a:off x="9051935" y="2320997"/>
            <a:ext cx="1026651" cy="323057"/>
          </a:xfrm>
          <a:prstGeom prst="rect">
            <a:avLst/>
          </a:prstGeom>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2">
                    <a:lumMod val="75000"/>
                  </a:schemeClr>
                </a:solidFill>
              </a:rPr>
              <a:t>gradient_x_calc</a:t>
            </a:r>
            <a:endParaRPr lang="zh-TW" altLang="en-US" sz="1200" b="1" dirty="0">
              <a:solidFill>
                <a:schemeClr val="tx2">
                  <a:lumMod val="75000"/>
                </a:schemeClr>
              </a:solidFill>
            </a:endParaRPr>
          </a:p>
        </p:txBody>
      </p:sp>
      <p:sp>
        <p:nvSpPr>
          <p:cNvPr id="103" name="箭號: 向下 102">
            <a:extLst>
              <a:ext uri="{FF2B5EF4-FFF2-40B4-BE49-F238E27FC236}">
                <a16:creationId xmlns:a16="http://schemas.microsoft.com/office/drawing/2014/main" id="{19B4FCCE-E03A-4061-BCD9-2DD8EC2FE525}"/>
              </a:ext>
            </a:extLst>
          </p:cNvPr>
          <p:cNvSpPr/>
          <p:nvPr/>
        </p:nvSpPr>
        <p:spPr>
          <a:xfrm>
            <a:off x="8532668" y="119053"/>
            <a:ext cx="3359874" cy="1350339"/>
          </a:xfrm>
          <a:prstGeom prst="downArrow">
            <a:avLst>
              <a:gd name="adj1" fmla="val 53773"/>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accent4">
                    <a:lumMod val="50000"/>
                  </a:schemeClr>
                </a:solidFill>
              </a:rPr>
              <a:t>Input channel</a:t>
            </a:r>
          </a:p>
          <a:p>
            <a:pPr algn="ctr"/>
            <a:r>
              <a:rPr lang="en-US" altLang="zh-TW" b="1" dirty="0">
                <a:solidFill>
                  <a:schemeClr val="accent4">
                    <a:lumMod val="50000"/>
                  </a:schemeClr>
                </a:solidFill>
              </a:rPr>
              <a:t>Frame 0~3</a:t>
            </a:r>
          </a:p>
          <a:p>
            <a:pPr algn="ctr"/>
            <a:r>
              <a:rPr lang="en-US" altLang="zh-TW" b="1" dirty="0">
                <a:solidFill>
                  <a:schemeClr val="accent4">
                    <a:lumMod val="50000"/>
                  </a:schemeClr>
                </a:solidFill>
              </a:rPr>
              <a:t>(32 bits)</a:t>
            </a:r>
            <a:endParaRPr lang="zh-TW" altLang="en-US" b="1" dirty="0">
              <a:solidFill>
                <a:schemeClr val="accent4">
                  <a:lumMod val="50000"/>
                </a:schemeClr>
              </a:solidFill>
            </a:endParaRPr>
          </a:p>
        </p:txBody>
      </p:sp>
      <p:sp>
        <p:nvSpPr>
          <p:cNvPr id="104" name="箭號: 向下 103">
            <a:extLst>
              <a:ext uri="{FF2B5EF4-FFF2-40B4-BE49-F238E27FC236}">
                <a16:creationId xmlns:a16="http://schemas.microsoft.com/office/drawing/2014/main" id="{2D7BE685-E303-462F-ACE7-E862A09E6BC7}"/>
              </a:ext>
            </a:extLst>
          </p:cNvPr>
          <p:cNvSpPr/>
          <p:nvPr/>
        </p:nvSpPr>
        <p:spPr>
          <a:xfrm>
            <a:off x="9051935" y="1828212"/>
            <a:ext cx="1026640"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frame 3</a:t>
            </a:r>
          </a:p>
        </p:txBody>
      </p:sp>
      <p:sp>
        <p:nvSpPr>
          <p:cNvPr id="105" name="箭號: 向下 104">
            <a:extLst>
              <a:ext uri="{FF2B5EF4-FFF2-40B4-BE49-F238E27FC236}">
                <a16:creationId xmlns:a16="http://schemas.microsoft.com/office/drawing/2014/main" id="{78CA39D1-A2B7-4EFB-8A2A-3409E5070375}"/>
              </a:ext>
            </a:extLst>
          </p:cNvPr>
          <p:cNvSpPr/>
          <p:nvPr/>
        </p:nvSpPr>
        <p:spPr>
          <a:xfrm>
            <a:off x="10212605" y="1828212"/>
            <a:ext cx="1636749" cy="500319"/>
          </a:xfrm>
          <a:prstGeom prst="downArrow">
            <a:avLst>
              <a:gd name="adj1" fmla="val 65731"/>
              <a:gd name="adj2" fmla="val 55535"/>
            </a:avLst>
          </a:prstGeom>
          <a:solidFill>
            <a:schemeClr val="accent4">
              <a:lumMod val="9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00" b="1" dirty="0">
                <a:solidFill>
                  <a:schemeClr val="accent4">
                    <a:lumMod val="50000"/>
                  </a:schemeClr>
                </a:solidFill>
              </a:rPr>
              <a:t>Past </a:t>
            </a:r>
          </a:p>
          <a:p>
            <a:pPr algn="ctr"/>
            <a:r>
              <a:rPr lang="en-US" altLang="zh-TW" sz="1000" b="1" dirty="0">
                <a:solidFill>
                  <a:schemeClr val="accent4">
                    <a:lumMod val="50000"/>
                  </a:schemeClr>
                </a:solidFill>
              </a:rPr>
              <a:t>frame 0~3</a:t>
            </a:r>
          </a:p>
        </p:txBody>
      </p:sp>
      <p:sp>
        <p:nvSpPr>
          <p:cNvPr id="106" name="文字方塊 105">
            <a:extLst>
              <a:ext uri="{FF2B5EF4-FFF2-40B4-BE49-F238E27FC236}">
                <a16:creationId xmlns:a16="http://schemas.microsoft.com/office/drawing/2014/main" id="{49648D14-EE64-4E53-8B50-3E99E5D31AA6}"/>
              </a:ext>
            </a:extLst>
          </p:cNvPr>
          <p:cNvSpPr txBox="1"/>
          <p:nvPr/>
        </p:nvSpPr>
        <p:spPr>
          <a:xfrm>
            <a:off x="483796" y="1009047"/>
            <a:ext cx="11494765" cy="612860"/>
          </a:xfrm>
          <a:prstGeom prst="rect">
            <a:avLst/>
          </a:prstGeom>
          <a:noFill/>
        </p:spPr>
        <p:txBody>
          <a:bodyPr wrap="square" rtlCol="0">
            <a:spAutoFit/>
          </a:bodyPr>
          <a:lstStyle/>
          <a:p>
            <a:pPr marL="342900" indent="-342900">
              <a:lnSpc>
                <a:spcPct val="200000"/>
              </a:lnSpc>
              <a:buFont typeface="Wingdings" panose="05000000000000000000" pitchFamily="2" charset="2"/>
              <a:buChar char="n"/>
            </a:pPr>
            <a:r>
              <a:rPr lang="en-US" altLang="zh-TW" sz="2000" b="1" dirty="0">
                <a:solidFill>
                  <a:srgbClr val="000000"/>
                </a:solidFill>
                <a:latin typeface="芫荽 0.92" pitchFamily="2" charset="-120"/>
                <a:ea typeface="芫荽 0.92" pitchFamily="2" charset="-120"/>
                <a:cs typeface="芫荽 0.92" pitchFamily="2" charset="-120"/>
              </a:rPr>
              <a:t>8. </a:t>
            </a:r>
            <a:r>
              <a:rPr lang="en-US" altLang="zh-TW" sz="2000" b="1" dirty="0" err="1">
                <a:solidFill>
                  <a:srgbClr val="000000"/>
                </a:solidFill>
                <a:latin typeface="芫荽 0.92" pitchFamily="2" charset="-120"/>
                <a:ea typeface="芫荽 0.92" pitchFamily="2" charset="-120"/>
                <a:cs typeface="芫荽 0.92" pitchFamily="2" charset="-120"/>
              </a:rPr>
              <a:t>flow_calc</a:t>
            </a:r>
            <a:r>
              <a:rPr lang="en-US" altLang="zh-TW" sz="2000" b="1" dirty="0">
                <a:solidFill>
                  <a:srgbClr val="000000"/>
                </a:solidFill>
                <a:latin typeface="芫荽 0.92" pitchFamily="2" charset="-120"/>
                <a:ea typeface="芫荽 0.92" pitchFamily="2" charset="-120"/>
                <a:cs typeface="芫荽 0.92" pitchFamily="2" charset="-120"/>
              </a:rPr>
              <a:t>:</a:t>
            </a:r>
          </a:p>
        </p:txBody>
      </p:sp>
      <p:sp>
        <p:nvSpPr>
          <p:cNvPr id="36" name="矩形 35">
            <a:extLst>
              <a:ext uri="{FF2B5EF4-FFF2-40B4-BE49-F238E27FC236}">
                <a16:creationId xmlns:a16="http://schemas.microsoft.com/office/drawing/2014/main" id="{FAB75D60-0214-400C-803C-2D5EC09C4BA9}"/>
              </a:ext>
            </a:extLst>
          </p:cNvPr>
          <p:cNvSpPr/>
          <p:nvPr/>
        </p:nvSpPr>
        <p:spPr>
          <a:xfrm>
            <a:off x="789423" y="1621907"/>
            <a:ext cx="7507183" cy="1860509"/>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Input data is an array, which is from </a:t>
            </a:r>
            <a:r>
              <a:rPr lang="en-US" altLang="zh-TW" sz="2000" dirty="0" err="1">
                <a:solidFill>
                  <a:srgbClr val="000000"/>
                </a:solidFill>
                <a:latin typeface="芫荽 0.92" pitchFamily="2" charset="-120"/>
                <a:ea typeface="芫荽 0.92" pitchFamily="2" charset="-120"/>
                <a:cs typeface="芫荽 0.92" pitchFamily="2" charset="-120"/>
              </a:rPr>
              <a:t>tensor_</a:t>
            </a:r>
            <a:r>
              <a:rPr lang="en-US" altLang="zh-TW" sz="2000" err="1">
                <a:solidFill>
                  <a:srgbClr val="000000"/>
                </a:solidFill>
                <a:latin typeface="芫荽 0.92" pitchFamily="2" charset="-120"/>
                <a:ea typeface="芫荽 0.92" pitchFamily="2" charset="-120"/>
                <a:cs typeface="芫荽 0.92" pitchFamily="2" charset="-120"/>
              </a:rPr>
              <a:t>weight</a:t>
            </a:r>
            <a:r>
              <a:rPr lang="en-US" altLang="zh-TW" sz="2000" dirty="0" err="1">
                <a:solidFill>
                  <a:srgbClr val="000000"/>
                </a:solidFill>
                <a:latin typeface="芫荽 0.92" pitchFamily="2" charset="-120"/>
                <a:ea typeface="芫荽 0.92" pitchFamily="2" charset="-120"/>
                <a:cs typeface="芫荽 0.92" pitchFamily="2" charset="-120"/>
              </a:rPr>
              <a:t>_x</a:t>
            </a:r>
            <a:endParaRPr lang="en-US" altLang="zh-TW" sz="2000" dirty="0">
              <a:solidFill>
                <a:srgbClr val="000000"/>
              </a:solidFill>
              <a:latin typeface="芫荽 0.92" pitchFamily="2" charset="-120"/>
              <a:ea typeface="芫荽 0.92" pitchFamily="2" charset="-120"/>
              <a:cs typeface="芫荽 0.92" pitchFamily="2" charset="-120"/>
            </a:endParaRPr>
          </a:p>
          <a:p>
            <a:pPr marL="800100" lvl="1" indent="-342900">
              <a:lnSpc>
                <a:spcPct val="150000"/>
              </a:lnSpc>
              <a:buFont typeface="Wingdings" panose="05000000000000000000" pitchFamily="2" charset="2"/>
              <a:buChar char="Ø"/>
            </a:pPr>
            <a:r>
              <a:rPr lang="en-US" altLang="zh-TW" sz="2000" strike="sngStrike" dirty="0">
                <a:solidFill>
                  <a:srgbClr val="000000"/>
                </a:solidFill>
                <a:latin typeface="芫荽 0.92" pitchFamily="2" charset="-120"/>
                <a:ea typeface="芫荽 0.92" pitchFamily="2" charset="-120"/>
                <a:cs typeface="芫荽 0.92" pitchFamily="2" charset="-120"/>
              </a:rPr>
              <a:t>Input array should be stored by register for II = 1</a:t>
            </a:r>
          </a:p>
          <a:p>
            <a:pPr marL="800100" lvl="1" indent="-342900">
              <a:lnSpc>
                <a:spcPct val="150000"/>
              </a:lnSpc>
              <a:buFont typeface="Wingdings" panose="05000000000000000000" pitchFamily="2" charset="2"/>
              <a:buChar char="Ø"/>
            </a:pPr>
            <a:r>
              <a:rPr lang="en-US" altLang="zh-TW" sz="2000" dirty="0">
                <a:solidFill>
                  <a:srgbClr val="000000"/>
                </a:solidFill>
                <a:latin typeface="芫荽 0.92" pitchFamily="2" charset="-120"/>
                <a:ea typeface="芫荽 0.92" pitchFamily="2" charset="-120"/>
                <a:cs typeface="芫荽 0.92" pitchFamily="2" charset="-120"/>
              </a:rPr>
              <a:t>Output data align in one stream out channel</a:t>
            </a:r>
          </a:p>
          <a:p>
            <a:pPr lvl="1">
              <a:lnSpc>
                <a:spcPct val="150000"/>
              </a:lnSpc>
            </a:pPr>
            <a:r>
              <a:rPr lang="en-US" altLang="zh-TW" sz="2000" dirty="0">
                <a:solidFill>
                  <a:srgbClr val="000000"/>
                </a:solidFill>
                <a:latin typeface="芫荽 0.92" pitchFamily="2" charset="-120"/>
                <a:ea typeface="芫荽 0.92" pitchFamily="2" charset="-120"/>
                <a:cs typeface="芫荽 0.92" pitchFamily="2" charset="-120"/>
              </a:rPr>
              <a:t>One input </a:t>
            </a:r>
            <a:r>
              <a:rPr lang="en-US" altLang="zh-TW" sz="2000">
                <a:solidFill>
                  <a:srgbClr val="000000"/>
                </a:solidFill>
                <a:latin typeface="芫荽 0.92" pitchFamily="2" charset="-120"/>
                <a:ea typeface="芫荽 0.92" pitchFamily="2" charset="-120"/>
                <a:cs typeface="芫荽 0.92" pitchFamily="2" charset="-120"/>
              </a:rPr>
              <a:t>data generate 3 output data (II at least = 3)</a:t>
            </a:r>
            <a:endParaRPr lang="en-US" altLang="zh-TW" sz="2000" dirty="0">
              <a:solidFill>
                <a:srgbClr val="000000"/>
              </a:solidFill>
              <a:latin typeface="芫荽 0.92" pitchFamily="2" charset="-120"/>
              <a:ea typeface="芫荽 0.92" pitchFamily="2" charset="-120"/>
              <a:cs typeface="芫荽 0.92" pitchFamily="2" charset="-120"/>
            </a:endParaRPr>
          </a:p>
        </p:txBody>
      </p:sp>
    </p:spTree>
    <p:extLst>
      <p:ext uri="{BB962C8B-B14F-4D97-AF65-F5344CB8AC3E}">
        <p14:creationId xmlns:p14="http://schemas.microsoft.com/office/powerpoint/2010/main" val="15964004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3" name="Google Shape;2090;p92">
            <a:extLst>
              <a:ext uri="{FF2B5EF4-FFF2-40B4-BE49-F238E27FC236}">
                <a16:creationId xmlns:a16="http://schemas.microsoft.com/office/drawing/2014/main" id="{5D6F5D53-5E0C-4569-96E5-089C52F343E4}"/>
              </a:ext>
            </a:extLst>
          </p:cNvPr>
          <p:cNvSpPr txBox="1">
            <a:spLocks/>
          </p:cNvSpPr>
          <p:nvPr/>
        </p:nvSpPr>
        <p:spPr>
          <a:xfrm>
            <a:off x="1228163" y="2180800"/>
            <a:ext cx="9735671" cy="223729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Hammersmith One"/>
              <a:buNone/>
              <a:defRPr sz="7200" b="1" i="0" u="none" strike="noStrike" cap="none">
                <a:solidFill>
                  <a:schemeClr val="accent2"/>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9pPr>
          </a:lstStyle>
          <a:p>
            <a:pPr>
              <a:lnSpc>
                <a:spcPct val="150000"/>
              </a:lnSpc>
            </a:pPr>
            <a:r>
              <a:rPr lang="en-US" altLang="zh-TW" dirty="0">
                <a:solidFill>
                  <a:srgbClr val="EDECDF">
                    <a:lumMod val="10000"/>
                  </a:srgbClr>
                </a:solidFill>
                <a:latin typeface="芫荽 0.92" pitchFamily="2" charset="-120"/>
                <a:ea typeface="芫荽 0.92" pitchFamily="2" charset="-120"/>
                <a:cs typeface="芫荽 0.92" pitchFamily="2" charset="-120"/>
              </a:rPr>
              <a:t>FSIC simulation </a:t>
            </a:r>
          </a:p>
        </p:txBody>
      </p:sp>
      <p:sp>
        <p:nvSpPr>
          <p:cNvPr id="4" name="Google Shape;2091;p92">
            <a:extLst>
              <a:ext uri="{FF2B5EF4-FFF2-40B4-BE49-F238E27FC236}">
                <a16:creationId xmlns:a16="http://schemas.microsoft.com/office/drawing/2014/main" id="{CE23EA88-714B-45CB-940A-7EB07F3CC819}"/>
              </a:ext>
            </a:extLst>
          </p:cNvPr>
          <p:cNvSpPr txBox="1">
            <a:spLocks/>
          </p:cNvSpPr>
          <p:nvPr/>
        </p:nvSpPr>
        <p:spPr>
          <a:xfrm>
            <a:off x="2692399" y="1371600"/>
            <a:ext cx="6807200" cy="1618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2000"/>
              <a:buFont typeface="Hammersmith One"/>
              <a:buNone/>
              <a:defRPr sz="100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12000"/>
              <a:buFont typeface="Hammersmith One"/>
              <a:buNone/>
              <a:tabLst/>
              <a:defRPr/>
            </a:pPr>
            <a:r>
              <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rPr>
              <a:t>0</a:t>
            </a:r>
            <a:r>
              <a:rPr kumimoji="0" lang="en-US" altLang="zh-TW" sz="10000" b="1" i="0" u="none" strike="noStrike" kern="0" cap="none" spc="0" normalizeH="0" baseline="0" noProof="0" dirty="0">
                <a:ln>
                  <a:noFill/>
                </a:ln>
                <a:solidFill>
                  <a:schemeClr val="accent1">
                    <a:lumMod val="50000"/>
                  </a:schemeClr>
                </a:solidFill>
                <a:effectLst/>
                <a:uLnTx/>
                <a:uFillTx/>
                <a:latin typeface="Hammersmith One"/>
                <a:sym typeface="Hammersmith One"/>
              </a:rPr>
              <a:t>3</a:t>
            </a:r>
            <a:endPar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endParaRPr>
          </a:p>
        </p:txBody>
      </p:sp>
      <p:sp>
        <p:nvSpPr>
          <p:cNvPr id="5" name="文字方塊 4">
            <a:extLst>
              <a:ext uri="{FF2B5EF4-FFF2-40B4-BE49-F238E27FC236}">
                <a16:creationId xmlns:a16="http://schemas.microsoft.com/office/drawing/2014/main" id="{FFAF1C1D-8360-4DD3-9D85-3B3C11C75F9E}"/>
              </a:ext>
            </a:extLst>
          </p:cNvPr>
          <p:cNvSpPr txBox="1"/>
          <p:nvPr/>
        </p:nvSpPr>
        <p:spPr>
          <a:xfrm>
            <a:off x="5676652" y="4130241"/>
            <a:ext cx="838691" cy="369332"/>
          </a:xfrm>
          <a:prstGeom prst="rect">
            <a:avLst/>
          </a:prstGeom>
          <a:noFill/>
        </p:spPr>
        <p:txBody>
          <a:bodyPr wrap="none" rtlCol="0">
            <a:spAutoFit/>
          </a:bodyPr>
          <a:lstStyle/>
          <a:p>
            <a:r>
              <a:rPr lang="en-US" altLang="zh-TW" dirty="0"/>
              <a:t>(lab 1)</a:t>
            </a:r>
            <a:endParaRPr lang="zh-TW" altLang="en-US" dirty="0"/>
          </a:p>
        </p:txBody>
      </p:sp>
    </p:spTree>
    <p:extLst>
      <p:ext uri="{BB962C8B-B14F-4D97-AF65-F5344CB8AC3E}">
        <p14:creationId xmlns:p14="http://schemas.microsoft.com/office/powerpoint/2010/main" val="8282420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15819" y="1084897"/>
            <a:ext cx="10560361" cy="2344103"/>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FSIC integration</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Check the design of HLS (I/O)</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Direct in type channel should be set as AXI-lite interface (configuration) </a:t>
            </a:r>
          </a:p>
          <a:p>
            <a:pPr marL="800100" lvl="1" indent="-342900">
              <a:lnSpc>
                <a:spcPct val="150000"/>
              </a:lnSpc>
              <a:buFont typeface="Wingdings" panose="05000000000000000000" pitchFamily="2" charset="2"/>
              <a:buChar char="Ø"/>
            </a:pPr>
            <a:r>
              <a:rPr lang="en-US" altLang="zh-TW" sz="2000" b="1" dirty="0" err="1">
                <a:solidFill>
                  <a:srgbClr val="EDECDF">
                    <a:lumMod val="10000"/>
                  </a:srgbClr>
                </a:solidFill>
                <a:latin typeface="芫荽 0.92" pitchFamily="2" charset="-120"/>
                <a:ea typeface="芫荽 0.92" pitchFamily="2" charset="-120"/>
                <a:cs typeface="芫荽 0.92" pitchFamily="2" charset="-120"/>
              </a:rPr>
              <a:t>Ac_channel</a:t>
            </a:r>
            <a:r>
              <a:rPr lang="en-US" altLang="zh-TW" sz="2000" b="1" dirty="0">
                <a:solidFill>
                  <a:srgbClr val="EDECDF">
                    <a:lumMod val="10000"/>
                  </a:srgbClr>
                </a:solidFill>
                <a:latin typeface="芫荽 0.92" pitchFamily="2" charset="-120"/>
                <a:ea typeface="芫荽 0.92" pitchFamily="2" charset="-120"/>
                <a:cs typeface="芫荽 0.92" pitchFamily="2" charset="-120"/>
              </a:rPr>
              <a:t> is set as stream interface</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Assign the external SPRAM for HLS design</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 simulation –– </a:t>
            </a:r>
            <a:r>
              <a:rPr lang="en-US" altLang="zh-TW" sz="4000" dirty="0">
                <a:solidFill>
                  <a:schemeClr val="tx1">
                    <a:lumMod val="75000"/>
                    <a:lumOff val="25000"/>
                  </a:schemeClr>
                </a:solidFill>
                <a:ea typeface="芫荽 0.92" pitchFamily="2" charset="-120"/>
                <a:cs typeface="芫荽 0.92" pitchFamily="2" charset="-120"/>
              </a:rPr>
              <a:t>Integrate into FSIC</a:t>
            </a:r>
          </a:p>
        </p:txBody>
      </p:sp>
    </p:spTree>
    <p:extLst>
      <p:ext uri="{BB962C8B-B14F-4D97-AF65-F5344CB8AC3E}">
        <p14:creationId xmlns:p14="http://schemas.microsoft.com/office/powerpoint/2010/main" val="41811332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15819" y="1084897"/>
            <a:ext cx="10560361" cy="959109"/>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Since our design using lots of line buffer, there are </a:t>
            </a:r>
            <a:r>
              <a:rPr lang="en-US" altLang="zh-TW" sz="2000" b="1" dirty="0">
                <a:solidFill>
                  <a:srgbClr val="FF0000"/>
                </a:solidFill>
                <a:latin typeface="芫荽 0.92" pitchFamily="2" charset="-120"/>
                <a:ea typeface="芫荽 0.92" pitchFamily="2" charset="-120"/>
                <a:cs typeface="芫荽 0.92" pitchFamily="2" charset="-120"/>
              </a:rPr>
              <a:t>24</a:t>
            </a:r>
            <a:r>
              <a:rPr lang="en-US" altLang="zh-TW" sz="2000" b="1" dirty="0">
                <a:solidFill>
                  <a:srgbClr val="EDECDF">
                    <a:lumMod val="10000"/>
                  </a:srgbClr>
                </a:solidFill>
                <a:latin typeface="芫荽 0.92" pitchFamily="2" charset="-120"/>
                <a:ea typeface="芫荽 0.92" pitchFamily="2" charset="-120"/>
                <a:cs typeface="芫荽 0.92" pitchFamily="2" charset="-120"/>
              </a:rPr>
              <a:t> SPRAM</a:t>
            </a:r>
            <a:r>
              <a:rPr lang="zh-TW" altLang="en-US" sz="2000" b="1" dirty="0">
                <a:solidFill>
                  <a:srgbClr val="EDECDF">
                    <a:lumMod val="10000"/>
                  </a:srgbClr>
                </a:solidFill>
                <a:latin typeface="芫荽 0.92" pitchFamily="2" charset="-120"/>
                <a:ea typeface="芫荽 0.92" pitchFamily="2" charset="-120"/>
                <a:cs typeface="芫荽 0.92" pitchFamily="2" charset="-120"/>
              </a:rPr>
              <a:t> </a:t>
            </a:r>
            <a:r>
              <a:rPr lang="en-US" altLang="zh-TW" sz="2000" b="1" dirty="0">
                <a:solidFill>
                  <a:srgbClr val="EDECDF">
                    <a:lumMod val="10000"/>
                  </a:srgbClr>
                </a:solidFill>
                <a:latin typeface="芫荽 0.92" pitchFamily="2" charset="-120"/>
                <a:ea typeface="芫荽 0.92" pitchFamily="2" charset="-120"/>
                <a:cs typeface="芫荽 0.92" pitchFamily="2" charset="-120"/>
              </a:rPr>
              <a:t>interfaces.</a:t>
            </a:r>
          </a:p>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Specify the interface of the signal.</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 simulation –– </a:t>
            </a:r>
            <a:r>
              <a:rPr lang="en-US" altLang="zh-TW" sz="4000" dirty="0">
                <a:solidFill>
                  <a:schemeClr val="tx1">
                    <a:lumMod val="75000"/>
                    <a:lumOff val="25000"/>
                  </a:schemeClr>
                </a:solidFill>
                <a:ea typeface="芫荽 0.92" pitchFamily="2" charset="-120"/>
                <a:cs typeface="芫荽 0.92" pitchFamily="2" charset="-120"/>
              </a:rPr>
              <a:t>Check the design of HLS</a:t>
            </a:r>
          </a:p>
        </p:txBody>
      </p:sp>
      <p:pic>
        <p:nvPicPr>
          <p:cNvPr id="4" name="圖片 3">
            <a:extLst>
              <a:ext uri="{FF2B5EF4-FFF2-40B4-BE49-F238E27FC236}">
                <a16:creationId xmlns:a16="http://schemas.microsoft.com/office/drawing/2014/main" id="{CBD58A67-A73C-4CD8-BC51-E4D7913F8509}"/>
              </a:ext>
            </a:extLst>
          </p:cNvPr>
          <p:cNvPicPr>
            <a:picLocks noChangeAspect="1"/>
          </p:cNvPicPr>
          <p:nvPr/>
        </p:nvPicPr>
        <p:blipFill rotWithShape="1">
          <a:blip r:embed="rId3"/>
          <a:srcRect b="27451"/>
          <a:stretch/>
        </p:blipFill>
        <p:spPr>
          <a:xfrm>
            <a:off x="2997612" y="2165030"/>
            <a:ext cx="3826332" cy="4482352"/>
          </a:xfrm>
          <a:prstGeom prst="rect">
            <a:avLst/>
          </a:prstGeom>
        </p:spPr>
      </p:pic>
      <p:sp>
        <p:nvSpPr>
          <p:cNvPr id="5" name="矩形 4">
            <a:extLst>
              <a:ext uri="{FF2B5EF4-FFF2-40B4-BE49-F238E27FC236}">
                <a16:creationId xmlns:a16="http://schemas.microsoft.com/office/drawing/2014/main" id="{A818D2CF-DA91-44B6-8F8A-F739A4F47821}"/>
              </a:ext>
            </a:extLst>
          </p:cNvPr>
          <p:cNvSpPr/>
          <p:nvPr/>
        </p:nvSpPr>
        <p:spPr>
          <a:xfrm>
            <a:off x="3014608" y="2922494"/>
            <a:ext cx="3097438" cy="61674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6" name="文字方塊 3">
            <a:extLst>
              <a:ext uri="{FF2B5EF4-FFF2-40B4-BE49-F238E27FC236}">
                <a16:creationId xmlns:a16="http://schemas.microsoft.com/office/drawing/2014/main" id="{6E46AA63-2248-42C5-9662-1E94A5FF069F}"/>
              </a:ext>
            </a:extLst>
          </p:cNvPr>
          <p:cNvSpPr txBox="1"/>
          <p:nvPr/>
        </p:nvSpPr>
        <p:spPr>
          <a:xfrm>
            <a:off x="977879" y="3000947"/>
            <a:ext cx="1992853"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rPr>
              <a:t>AXI-lite interface</a:t>
            </a:r>
            <a:endParaRPr lang="zh-TW" altLang="en-US" b="1" dirty="0">
              <a:solidFill>
                <a:srgbClr val="0000FF"/>
              </a:solidFill>
            </a:endParaRPr>
          </a:p>
        </p:txBody>
      </p:sp>
      <p:sp>
        <p:nvSpPr>
          <p:cNvPr id="7" name="矩形 6">
            <a:extLst>
              <a:ext uri="{FF2B5EF4-FFF2-40B4-BE49-F238E27FC236}">
                <a16:creationId xmlns:a16="http://schemas.microsoft.com/office/drawing/2014/main" id="{9E2A8DA6-F9D8-42C0-A72E-284E201B7C8C}"/>
              </a:ext>
            </a:extLst>
          </p:cNvPr>
          <p:cNvSpPr/>
          <p:nvPr/>
        </p:nvSpPr>
        <p:spPr>
          <a:xfrm>
            <a:off x="3014611" y="3628711"/>
            <a:ext cx="3097437" cy="1006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8" name="文字方塊 8">
            <a:extLst>
              <a:ext uri="{FF2B5EF4-FFF2-40B4-BE49-F238E27FC236}">
                <a16:creationId xmlns:a16="http://schemas.microsoft.com/office/drawing/2014/main" id="{B165B985-D26D-423F-B57B-2EA327A231CE}"/>
              </a:ext>
            </a:extLst>
          </p:cNvPr>
          <p:cNvSpPr txBox="1"/>
          <p:nvPr/>
        </p:nvSpPr>
        <p:spPr>
          <a:xfrm>
            <a:off x="950999" y="3933461"/>
            <a:ext cx="1992853"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B050"/>
                </a:solidFill>
              </a:rPr>
              <a:t>Stream interface</a:t>
            </a:r>
            <a:endParaRPr lang="zh-TW" altLang="en-US" b="1" dirty="0">
              <a:solidFill>
                <a:srgbClr val="00B050"/>
              </a:solidFill>
            </a:endParaRPr>
          </a:p>
        </p:txBody>
      </p:sp>
      <p:sp>
        <p:nvSpPr>
          <p:cNvPr id="9" name="矩形 8">
            <a:extLst>
              <a:ext uri="{FF2B5EF4-FFF2-40B4-BE49-F238E27FC236}">
                <a16:creationId xmlns:a16="http://schemas.microsoft.com/office/drawing/2014/main" id="{4FC21235-910E-41EC-A750-5E0339A8887A}"/>
              </a:ext>
            </a:extLst>
          </p:cNvPr>
          <p:cNvSpPr/>
          <p:nvPr/>
        </p:nvSpPr>
        <p:spPr>
          <a:xfrm>
            <a:off x="3014610" y="4691095"/>
            <a:ext cx="3097437" cy="938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0" name="文字方塊 10">
            <a:extLst>
              <a:ext uri="{FF2B5EF4-FFF2-40B4-BE49-F238E27FC236}">
                <a16:creationId xmlns:a16="http://schemas.microsoft.com/office/drawing/2014/main" id="{96A9A6E7-55E8-45D7-AE3D-C14EEB5DD0BA}"/>
              </a:ext>
            </a:extLst>
          </p:cNvPr>
          <p:cNvSpPr txBox="1"/>
          <p:nvPr/>
        </p:nvSpPr>
        <p:spPr>
          <a:xfrm>
            <a:off x="1053591" y="4865975"/>
            <a:ext cx="1890261"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FF0000"/>
                </a:solidFill>
              </a:rPr>
              <a:t>SRAM interface</a:t>
            </a:r>
            <a:endParaRPr lang="zh-TW" altLang="en-US" b="1" dirty="0">
              <a:solidFill>
                <a:srgbClr val="FF0000"/>
              </a:solidFill>
            </a:endParaRPr>
          </a:p>
        </p:txBody>
      </p:sp>
      <p:sp>
        <p:nvSpPr>
          <p:cNvPr id="11" name="矩形 10">
            <a:extLst>
              <a:ext uri="{FF2B5EF4-FFF2-40B4-BE49-F238E27FC236}">
                <a16:creationId xmlns:a16="http://schemas.microsoft.com/office/drawing/2014/main" id="{35041DEA-A159-498A-8A38-6A657E6DFBB4}"/>
              </a:ext>
            </a:extLst>
          </p:cNvPr>
          <p:cNvSpPr/>
          <p:nvPr/>
        </p:nvSpPr>
        <p:spPr>
          <a:xfrm>
            <a:off x="3014608" y="5719314"/>
            <a:ext cx="3097438" cy="851815"/>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2" name="文字方塊 11">
            <a:extLst>
              <a:ext uri="{FF2B5EF4-FFF2-40B4-BE49-F238E27FC236}">
                <a16:creationId xmlns:a16="http://schemas.microsoft.com/office/drawing/2014/main" id="{7BB0618B-18C4-4C0A-9839-C075D53FAFA9}"/>
              </a:ext>
            </a:extLst>
          </p:cNvPr>
          <p:cNvSpPr txBox="1"/>
          <p:nvPr/>
        </p:nvSpPr>
        <p:spPr>
          <a:xfrm>
            <a:off x="1053591" y="5913767"/>
            <a:ext cx="1890261"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chemeClr val="accent1">
                    <a:lumMod val="50000"/>
                  </a:schemeClr>
                </a:solidFill>
              </a:rPr>
              <a:t>SRAM interface</a:t>
            </a:r>
            <a:endParaRPr lang="zh-TW" altLang="en-US" b="1" dirty="0">
              <a:solidFill>
                <a:schemeClr val="accent1">
                  <a:lumMod val="50000"/>
                </a:schemeClr>
              </a:solidFill>
            </a:endParaRPr>
          </a:p>
        </p:txBody>
      </p:sp>
      <p:pic>
        <p:nvPicPr>
          <p:cNvPr id="13" name="圖片 12">
            <a:extLst>
              <a:ext uri="{FF2B5EF4-FFF2-40B4-BE49-F238E27FC236}">
                <a16:creationId xmlns:a16="http://schemas.microsoft.com/office/drawing/2014/main" id="{F9C80F5C-5021-44D6-B4BA-04FCD7BBB025}"/>
              </a:ext>
            </a:extLst>
          </p:cNvPr>
          <p:cNvPicPr>
            <a:picLocks noChangeAspect="1"/>
          </p:cNvPicPr>
          <p:nvPr/>
        </p:nvPicPr>
        <p:blipFill>
          <a:blip r:embed="rId4"/>
          <a:stretch>
            <a:fillRect/>
          </a:stretch>
        </p:blipFill>
        <p:spPr>
          <a:xfrm>
            <a:off x="6823944" y="2263503"/>
            <a:ext cx="3923234" cy="3881718"/>
          </a:xfrm>
          <a:prstGeom prst="rect">
            <a:avLst/>
          </a:prstGeom>
        </p:spPr>
      </p:pic>
      <p:sp>
        <p:nvSpPr>
          <p:cNvPr id="14" name="矩形 13">
            <a:extLst>
              <a:ext uri="{FF2B5EF4-FFF2-40B4-BE49-F238E27FC236}">
                <a16:creationId xmlns:a16="http://schemas.microsoft.com/office/drawing/2014/main" id="{6DB78145-E012-4D74-878A-ADC2E0F5322B}"/>
              </a:ext>
            </a:extLst>
          </p:cNvPr>
          <p:cNvSpPr/>
          <p:nvPr/>
        </p:nvSpPr>
        <p:spPr>
          <a:xfrm>
            <a:off x="3014608" y="2476231"/>
            <a:ext cx="3097438" cy="22433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Tree>
    <p:extLst>
      <p:ext uri="{BB962C8B-B14F-4D97-AF65-F5344CB8AC3E}">
        <p14:creationId xmlns:p14="http://schemas.microsoft.com/office/powerpoint/2010/main" val="17958917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15819" y="1084897"/>
            <a:ext cx="10560361" cy="959109"/>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err="1">
                <a:solidFill>
                  <a:srgbClr val="EDECDF">
                    <a:lumMod val="10000"/>
                  </a:srgbClr>
                </a:solidFill>
                <a:latin typeface="芫荽 0.92" pitchFamily="2" charset="-120"/>
                <a:ea typeface="芫荽 0.92" pitchFamily="2" charset="-120"/>
                <a:cs typeface="芫荽 0.92" pitchFamily="2" charset="-120"/>
              </a:rPr>
              <a:t>reg_rst</a:t>
            </a:r>
            <a:r>
              <a:rPr lang="en-US" altLang="zh-TW" sz="2000" b="1" dirty="0">
                <a:solidFill>
                  <a:srgbClr val="EDECDF">
                    <a:lumMod val="10000"/>
                  </a:srgbClr>
                </a:solidFill>
                <a:latin typeface="芫荽 0.92" pitchFamily="2" charset="-120"/>
                <a:ea typeface="芫荽 0.92" pitchFamily="2" charset="-120"/>
                <a:cs typeface="芫荽 0.92" pitchFamily="2" charset="-120"/>
              </a:rPr>
              <a:t>      = 12’h0000_0000_0000, </a:t>
            </a:r>
            <a:r>
              <a:rPr lang="en-US" altLang="zh-TW" sz="2000" b="1" dirty="0" err="1">
                <a:solidFill>
                  <a:srgbClr val="EDECDF">
                    <a:lumMod val="10000"/>
                  </a:srgbClr>
                </a:solidFill>
                <a:latin typeface="芫荽 0.92" pitchFamily="2" charset="-120"/>
                <a:ea typeface="芫荽 0.92" pitchFamily="2" charset="-120"/>
                <a:cs typeface="芫荽 0.92" pitchFamily="2" charset="-120"/>
              </a:rPr>
              <a:t>Width_In</a:t>
            </a:r>
            <a:r>
              <a:rPr lang="en-US" altLang="zh-TW" sz="2000" b="1" dirty="0">
                <a:solidFill>
                  <a:srgbClr val="EDECDF">
                    <a:lumMod val="10000"/>
                  </a:srgbClr>
                </a:solidFill>
                <a:latin typeface="芫荽 0.92" pitchFamily="2" charset="-120"/>
                <a:ea typeface="芫荽 0.92" pitchFamily="2" charset="-120"/>
                <a:cs typeface="芫荽 0.92" pitchFamily="2" charset="-120"/>
              </a:rPr>
              <a:t>             = 12’h0000_0000_0100 </a:t>
            </a:r>
          </a:p>
          <a:p>
            <a:pPr marL="342900" indent="-342900">
              <a:lnSpc>
                <a:spcPct val="150000"/>
              </a:lnSpc>
              <a:buFont typeface="Wingdings" panose="05000000000000000000" pitchFamily="2" charset="2"/>
              <a:buChar char="n"/>
            </a:pPr>
            <a:r>
              <a:rPr lang="en-US" altLang="zh-TW" sz="2000" b="1" dirty="0" err="1">
                <a:solidFill>
                  <a:srgbClr val="EDECDF">
                    <a:lumMod val="10000"/>
                  </a:srgbClr>
                </a:solidFill>
                <a:latin typeface="芫荽 0.92" pitchFamily="2" charset="-120"/>
                <a:ea typeface="芫荽 0.92" pitchFamily="2" charset="-120"/>
                <a:cs typeface="芫荽 0.92" pitchFamily="2" charset="-120"/>
              </a:rPr>
              <a:t>Height_In</a:t>
            </a:r>
            <a:r>
              <a:rPr lang="en-US" altLang="zh-TW" sz="2000" b="1" dirty="0">
                <a:solidFill>
                  <a:srgbClr val="EDECDF">
                    <a:lumMod val="10000"/>
                  </a:srgbClr>
                </a:solidFill>
                <a:latin typeface="芫荽 0.92" pitchFamily="2" charset="-120"/>
                <a:ea typeface="芫荽 0.92" pitchFamily="2" charset="-120"/>
                <a:cs typeface="芫荽 0.92" pitchFamily="2" charset="-120"/>
              </a:rPr>
              <a:t> = 12’h0000_0000_0200, </a:t>
            </a:r>
            <a:r>
              <a:rPr lang="en-US" altLang="zh-TW" sz="2000" b="1" dirty="0" err="1">
                <a:solidFill>
                  <a:srgbClr val="EDECDF">
                    <a:lumMod val="10000"/>
                  </a:srgbClr>
                </a:solidFill>
                <a:latin typeface="芫荽 0.92" pitchFamily="2" charset="-120"/>
                <a:ea typeface="芫荽 0.92" pitchFamily="2" charset="-120"/>
                <a:cs typeface="芫荽 0.92" pitchFamily="2" charset="-120"/>
              </a:rPr>
              <a:t>shift_threshold</a:t>
            </a:r>
            <a:r>
              <a:rPr lang="en-US" altLang="zh-TW" sz="2000" b="1" dirty="0">
                <a:solidFill>
                  <a:srgbClr val="EDECDF">
                    <a:lumMod val="10000"/>
                  </a:srgbClr>
                </a:solidFill>
                <a:latin typeface="芫荽 0.92" pitchFamily="2" charset="-120"/>
                <a:ea typeface="芫荽 0.92" pitchFamily="2" charset="-120"/>
                <a:cs typeface="芫荽 0.92" pitchFamily="2" charset="-120"/>
              </a:rPr>
              <a:t> = 12’h0000_0000_0300</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 simulation –– </a:t>
            </a:r>
            <a:r>
              <a:rPr lang="en-US" altLang="zh-TW" sz="4000" dirty="0">
                <a:solidFill>
                  <a:schemeClr val="tx1">
                    <a:lumMod val="75000"/>
                    <a:lumOff val="25000"/>
                  </a:schemeClr>
                </a:solidFill>
                <a:ea typeface="芫荽 0.92" pitchFamily="2" charset="-120"/>
                <a:cs typeface="芫荽 0.92" pitchFamily="2" charset="-120"/>
              </a:rPr>
              <a:t>AXI-lite interface</a:t>
            </a:r>
          </a:p>
        </p:txBody>
      </p:sp>
      <p:pic>
        <p:nvPicPr>
          <p:cNvPr id="4" name="圖片 3">
            <a:extLst>
              <a:ext uri="{FF2B5EF4-FFF2-40B4-BE49-F238E27FC236}">
                <a16:creationId xmlns:a16="http://schemas.microsoft.com/office/drawing/2014/main" id="{CBD58A67-A73C-4CD8-BC51-E4D7913F8509}"/>
              </a:ext>
            </a:extLst>
          </p:cNvPr>
          <p:cNvPicPr>
            <a:picLocks noChangeAspect="1"/>
          </p:cNvPicPr>
          <p:nvPr/>
        </p:nvPicPr>
        <p:blipFill rotWithShape="1">
          <a:blip r:embed="rId3"/>
          <a:srcRect b="27451"/>
          <a:stretch/>
        </p:blipFill>
        <p:spPr>
          <a:xfrm>
            <a:off x="2674897" y="2019056"/>
            <a:ext cx="3826332" cy="4482352"/>
          </a:xfrm>
          <a:prstGeom prst="rect">
            <a:avLst/>
          </a:prstGeom>
        </p:spPr>
      </p:pic>
      <p:sp>
        <p:nvSpPr>
          <p:cNvPr id="5" name="矩形 4">
            <a:extLst>
              <a:ext uri="{FF2B5EF4-FFF2-40B4-BE49-F238E27FC236}">
                <a16:creationId xmlns:a16="http://schemas.microsoft.com/office/drawing/2014/main" id="{A818D2CF-DA91-44B6-8F8A-F739A4F47821}"/>
              </a:ext>
            </a:extLst>
          </p:cNvPr>
          <p:cNvSpPr/>
          <p:nvPr/>
        </p:nvSpPr>
        <p:spPr>
          <a:xfrm>
            <a:off x="2691893" y="2776520"/>
            <a:ext cx="3097438" cy="61674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
        <p:nvSpPr>
          <p:cNvPr id="6" name="文字方塊 3">
            <a:extLst>
              <a:ext uri="{FF2B5EF4-FFF2-40B4-BE49-F238E27FC236}">
                <a16:creationId xmlns:a16="http://schemas.microsoft.com/office/drawing/2014/main" id="{6E46AA63-2248-42C5-9662-1E94A5FF069F}"/>
              </a:ext>
            </a:extLst>
          </p:cNvPr>
          <p:cNvSpPr txBox="1"/>
          <p:nvPr/>
        </p:nvSpPr>
        <p:spPr>
          <a:xfrm>
            <a:off x="655164" y="2854973"/>
            <a:ext cx="1992853"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00FF"/>
                </a:solidFill>
              </a:rPr>
              <a:t>AXI-lite interface</a:t>
            </a:r>
            <a:endParaRPr lang="zh-TW" altLang="en-US" b="1" dirty="0">
              <a:solidFill>
                <a:srgbClr val="0000FF"/>
              </a:solidFill>
            </a:endParaRPr>
          </a:p>
        </p:txBody>
      </p:sp>
      <p:pic>
        <p:nvPicPr>
          <p:cNvPr id="15" name="圖片 14">
            <a:extLst>
              <a:ext uri="{FF2B5EF4-FFF2-40B4-BE49-F238E27FC236}">
                <a16:creationId xmlns:a16="http://schemas.microsoft.com/office/drawing/2014/main" id="{5C4FF74F-568F-46D5-85B4-1178DD54AC11}"/>
              </a:ext>
            </a:extLst>
          </p:cNvPr>
          <p:cNvPicPr>
            <a:picLocks noChangeAspect="1"/>
          </p:cNvPicPr>
          <p:nvPr/>
        </p:nvPicPr>
        <p:blipFill>
          <a:blip r:embed="rId4"/>
          <a:stretch>
            <a:fillRect/>
          </a:stretch>
        </p:blipFill>
        <p:spPr>
          <a:xfrm>
            <a:off x="6438531" y="2019056"/>
            <a:ext cx="5332940" cy="3370476"/>
          </a:xfrm>
          <a:prstGeom prst="rect">
            <a:avLst/>
          </a:prstGeom>
        </p:spPr>
      </p:pic>
      <p:pic>
        <p:nvPicPr>
          <p:cNvPr id="16" name="圖片 15">
            <a:extLst>
              <a:ext uri="{FF2B5EF4-FFF2-40B4-BE49-F238E27FC236}">
                <a16:creationId xmlns:a16="http://schemas.microsoft.com/office/drawing/2014/main" id="{7841C461-618C-4482-90B3-CDA6D77D0B41}"/>
              </a:ext>
            </a:extLst>
          </p:cNvPr>
          <p:cNvPicPr>
            <a:picLocks noChangeAspect="1"/>
          </p:cNvPicPr>
          <p:nvPr/>
        </p:nvPicPr>
        <p:blipFill>
          <a:blip r:embed="rId5"/>
          <a:stretch>
            <a:fillRect/>
          </a:stretch>
        </p:blipFill>
        <p:spPr>
          <a:xfrm>
            <a:off x="6501229" y="5364389"/>
            <a:ext cx="5270242" cy="1457528"/>
          </a:xfrm>
          <a:prstGeom prst="rect">
            <a:avLst/>
          </a:prstGeom>
        </p:spPr>
      </p:pic>
      <p:sp>
        <p:nvSpPr>
          <p:cNvPr id="17" name="矩形 16">
            <a:extLst>
              <a:ext uri="{FF2B5EF4-FFF2-40B4-BE49-F238E27FC236}">
                <a16:creationId xmlns:a16="http://schemas.microsoft.com/office/drawing/2014/main" id="{F0E8777E-17FB-4C7B-9E94-5F24BFE85818}"/>
              </a:ext>
            </a:extLst>
          </p:cNvPr>
          <p:cNvSpPr/>
          <p:nvPr/>
        </p:nvSpPr>
        <p:spPr>
          <a:xfrm>
            <a:off x="2691893" y="2310458"/>
            <a:ext cx="3097438" cy="22433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dirty="0"/>
          </a:p>
        </p:txBody>
      </p:sp>
    </p:spTree>
    <p:extLst>
      <p:ext uri="{BB962C8B-B14F-4D97-AF65-F5344CB8AC3E}">
        <p14:creationId xmlns:p14="http://schemas.microsoft.com/office/powerpoint/2010/main" val="14471584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15819" y="1084897"/>
            <a:ext cx="10560361" cy="497444"/>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Since our design using lots of line buffer, there are </a:t>
            </a:r>
            <a:r>
              <a:rPr lang="en-US" altLang="zh-TW" sz="2000" b="1" dirty="0">
                <a:solidFill>
                  <a:srgbClr val="FF0000"/>
                </a:solidFill>
                <a:latin typeface="芫荽 0.92" pitchFamily="2" charset="-120"/>
                <a:ea typeface="芫荽 0.92" pitchFamily="2" charset="-120"/>
                <a:cs typeface="芫荽 0.92" pitchFamily="2" charset="-120"/>
              </a:rPr>
              <a:t>24</a:t>
            </a:r>
            <a:r>
              <a:rPr lang="en-US" altLang="zh-TW" sz="2000" b="1" dirty="0">
                <a:solidFill>
                  <a:srgbClr val="EDECDF">
                    <a:lumMod val="10000"/>
                  </a:srgbClr>
                </a:solidFill>
                <a:latin typeface="芫荽 0.92" pitchFamily="2" charset="-120"/>
                <a:ea typeface="芫荽 0.92" pitchFamily="2" charset="-120"/>
                <a:cs typeface="芫荽 0.92" pitchFamily="2" charset="-120"/>
              </a:rPr>
              <a:t> SPRAM</a:t>
            </a:r>
            <a:r>
              <a:rPr lang="zh-TW" altLang="en-US" sz="2000" b="1" dirty="0">
                <a:solidFill>
                  <a:srgbClr val="EDECDF">
                    <a:lumMod val="10000"/>
                  </a:srgbClr>
                </a:solidFill>
                <a:latin typeface="芫荽 0.92" pitchFamily="2" charset="-120"/>
                <a:ea typeface="芫荽 0.92" pitchFamily="2" charset="-120"/>
                <a:cs typeface="芫荽 0.92" pitchFamily="2" charset="-120"/>
              </a:rPr>
              <a:t> </a:t>
            </a:r>
            <a:r>
              <a:rPr lang="en-US" altLang="zh-TW" sz="2000" b="1" dirty="0">
                <a:solidFill>
                  <a:srgbClr val="EDECDF">
                    <a:lumMod val="10000"/>
                  </a:srgbClr>
                </a:solidFill>
                <a:latin typeface="芫荽 0.92" pitchFamily="2" charset="-120"/>
                <a:ea typeface="芫荽 0.92" pitchFamily="2" charset="-120"/>
                <a:cs typeface="芫荽 0.92" pitchFamily="2" charset="-120"/>
              </a:rPr>
              <a:t>interfaces.</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 simulation –– </a:t>
            </a:r>
            <a:r>
              <a:rPr lang="en-US" altLang="zh-TW" sz="4000" dirty="0">
                <a:solidFill>
                  <a:schemeClr val="tx1">
                    <a:lumMod val="75000"/>
                    <a:lumOff val="25000"/>
                  </a:schemeClr>
                </a:solidFill>
                <a:ea typeface="芫荽 0.92" pitchFamily="2" charset="-120"/>
                <a:cs typeface="芫荽 0.92" pitchFamily="2" charset="-120"/>
              </a:rPr>
              <a:t>Stream interface</a:t>
            </a:r>
          </a:p>
        </p:txBody>
      </p:sp>
      <p:pic>
        <p:nvPicPr>
          <p:cNvPr id="4" name="圖片 3">
            <a:extLst>
              <a:ext uri="{FF2B5EF4-FFF2-40B4-BE49-F238E27FC236}">
                <a16:creationId xmlns:a16="http://schemas.microsoft.com/office/drawing/2014/main" id="{CBD58A67-A73C-4CD8-BC51-E4D7913F8509}"/>
              </a:ext>
            </a:extLst>
          </p:cNvPr>
          <p:cNvPicPr>
            <a:picLocks noChangeAspect="1"/>
          </p:cNvPicPr>
          <p:nvPr/>
        </p:nvPicPr>
        <p:blipFill rotWithShape="1">
          <a:blip r:embed="rId3"/>
          <a:srcRect b="27451"/>
          <a:stretch/>
        </p:blipFill>
        <p:spPr>
          <a:xfrm>
            <a:off x="2997612" y="1761300"/>
            <a:ext cx="3826332" cy="4482352"/>
          </a:xfrm>
          <a:prstGeom prst="rect">
            <a:avLst/>
          </a:prstGeom>
        </p:spPr>
      </p:pic>
      <p:sp>
        <p:nvSpPr>
          <p:cNvPr id="7" name="矩形 6">
            <a:extLst>
              <a:ext uri="{FF2B5EF4-FFF2-40B4-BE49-F238E27FC236}">
                <a16:creationId xmlns:a16="http://schemas.microsoft.com/office/drawing/2014/main" id="{9E2A8DA6-F9D8-42C0-A72E-284E201B7C8C}"/>
              </a:ext>
            </a:extLst>
          </p:cNvPr>
          <p:cNvSpPr/>
          <p:nvPr/>
        </p:nvSpPr>
        <p:spPr>
          <a:xfrm>
            <a:off x="2997611" y="3211376"/>
            <a:ext cx="3098388" cy="1006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8" name="文字方塊 8">
            <a:extLst>
              <a:ext uri="{FF2B5EF4-FFF2-40B4-BE49-F238E27FC236}">
                <a16:creationId xmlns:a16="http://schemas.microsoft.com/office/drawing/2014/main" id="{B165B985-D26D-423F-B57B-2EA327A231CE}"/>
              </a:ext>
            </a:extLst>
          </p:cNvPr>
          <p:cNvSpPr txBox="1"/>
          <p:nvPr/>
        </p:nvSpPr>
        <p:spPr>
          <a:xfrm>
            <a:off x="950999" y="3529731"/>
            <a:ext cx="1992853"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00B050"/>
                </a:solidFill>
              </a:rPr>
              <a:t>Stream interface</a:t>
            </a:r>
            <a:endParaRPr lang="zh-TW" altLang="en-US" b="1" dirty="0">
              <a:solidFill>
                <a:srgbClr val="00B050"/>
              </a:solidFill>
            </a:endParaRPr>
          </a:p>
        </p:txBody>
      </p:sp>
    </p:spTree>
    <p:extLst>
      <p:ext uri="{BB962C8B-B14F-4D97-AF65-F5344CB8AC3E}">
        <p14:creationId xmlns:p14="http://schemas.microsoft.com/office/powerpoint/2010/main" val="858818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815819" y="1084897"/>
            <a:ext cx="10560361" cy="497444"/>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Our 24 SRAM interface will need different depth and word size SRAM</a:t>
            </a: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 simulation –– </a:t>
            </a:r>
            <a:r>
              <a:rPr lang="en-US" altLang="zh-TW" sz="4000" dirty="0">
                <a:solidFill>
                  <a:schemeClr val="tx1">
                    <a:lumMod val="75000"/>
                    <a:lumOff val="25000"/>
                  </a:schemeClr>
                </a:solidFill>
                <a:ea typeface="芫荽 0.92" pitchFamily="2" charset="-120"/>
                <a:cs typeface="芫荽 0.92" pitchFamily="2" charset="-120"/>
              </a:rPr>
              <a:t>SRAM interface</a:t>
            </a:r>
          </a:p>
        </p:txBody>
      </p:sp>
      <p:pic>
        <p:nvPicPr>
          <p:cNvPr id="4" name="圖片 3">
            <a:extLst>
              <a:ext uri="{FF2B5EF4-FFF2-40B4-BE49-F238E27FC236}">
                <a16:creationId xmlns:a16="http://schemas.microsoft.com/office/drawing/2014/main" id="{CBD58A67-A73C-4CD8-BC51-E4D7913F8509}"/>
              </a:ext>
            </a:extLst>
          </p:cNvPr>
          <p:cNvPicPr>
            <a:picLocks noChangeAspect="1"/>
          </p:cNvPicPr>
          <p:nvPr/>
        </p:nvPicPr>
        <p:blipFill rotWithShape="1">
          <a:blip r:embed="rId3"/>
          <a:srcRect b="27451"/>
          <a:stretch/>
        </p:blipFill>
        <p:spPr>
          <a:xfrm>
            <a:off x="2979682" y="1582341"/>
            <a:ext cx="3826332" cy="4482352"/>
          </a:xfrm>
          <a:prstGeom prst="rect">
            <a:avLst/>
          </a:prstGeom>
        </p:spPr>
      </p:pic>
      <p:sp>
        <p:nvSpPr>
          <p:cNvPr id="9" name="矩形 8">
            <a:extLst>
              <a:ext uri="{FF2B5EF4-FFF2-40B4-BE49-F238E27FC236}">
                <a16:creationId xmlns:a16="http://schemas.microsoft.com/office/drawing/2014/main" id="{4FC21235-910E-41EC-A750-5E0339A8887A}"/>
              </a:ext>
            </a:extLst>
          </p:cNvPr>
          <p:cNvSpPr/>
          <p:nvPr/>
        </p:nvSpPr>
        <p:spPr>
          <a:xfrm>
            <a:off x="2996680" y="4108406"/>
            <a:ext cx="3097437" cy="9387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0" name="文字方塊 10">
            <a:extLst>
              <a:ext uri="{FF2B5EF4-FFF2-40B4-BE49-F238E27FC236}">
                <a16:creationId xmlns:a16="http://schemas.microsoft.com/office/drawing/2014/main" id="{96A9A6E7-55E8-45D7-AE3D-C14EEB5DD0BA}"/>
              </a:ext>
            </a:extLst>
          </p:cNvPr>
          <p:cNvSpPr txBox="1"/>
          <p:nvPr/>
        </p:nvSpPr>
        <p:spPr>
          <a:xfrm>
            <a:off x="1035661" y="4283286"/>
            <a:ext cx="1890261"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rgbClr val="FF0000"/>
                </a:solidFill>
              </a:rPr>
              <a:t>SRAM interface</a:t>
            </a:r>
            <a:endParaRPr lang="zh-TW" altLang="en-US" b="1" dirty="0">
              <a:solidFill>
                <a:srgbClr val="FF0000"/>
              </a:solidFill>
            </a:endParaRPr>
          </a:p>
        </p:txBody>
      </p:sp>
      <p:sp>
        <p:nvSpPr>
          <p:cNvPr id="11" name="矩形 10">
            <a:extLst>
              <a:ext uri="{FF2B5EF4-FFF2-40B4-BE49-F238E27FC236}">
                <a16:creationId xmlns:a16="http://schemas.microsoft.com/office/drawing/2014/main" id="{35041DEA-A159-498A-8A38-6A657E6DFBB4}"/>
              </a:ext>
            </a:extLst>
          </p:cNvPr>
          <p:cNvSpPr/>
          <p:nvPr/>
        </p:nvSpPr>
        <p:spPr>
          <a:xfrm>
            <a:off x="2996678" y="5136625"/>
            <a:ext cx="3097438" cy="851815"/>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2" name="文字方塊 11">
            <a:extLst>
              <a:ext uri="{FF2B5EF4-FFF2-40B4-BE49-F238E27FC236}">
                <a16:creationId xmlns:a16="http://schemas.microsoft.com/office/drawing/2014/main" id="{7BB0618B-18C4-4C0A-9839-C075D53FAFA9}"/>
              </a:ext>
            </a:extLst>
          </p:cNvPr>
          <p:cNvSpPr txBox="1"/>
          <p:nvPr/>
        </p:nvSpPr>
        <p:spPr>
          <a:xfrm>
            <a:off x="1035661" y="5331078"/>
            <a:ext cx="1890261"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b="1" dirty="0">
                <a:solidFill>
                  <a:schemeClr val="accent1">
                    <a:lumMod val="50000"/>
                  </a:schemeClr>
                </a:solidFill>
              </a:rPr>
              <a:t>SRAM interface</a:t>
            </a:r>
            <a:endParaRPr lang="zh-TW" altLang="en-US" b="1" dirty="0">
              <a:solidFill>
                <a:schemeClr val="accent1">
                  <a:lumMod val="50000"/>
                </a:schemeClr>
              </a:solidFill>
            </a:endParaRPr>
          </a:p>
        </p:txBody>
      </p:sp>
      <p:pic>
        <p:nvPicPr>
          <p:cNvPr id="15" name="圖片 14">
            <a:extLst>
              <a:ext uri="{FF2B5EF4-FFF2-40B4-BE49-F238E27FC236}">
                <a16:creationId xmlns:a16="http://schemas.microsoft.com/office/drawing/2014/main" id="{E35DDD27-A223-4053-B3B4-2D15C9B444F7}"/>
              </a:ext>
            </a:extLst>
          </p:cNvPr>
          <p:cNvPicPr>
            <a:picLocks noChangeAspect="1"/>
          </p:cNvPicPr>
          <p:nvPr/>
        </p:nvPicPr>
        <p:blipFill>
          <a:blip r:embed="rId4"/>
          <a:stretch>
            <a:fillRect/>
          </a:stretch>
        </p:blipFill>
        <p:spPr>
          <a:xfrm>
            <a:off x="6802156" y="1588646"/>
            <a:ext cx="4820323" cy="1667108"/>
          </a:xfrm>
          <a:prstGeom prst="rect">
            <a:avLst/>
          </a:prstGeom>
        </p:spPr>
      </p:pic>
      <p:pic>
        <p:nvPicPr>
          <p:cNvPr id="16" name="圖片 15">
            <a:extLst>
              <a:ext uri="{FF2B5EF4-FFF2-40B4-BE49-F238E27FC236}">
                <a16:creationId xmlns:a16="http://schemas.microsoft.com/office/drawing/2014/main" id="{BFDD973D-99AE-485D-9081-5E46DB0603D0}"/>
              </a:ext>
            </a:extLst>
          </p:cNvPr>
          <p:cNvPicPr>
            <a:picLocks noChangeAspect="1"/>
          </p:cNvPicPr>
          <p:nvPr/>
        </p:nvPicPr>
        <p:blipFill>
          <a:blip r:embed="rId5"/>
          <a:stretch>
            <a:fillRect/>
          </a:stretch>
        </p:blipFill>
        <p:spPr>
          <a:xfrm>
            <a:off x="6802156" y="3255754"/>
            <a:ext cx="4820323" cy="1505160"/>
          </a:xfrm>
          <a:prstGeom prst="rect">
            <a:avLst/>
          </a:prstGeom>
        </p:spPr>
      </p:pic>
      <p:pic>
        <p:nvPicPr>
          <p:cNvPr id="17" name="圖片 16">
            <a:extLst>
              <a:ext uri="{FF2B5EF4-FFF2-40B4-BE49-F238E27FC236}">
                <a16:creationId xmlns:a16="http://schemas.microsoft.com/office/drawing/2014/main" id="{D404A948-4158-4B73-9657-77A953F7AC0F}"/>
              </a:ext>
            </a:extLst>
          </p:cNvPr>
          <p:cNvPicPr>
            <a:picLocks noChangeAspect="1"/>
          </p:cNvPicPr>
          <p:nvPr/>
        </p:nvPicPr>
        <p:blipFill>
          <a:blip r:embed="rId6"/>
          <a:stretch>
            <a:fillRect/>
          </a:stretch>
        </p:blipFill>
        <p:spPr>
          <a:xfrm>
            <a:off x="6802156" y="4760914"/>
            <a:ext cx="4820323" cy="1571844"/>
          </a:xfrm>
          <a:prstGeom prst="rect">
            <a:avLst/>
          </a:prstGeom>
        </p:spPr>
      </p:pic>
    </p:spTree>
    <p:extLst>
      <p:ext uri="{BB962C8B-B14F-4D97-AF65-F5344CB8AC3E}">
        <p14:creationId xmlns:p14="http://schemas.microsoft.com/office/powerpoint/2010/main" val="15237607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33070" y="446348"/>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 simulation –– </a:t>
            </a:r>
            <a:r>
              <a:rPr lang="en-US" altLang="zh-TW" sz="4000" dirty="0">
                <a:solidFill>
                  <a:schemeClr val="tx1">
                    <a:lumMod val="75000"/>
                    <a:lumOff val="25000"/>
                  </a:schemeClr>
                </a:solidFill>
                <a:ea typeface="芫荽 0.92" pitchFamily="2" charset="-120"/>
                <a:cs typeface="芫荽 0.92" pitchFamily="2" charset="-120"/>
              </a:rPr>
              <a:t>FSIC</a:t>
            </a:r>
            <a:r>
              <a:rPr lang="zh-TW" altLang="en-US" sz="4000" dirty="0">
                <a:solidFill>
                  <a:schemeClr val="tx1">
                    <a:lumMod val="75000"/>
                    <a:lumOff val="25000"/>
                  </a:schemeClr>
                </a:solidFill>
                <a:ea typeface="芫荽 0.92" pitchFamily="2" charset="-120"/>
                <a:cs typeface="芫荽 0.92" pitchFamily="2" charset="-120"/>
              </a:rPr>
              <a:t> </a:t>
            </a:r>
            <a:r>
              <a:rPr lang="en-US" altLang="zh-TW" sz="4000" dirty="0">
                <a:solidFill>
                  <a:schemeClr val="tx1">
                    <a:lumMod val="75000"/>
                    <a:lumOff val="25000"/>
                  </a:schemeClr>
                </a:solidFill>
                <a:ea typeface="芫荽 0.92" pitchFamily="2" charset="-120"/>
                <a:cs typeface="芫荽 0.92" pitchFamily="2" charset="-120"/>
              </a:rPr>
              <a:t>simulation result</a:t>
            </a:r>
          </a:p>
        </p:txBody>
      </p:sp>
      <p:pic>
        <p:nvPicPr>
          <p:cNvPr id="2" name="圖片 1">
            <a:extLst>
              <a:ext uri="{FF2B5EF4-FFF2-40B4-BE49-F238E27FC236}">
                <a16:creationId xmlns:a16="http://schemas.microsoft.com/office/drawing/2014/main" id="{8CC4FCDC-4FB5-44F7-B2BB-3A30D6167B39}"/>
              </a:ext>
            </a:extLst>
          </p:cNvPr>
          <p:cNvPicPr>
            <a:picLocks noChangeAspect="1"/>
          </p:cNvPicPr>
          <p:nvPr/>
        </p:nvPicPr>
        <p:blipFill>
          <a:blip r:embed="rId3"/>
          <a:stretch>
            <a:fillRect/>
          </a:stretch>
        </p:blipFill>
        <p:spPr>
          <a:xfrm>
            <a:off x="0" y="1379579"/>
            <a:ext cx="12192000" cy="4098841"/>
          </a:xfrm>
          <a:prstGeom prst="rect">
            <a:avLst/>
          </a:prstGeom>
        </p:spPr>
      </p:pic>
    </p:spTree>
    <p:extLst>
      <p:ext uri="{BB962C8B-B14F-4D97-AF65-F5344CB8AC3E}">
        <p14:creationId xmlns:p14="http://schemas.microsoft.com/office/powerpoint/2010/main" val="20842083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3" name="Google Shape;2090;p92">
            <a:extLst>
              <a:ext uri="{FF2B5EF4-FFF2-40B4-BE49-F238E27FC236}">
                <a16:creationId xmlns:a16="http://schemas.microsoft.com/office/drawing/2014/main" id="{5D6F5D53-5E0C-4569-96E5-089C52F343E4}"/>
              </a:ext>
            </a:extLst>
          </p:cNvPr>
          <p:cNvSpPr txBox="1">
            <a:spLocks/>
          </p:cNvSpPr>
          <p:nvPr/>
        </p:nvSpPr>
        <p:spPr>
          <a:xfrm>
            <a:off x="1228163" y="2180800"/>
            <a:ext cx="9735671" cy="202906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600"/>
              <a:buFont typeface="Hammersmith One"/>
              <a:buNone/>
              <a:defRPr sz="7200" b="1" i="0" u="none" strike="noStrike" cap="none">
                <a:solidFill>
                  <a:schemeClr val="accent2"/>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3600"/>
              <a:buFont typeface="Hammersmith One"/>
              <a:buNone/>
              <a:defRPr sz="4800" b="1" i="0" u="none" strike="noStrike" cap="none">
                <a:solidFill>
                  <a:schemeClr val="accent2"/>
                </a:solidFill>
                <a:latin typeface="Hammersmith One"/>
                <a:ea typeface="Hammersmith One"/>
                <a:cs typeface="Hammersmith One"/>
                <a:sym typeface="Hammersmith One"/>
              </a:defRPr>
            </a:lvl9pPr>
          </a:lstStyle>
          <a:p>
            <a:pPr>
              <a:lnSpc>
                <a:spcPct val="150000"/>
              </a:lnSpc>
            </a:pPr>
            <a:r>
              <a:rPr lang="en-US" altLang="zh-TW" dirty="0">
                <a:solidFill>
                  <a:srgbClr val="EDECDF">
                    <a:lumMod val="10000"/>
                  </a:srgbClr>
                </a:solidFill>
                <a:latin typeface="芫荽 0.92" pitchFamily="2" charset="-120"/>
                <a:ea typeface="芫荽 0.92" pitchFamily="2" charset="-120"/>
                <a:cs typeface="芫荽 0.92" pitchFamily="2" charset="-120"/>
              </a:rPr>
              <a:t>FSIC-FPGA</a:t>
            </a:r>
          </a:p>
        </p:txBody>
      </p:sp>
      <p:sp>
        <p:nvSpPr>
          <p:cNvPr id="4" name="Google Shape;2091;p92">
            <a:extLst>
              <a:ext uri="{FF2B5EF4-FFF2-40B4-BE49-F238E27FC236}">
                <a16:creationId xmlns:a16="http://schemas.microsoft.com/office/drawing/2014/main" id="{CE23EA88-714B-45CB-940A-7EB07F3CC819}"/>
              </a:ext>
            </a:extLst>
          </p:cNvPr>
          <p:cNvSpPr txBox="1">
            <a:spLocks/>
          </p:cNvSpPr>
          <p:nvPr/>
        </p:nvSpPr>
        <p:spPr>
          <a:xfrm>
            <a:off x="2692399" y="1371600"/>
            <a:ext cx="6807200" cy="16184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2000"/>
              <a:buFont typeface="Hammersmith One"/>
              <a:buNone/>
              <a:defRPr sz="10000" b="1" i="0" u="none" strike="noStrike" cap="none">
                <a:solidFill>
                  <a:schemeClr val="accent1"/>
                </a:solidFill>
                <a:latin typeface="Hammersmith One"/>
                <a:ea typeface="Hammersmith One"/>
                <a:cs typeface="Hammersmith One"/>
                <a:sym typeface="Hammersmith One"/>
              </a:defRPr>
            </a:lvl1pPr>
            <a:lvl2pPr marR="0" lvl="1"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2pPr>
            <a:lvl3pPr marR="0" lvl="2"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3pPr>
            <a:lvl4pPr marR="0" lvl="3"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4pPr>
            <a:lvl5pPr marR="0" lvl="4"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5pPr>
            <a:lvl6pPr marR="0" lvl="5"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6pPr>
            <a:lvl7pPr marR="0" lvl="6"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7pPr>
            <a:lvl8pPr marR="0" lvl="7"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8pPr>
            <a:lvl9pPr marR="0" lvl="8" algn="ctr" rtl="0">
              <a:lnSpc>
                <a:spcPct val="100000"/>
              </a:lnSpc>
              <a:spcBef>
                <a:spcPts val="0"/>
              </a:spcBef>
              <a:spcAft>
                <a:spcPts val="0"/>
              </a:spcAft>
              <a:buClr>
                <a:schemeClr val="accent2"/>
              </a:buClr>
              <a:buSzPts val="12000"/>
              <a:buFont typeface="Hammersmith One"/>
              <a:buNone/>
              <a:defRPr sz="16000" b="1" i="0" u="none" strike="noStrike" cap="none">
                <a:solidFill>
                  <a:schemeClr val="accent2"/>
                </a:solidFill>
                <a:latin typeface="Hammersmith One"/>
                <a:ea typeface="Hammersmith One"/>
                <a:cs typeface="Hammersmith One"/>
                <a:sym typeface="Hammersmith One"/>
              </a:defRPr>
            </a:lvl9pPr>
          </a:lstStyle>
          <a:p>
            <a:pPr marL="0" marR="0" lvl="0" indent="0" algn="ctr" defTabSz="914400" rtl="0" eaLnBrk="1" fontAlgn="auto" latinLnBrk="0" hangingPunct="1">
              <a:lnSpc>
                <a:spcPct val="100000"/>
              </a:lnSpc>
              <a:spcBef>
                <a:spcPts val="0"/>
              </a:spcBef>
              <a:spcAft>
                <a:spcPts val="0"/>
              </a:spcAft>
              <a:buClr>
                <a:srgbClr val="40474B"/>
              </a:buClr>
              <a:buSzPts val="12000"/>
              <a:buFont typeface="Hammersmith One"/>
              <a:buNone/>
              <a:tabLst/>
              <a:defRPr/>
            </a:pPr>
            <a:r>
              <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rPr>
              <a:t>0</a:t>
            </a:r>
            <a:r>
              <a:rPr kumimoji="0" lang="en-US" altLang="zh-TW" sz="10000" b="1" i="0" u="none" strike="noStrike" kern="0" cap="none" spc="0" normalizeH="0" baseline="0" noProof="0" dirty="0">
                <a:ln>
                  <a:noFill/>
                </a:ln>
                <a:solidFill>
                  <a:schemeClr val="accent1">
                    <a:lumMod val="50000"/>
                  </a:schemeClr>
                </a:solidFill>
                <a:effectLst/>
                <a:uLnTx/>
                <a:uFillTx/>
                <a:latin typeface="Hammersmith One"/>
                <a:sym typeface="Hammersmith One"/>
              </a:rPr>
              <a:t>4</a:t>
            </a:r>
            <a:endParaRPr kumimoji="0" lang="en" sz="10000" b="1" i="0" u="none" strike="noStrike" kern="0" cap="none" spc="0" normalizeH="0" baseline="0" noProof="0" dirty="0">
              <a:ln>
                <a:noFill/>
              </a:ln>
              <a:solidFill>
                <a:schemeClr val="accent1">
                  <a:lumMod val="50000"/>
                </a:schemeClr>
              </a:solidFill>
              <a:effectLst/>
              <a:uLnTx/>
              <a:uFillTx/>
              <a:latin typeface="Hammersmith One"/>
              <a:sym typeface="Hammersmith One"/>
            </a:endParaRPr>
          </a:p>
        </p:txBody>
      </p:sp>
      <p:sp>
        <p:nvSpPr>
          <p:cNvPr id="5" name="文字方塊 4">
            <a:extLst>
              <a:ext uri="{FF2B5EF4-FFF2-40B4-BE49-F238E27FC236}">
                <a16:creationId xmlns:a16="http://schemas.microsoft.com/office/drawing/2014/main" id="{E2CA3929-184E-4521-B520-B9DDC079836C}"/>
              </a:ext>
            </a:extLst>
          </p:cNvPr>
          <p:cNvSpPr txBox="1"/>
          <p:nvPr/>
        </p:nvSpPr>
        <p:spPr>
          <a:xfrm>
            <a:off x="5676652" y="4130241"/>
            <a:ext cx="838691" cy="369332"/>
          </a:xfrm>
          <a:prstGeom prst="rect">
            <a:avLst/>
          </a:prstGeom>
          <a:noFill/>
        </p:spPr>
        <p:txBody>
          <a:bodyPr wrap="none" rtlCol="0">
            <a:spAutoFit/>
          </a:bodyPr>
          <a:lstStyle/>
          <a:p>
            <a:r>
              <a:rPr lang="en-US" altLang="zh-TW" dirty="0"/>
              <a:t>(lab 4)</a:t>
            </a:r>
            <a:endParaRPr lang="zh-TW" altLang="en-US" dirty="0"/>
          </a:p>
        </p:txBody>
      </p:sp>
    </p:spTree>
    <p:extLst>
      <p:ext uri="{BB962C8B-B14F-4D97-AF65-F5344CB8AC3E}">
        <p14:creationId xmlns:p14="http://schemas.microsoft.com/office/powerpoint/2010/main" val="24722644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2" name="文字方塊 1">
            <a:extLst>
              <a:ext uri="{FF2B5EF4-FFF2-40B4-BE49-F238E27FC236}">
                <a16:creationId xmlns:a16="http://schemas.microsoft.com/office/drawing/2014/main" id="{19C1C755-C99B-4430-8E34-3F2A8B0CC0D7}"/>
              </a:ext>
            </a:extLst>
          </p:cNvPr>
          <p:cNvSpPr txBox="1"/>
          <p:nvPr/>
        </p:nvSpPr>
        <p:spPr>
          <a:xfrm>
            <a:off x="448235" y="1084897"/>
            <a:ext cx="10927945" cy="3267433"/>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For the origin </a:t>
            </a:r>
            <a:r>
              <a:rPr lang="en-US" altLang="zh-TW" sz="2000" b="1" dirty="0" err="1">
                <a:solidFill>
                  <a:srgbClr val="EDECDF">
                    <a:lumMod val="10000"/>
                  </a:srgbClr>
                </a:solidFill>
                <a:latin typeface="芫荽 0.92" pitchFamily="2" charset="-120"/>
                <a:ea typeface="芫荽 0.92" pitchFamily="2" charset="-120"/>
                <a:cs typeface="芫荽 0.92" pitchFamily="2" charset="-120"/>
              </a:rPr>
              <a:t>userDMA</a:t>
            </a:r>
            <a:r>
              <a:rPr lang="en-US" altLang="zh-TW" sz="2000" b="1" dirty="0">
                <a:solidFill>
                  <a:srgbClr val="EDECDF">
                    <a:lumMod val="10000"/>
                  </a:srgbClr>
                </a:solidFill>
                <a:latin typeface="芫荽 0.92" pitchFamily="2" charset="-120"/>
                <a:ea typeface="芫荽 0.92" pitchFamily="2" charset="-120"/>
                <a:cs typeface="芫荽 0.92" pitchFamily="2" charset="-120"/>
              </a:rPr>
              <a:t>, the depth is set as constant in header file in lab4.</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The </a:t>
            </a:r>
            <a:r>
              <a:rPr lang="en-US" altLang="zh-TW" sz="2000" b="1" dirty="0" err="1">
                <a:solidFill>
                  <a:srgbClr val="EDECDF">
                    <a:lumMod val="10000"/>
                  </a:srgbClr>
                </a:solidFill>
                <a:latin typeface="芫荽 0.92" pitchFamily="2" charset="-120"/>
                <a:ea typeface="芫荽 0.92" pitchFamily="2" charset="-120"/>
                <a:cs typeface="芫荽 0.92" pitchFamily="2" charset="-120"/>
              </a:rPr>
              <a:t>userDMA</a:t>
            </a:r>
            <a:r>
              <a:rPr lang="en-US" altLang="zh-TW" sz="2000" b="1" dirty="0">
                <a:solidFill>
                  <a:srgbClr val="EDECDF">
                    <a:lumMod val="10000"/>
                  </a:srgbClr>
                </a:solidFill>
                <a:latin typeface="芫荽 0.92" pitchFamily="2" charset="-120"/>
                <a:ea typeface="芫荽 0.92" pitchFamily="2" charset="-120"/>
                <a:cs typeface="芫荽 0.92" pitchFamily="2" charset="-120"/>
              </a:rPr>
              <a:t> depth should be a programable parameter.</a:t>
            </a:r>
          </a:p>
          <a:p>
            <a:pPr marL="342900" indent="-342900">
              <a:lnSpc>
                <a:spcPct val="150000"/>
              </a:lnSpc>
              <a:buFont typeface="Wingdings" panose="05000000000000000000" pitchFamily="2" charset="2"/>
              <a:buChar char="n"/>
            </a:pPr>
            <a:r>
              <a:rPr lang="en-US" altLang="zh-TW" sz="2000" b="1" dirty="0">
                <a:solidFill>
                  <a:srgbClr val="EDECDF">
                    <a:lumMod val="10000"/>
                  </a:srgbClr>
                </a:solidFill>
                <a:latin typeface="芫荽 0.92" pitchFamily="2" charset="-120"/>
                <a:ea typeface="芫荽 0.92" pitchFamily="2" charset="-120"/>
                <a:cs typeface="芫荽 0.92" pitchFamily="2" charset="-120"/>
              </a:rPr>
              <a:t>If the data count (final_s2m_len) is equal to programmed </a:t>
            </a:r>
            <a:r>
              <a:rPr lang="en-US" altLang="zh-TW" sz="2000" b="1">
                <a:solidFill>
                  <a:srgbClr val="EDECDF">
                    <a:lumMod val="10000"/>
                  </a:srgbClr>
                </a:solidFill>
                <a:latin typeface="芫荽 0.92" pitchFamily="2" charset="-120"/>
                <a:ea typeface="芫荽 0.92" pitchFamily="2" charset="-120"/>
                <a:cs typeface="芫荽 0.92" pitchFamily="2" charset="-120"/>
              </a:rPr>
              <a:t>data length (</a:t>
            </a:r>
            <a:r>
              <a:rPr lang="en-US" altLang="zh-TW" sz="2000" b="1" dirty="0">
                <a:solidFill>
                  <a:srgbClr val="EDECDF">
                    <a:lumMod val="10000"/>
                  </a:srgbClr>
                </a:solidFill>
                <a:latin typeface="芫荽 0.92" pitchFamily="2" charset="-120"/>
                <a:ea typeface="芫荽 0.92" pitchFamily="2" charset="-120"/>
                <a:cs typeface="芫荽 0.92" pitchFamily="2" charset="-120"/>
              </a:rPr>
              <a:t>in_s2m_len)</a:t>
            </a:r>
          </a:p>
          <a:p>
            <a:pPr marL="800100" lvl="1" indent="-342900">
              <a:lnSpc>
                <a:spcPct val="150000"/>
              </a:lnSpc>
              <a:buFont typeface="Wingdings" panose="05000000000000000000" pitchFamily="2" charset="2"/>
              <a:buChar char="Ø"/>
            </a:pPr>
            <a:r>
              <a:rPr lang="en-US" altLang="zh-TW" sz="2000" b="1" dirty="0">
                <a:solidFill>
                  <a:srgbClr val="EDECDF">
                    <a:lumMod val="10000"/>
                  </a:srgbClr>
                </a:solidFill>
                <a:latin typeface="芫荽 0.92" pitchFamily="2" charset="-120"/>
                <a:ea typeface="芫荽 0.92" pitchFamily="2" charset="-120"/>
                <a:cs typeface="芫荽 0.92" pitchFamily="2" charset="-120"/>
              </a:rPr>
              <a:t>The </a:t>
            </a:r>
            <a:r>
              <a:rPr lang="en-US" altLang="zh-TW" sz="2000" b="1" dirty="0" err="1">
                <a:solidFill>
                  <a:srgbClr val="EDECDF">
                    <a:lumMod val="10000"/>
                  </a:srgbClr>
                </a:solidFill>
                <a:latin typeface="芫荽 0.92" pitchFamily="2" charset="-120"/>
                <a:ea typeface="芫荽 0.92" pitchFamily="2" charset="-120"/>
                <a:cs typeface="芫荽 0.92" pitchFamily="2" charset="-120"/>
              </a:rPr>
              <a:t>userDMA</a:t>
            </a:r>
            <a:r>
              <a:rPr lang="en-US" altLang="zh-TW" sz="2000" b="1" dirty="0">
                <a:solidFill>
                  <a:srgbClr val="EDECDF">
                    <a:lumMod val="10000"/>
                  </a:srgbClr>
                </a:solidFill>
                <a:latin typeface="芫荽 0.92" pitchFamily="2" charset="-120"/>
                <a:ea typeface="芫荽 0.92" pitchFamily="2" charset="-120"/>
                <a:cs typeface="芫荽 0.92" pitchFamily="2" charset="-120"/>
              </a:rPr>
              <a:t> done signal = 1</a:t>
            </a:r>
          </a:p>
          <a:p>
            <a:pPr marL="800100" lvl="1" indent="-342900">
              <a:lnSpc>
                <a:spcPct val="150000"/>
              </a:lnSpc>
              <a:buFont typeface="Wingdings" panose="05000000000000000000" pitchFamily="2" charset="2"/>
              <a:buChar char="Ø"/>
            </a:pPr>
            <a:r>
              <a:rPr lang="en-US" altLang="zh-TW" sz="2000" b="1">
                <a:solidFill>
                  <a:srgbClr val="EDECDF">
                    <a:lumMod val="10000"/>
                  </a:srgbClr>
                </a:solidFill>
                <a:latin typeface="芫荽 0.92" pitchFamily="2" charset="-120"/>
                <a:ea typeface="芫荽 0.92" pitchFamily="2" charset="-120"/>
                <a:cs typeface="芫荽 0.92" pitchFamily="2" charset="-120"/>
              </a:rPr>
              <a:t>Jump out of </a:t>
            </a:r>
            <a:r>
              <a:rPr lang="en-US" altLang="zh-TW" sz="2000" b="1" dirty="0">
                <a:solidFill>
                  <a:srgbClr val="EDECDF">
                    <a:lumMod val="10000"/>
                  </a:srgbClr>
                </a:solidFill>
                <a:latin typeface="芫荽 0.92" pitchFamily="2" charset="-120"/>
                <a:ea typeface="芫荽 0.92" pitchFamily="2" charset="-120"/>
                <a:cs typeface="芫荽 0.92" pitchFamily="2" charset="-120"/>
              </a:rPr>
              <a:t>while loop to stop receiving stream </a:t>
            </a:r>
            <a:r>
              <a:rPr lang="en-US" altLang="zh-TW" sz="2000" b="1">
                <a:solidFill>
                  <a:srgbClr val="EDECDF">
                    <a:lumMod val="10000"/>
                  </a:srgbClr>
                </a:solidFill>
                <a:latin typeface="芫荽 0.92" pitchFamily="2" charset="-120"/>
                <a:ea typeface="芫荽 0.92" pitchFamily="2" charset="-120"/>
                <a:cs typeface="芫荽 0.92" pitchFamily="2" charset="-120"/>
              </a:rPr>
              <a:t>output data.</a:t>
            </a:r>
            <a:endParaRPr lang="en-US" altLang="zh-TW" sz="2000" b="1" dirty="0">
              <a:solidFill>
                <a:srgbClr val="EDECDF">
                  <a:lumMod val="10000"/>
                </a:srgbClr>
              </a:solidFill>
              <a:latin typeface="芫荽 0.92" pitchFamily="2" charset="-120"/>
              <a:ea typeface="芫荽 0.92" pitchFamily="2" charset="-120"/>
              <a:cs typeface="芫荽 0.92" pitchFamily="2" charset="-120"/>
            </a:endParaRPr>
          </a:p>
          <a:p>
            <a:pPr marL="342900" indent="-342900">
              <a:lnSpc>
                <a:spcPct val="150000"/>
              </a:lnSpc>
              <a:buFont typeface="Wingdings" panose="05000000000000000000" pitchFamily="2" charset="2"/>
              <a:buChar char="n"/>
            </a:pPr>
            <a:endParaRPr lang="en-US" altLang="zh-TW" sz="2000" b="1" dirty="0">
              <a:solidFill>
                <a:srgbClr val="EDECDF">
                  <a:lumMod val="10000"/>
                </a:srgbClr>
              </a:solidFill>
              <a:latin typeface="芫荽 0.92" pitchFamily="2" charset="-120"/>
              <a:ea typeface="芫荽 0.92" pitchFamily="2" charset="-120"/>
              <a:cs typeface="芫荽 0.92" pitchFamily="2" charset="-120"/>
            </a:endParaRPr>
          </a:p>
          <a:p>
            <a:pPr>
              <a:lnSpc>
                <a:spcPct val="150000"/>
              </a:lnSpc>
            </a:pPr>
            <a:endParaRPr lang="en-US" altLang="zh-TW" sz="2000" b="1" dirty="0">
              <a:solidFill>
                <a:srgbClr val="EDECDF">
                  <a:lumMod val="10000"/>
                </a:srgbClr>
              </a:solidFill>
              <a:latin typeface="芫荽 0.92" pitchFamily="2" charset="-120"/>
              <a:ea typeface="芫荽 0.92" pitchFamily="2" charset="-120"/>
              <a:cs typeface="芫荽 0.92" pitchFamily="2" charset="-120"/>
            </a:endParaRPr>
          </a:p>
        </p:txBody>
      </p:sp>
      <p:sp>
        <p:nvSpPr>
          <p:cNvPr id="3" name="Google Shape;2774;p130">
            <a:extLst>
              <a:ext uri="{FF2B5EF4-FFF2-40B4-BE49-F238E27FC236}">
                <a16:creationId xmlns:a16="http://schemas.microsoft.com/office/drawing/2014/main" id="{14E02891-D6AB-4457-947D-9E82306E3C6B}"/>
              </a:ext>
            </a:extLst>
          </p:cNvPr>
          <p:cNvSpPr txBox="1">
            <a:spLocks/>
          </p:cNvSpPr>
          <p:nvPr/>
        </p:nvSpPr>
        <p:spPr>
          <a:xfrm>
            <a:off x="950999" y="356592"/>
            <a:ext cx="10560361" cy="722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2400"/>
              <a:buFont typeface="Hammersmith One"/>
              <a:buNone/>
              <a:defRPr sz="3200" b="1" i="0" u="none" strike="noStrike" cap="none">
                <a:solidFill>
                  <a:schemeClr val="accent2"/>
                </a:solidFill>
                <a:latin typeface="Hammersmith One"/>
                <a:ea typeface="Hammersmith One"/>
                <a:cs typeface="Hammersmith One"/>
                <a:sym typeface="Hammersmith One"/>
              </a:defRPr>
            </a:lvl9pPr>
          </a:lstStyle>
          <a:p>
            <a:pPr>
              <a:buClr>
                <a:srgbClr val="40474B"/>
              </a:buClr>
              <a:defRPr/>
            </a:pPr>
            <a:r>
              <a:rPr lang="en-US" altLang="zh-TW" sz="4000" kern="0" dirty="0">
                <a:solidFill>
                  <a:schemeClr val="tx1">
                    <a:lumMod val="75000"/>
                    <a:lumOff val="25000"/>
                  </a:schemeClr>
                </a:solidFill>
                <a:effectLst>
                  <a:glow rad="127000">
                    <a:srgbClr val="FFFFFF"/>
                  </a:glow>
                </a:effectLst>
              </a:rPr>
              <a:t>FSIC-FPGA –– </a:t>
            </a:r>
            <a:r>
              <a:rPr lang="en-US" altLang="zh-TW" sz="4000" dirty="0" err="1">
                <a:solidFill>
                  <a:schemeClr val="tx1">
                    <a:lumMod val="75000"/>
                    <a:lumOff val="25000"/>
                  </a:schemeClr>
                </a:solidFill>
                <a:ea typeface="芫荽 0.92" pitchFamily="2" charset="-120"/>
                <a:cs typeface="芫荽 0.92" pitchFamily="2" charset="-120"/>
              </a:rPr>
              <a:t>UserDMA</a:t>
            </a:r>
            <a:endParaRPr lang="en-US" altLang="zh-TW" sz="4000" dirty="0">
              <a:solidFill>
                <a:schemeClr val="tx1">
                  <a:lumMod val="75000"/>
                  <a:lumOff val="25000"/>
                </a:schemeClr>
              </a:solidFill>
              <a:ea typeface="芫荽 0.92" pitchFamily="2" charset="-120"/>
              <a:cs typeface="芫荽 0.92" pitchFamily="2" charset="-120"/>
            </a:endParaRPr>
          </a:p>
        </p:txBody>
      </p:sp>
      <p:pic>
        <p:nvPicPr>
          <p:cNvPr id="4" name="圖片 3">
            <a:extLst>
              <a:ext uri="{FF2B5EF4-FFF2-40B4-BE49-F238E27FC236}">
                <a16:creationId xmlns:a16="http://schemas.microsoft.com/office/drawing/2014/main" id="{4A0B329D-CBDC-4EF3-A466-F79659B4E7E4}"/>
              </a:ext>
            </a:extLst>
          </p:cNvPr>
          <p:cNvPicPr>
            <a:picLocks noChangeAspect="1"/>
          </p:cNvPicPr>
          <p:nvPr/>
        </p:nvPicPr>
        <p:blipFill>
          <a:blip r:embed="rId3"/>
          <a:stretch>
            <a:fillRect/>
          </a:stretch>
        </p:blipFill>
        <p:spPr>
          <a:xfrm>
            <a:off x="3242864" y="3664762"/>
            <a:ext cx="5706271" cy="1733792"/>
          </a:xfrm>
          <a:prstGeom prst="rect">
            <a:avLst/>
          </a:prstGeom>
        </p:spPr>
      </p:pic>
    </p:spTree>
    <p:extLst>
      <p:ext uri="{BB962C8B-B14F-4D97-AF65-F5344CB8AC3E}">
        <p14:creationId xmlns:p14="http://schemas.microsoft.com/office/powerpoint/2010/main" val="283411989"/>
      </p:ext>
    </p:extLst>
  </p:cSld>
  <p:clrMapOvr>
    <a:masterClrMapping/>
  </p:clrMapOvr>
</p:sld>
</file>

<file path=ppt/theme/theme1.xml><?xml version="1.0" encoding="utf-8"?>
<a:theme xmlns:a="http://schemas.openxmlformats.org/drawingml/2006/main" name="Simple Waves - Business Plan Basic Template by Slidesgo">
  <a:themeElements>
    <a:clrScheme name="Simple Light">
      <a:dk1>
        <a:srgbClr val="191919"/>
      </a:dk1>
      <a:lt1>
        <a:srgbClr val="FFFFFF"/>
      </a:lt1>
      <a:dk2>
        <a:srgbClr val="70BCCC"/>
      </a:dk2>
      <a:lt2>
        <a:srgbClr val="96D6DD"/>
      </a:lt2>
      <a:accent1>
        <a:srgbClr val="DBF5F8"/>
      </a:accent1>
      <a:accent2>
        <a:srgbClr val="CCBFA3"/>
      </a:accent2>
      <a:accent3>
        <a:srgbClr val="E6DAC1"/>
      </a:accent3>
      <a:accent4>
        <a:srgbClr val="FAF4E6"/>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esentation">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件" ma:contentTypeID="0x0101004D8DFA003779E441AF99C78539A92439" ma:contentTypeVersion="7" ma:contentTypeDescription="建立新的文件。" ma:contentTypeScope="" ma:versionID="be374e3ade8c1847aa59f25f0ffbc066">
  <xsd:schema xmlns:xsd="http://www.w3.org/2001/XMLSchema" xmlns:xs="http://www.w3.org/2001/XMLSchema" xmlns:p="http://schemas.microsoft.com/office/2006/metadata/properties" xmlns:ns3="8587232d-b716-4cba-8ecd-d88a1196a9ef" xmlns:ns4="c07c4068-e874-4bd3-a7eb-7d60f4e1a1eb" targetNamespace="http://schemas.microsoft.com/office/2006/metadata/properties" ma:root="true" ma:fieldsID="a407cce52d6abb0ad22e1c069faf6f9f" ns3:_="" ns4:_="">
    <xsd:import namespace="8587232d-b716-4cba-8ecd-d88a1196a9ef"/>
    <xsd:import namespace="c07c4068-e874-4bd3-a7eb-7d60f4e1a1eb"/>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87232d-b716-4cba-8ecd-d88a1196a9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7c4068-e874-4bd3-a7eb-7d60f4e1a1eb" elementFormDefault="qualified">
    <xsd:import namespace="http://schemas.microsoft.com/office/2006/documentManagement/types"/>
    <xsd:import namespace="http://schemas.microsoft.com/office/infopath/2007/PartnerControls"/>
    <xsd:element name="SharedWithUsers" ma:index="11"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共用詳細資料" ma:internalName="SharedWithDetails" ma:readOnly="true">
      <xsd:simpleType>
        <xsd:restriction base="dms:Note">
          <xsd:maxLength value="255"/>
        </xsd:restriction>
      </xsd:simpleType>
    </xsd:element>
    <xsd:element name="SharingHintHash" ma:index="13" nillable="true" ma:displayName="共用提示雜湊"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587232d-b716-4cba-8ecd-d88a1196a9ef" xsi:nil="true"/>
  </documentManagement>
</p:properties>
</file>

<file path=customXml/itemProps1.xml><?xml version="1.0" encoding="utf-8"?>
<ds:datastoreItem xmlns:ds="http://schemas.openxmlformats.org/officeDocument/2006/customXml" ds:itemID="{C550FB32-4954-4E78-9846-24C9757AD14F}">
  <ds:schemaRefs>
    <ds:schemaRef ds:uri="http://schemas.microsoft.com/sharepoint/v3/contenttype/forms"/>
  </ds:schemaRefs>
</ds:datastoreItem>
</file>

<file path=customXml/itemProps2.xml><?xml version="1.0" encoding="utf-8"?>
<ds:datastoreItem xmlns:ds="http://schemas.openxmlformats.org/officeDocument/2006/customXml" ds:itemID="{F8B96577-BE69-4D35-A679-CEF5275301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87232d-b716-4cba-8ecd-d88a1196a9ef"/>
    <ds:schemaRef ds:uri="c07c4068-e874-4bd3-a7eb-7d60f4e1a1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894F2A-0753-4213-8EBA-6F3556667A2E}">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c07c4068-e874-4bd3-a7eb-7d60f4e1a1eb"/>
    <ds:schemaRef ds:uri="http://www.w3.org/XML/1998/namespace"/>
    <ds:schemaRef ds:uri="http://schemas.openxmlformats.org/package/2006/metadata/core-properties"/>
    <ds:schemaRef ds:uri="http://purl.org/dc/terms/"/>
    <ds:schemaRef ds:uri="8587232d-b716-4cba-8ecd-d88a1196a9ef"/>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4757</TotalTime>
  <Words>14606</Words>
  <Application>Microsoft Office PowerPoint</Application>
  <PresentationFormat>寬螢幕</PresentationFormat>
  <Paragraphs>5385</Paragraphs>
  <Slides>120</Slides>
  <Notes>115</Notes>
  <HiddenSlides>22</HiddenSlides>
  <MMClips>0</MMClips>
  <ScaleCrop>false</ScaleCrop>
  <HeadingPairs>
    <vt:vector size="6" baseType="variant">
      <vt:variant>
        <vt:lpstr>使用字型</vt:lpstr>
      </vt:variant>
      <vt:variant>
        <vt:i4>18</vt:i4>
      </vt:variant>
      <vt:variant>
        <vt:lpstr>佈景主題</vt:lpstr>
      </vt:variant>
      <vt:variant>
        <vt:i4>2</vt:i4>
      </vt:variant>
      <vt:variant>
        <vt:lpstr>投影片標題</vt:lpstr>
      </vt:variant>
      <vt:variant>
        <vt:i4>120</vt:i4>
      </vt:variant>
    </vt:vector>
  </HeadingPairs>
  <TitlesOfParts>
    <vt:vector size="140" baseType="lpstr">
      <vt:lpstr>Albert Sans</vt:lpstr>
      <vt:lpstr>Albert Sans Light</vt:lpstr>
      <vt:lpstr>Bebas Neue</vt:lpstr>
      <vt:lpstr>Hammersmith One</vt:lpstr>
      <vt:lpstr>Manjari</vt:lpstr>
      <vt:lpstr>Manrope</vt:lpstr>
      <vt:lpstr>Nunito Light</vt:lpstr>
      <vt:lpstr>芫荽 0.92</vt:lpstr>
      <vt:lpstr>新細明體</vt:lpstr>
      <vt:lpstr>標楷體</vt:lpstr>
      <vt:lpstr>Arial</vt:lpstr>
      <vt:lpstr>Calibri</vt:lpstr>
      <vt:lpstr>Cambria Math</vt:lpstr>
      <vt:lpstr>Candara</vt:lpstr>
      <vt:lpstr>Franklin Gothic Medium</vt:lpstr>
      <vt:lpstr>Microsoft New Tai Lue</vt:lpstr>
      <vt:lpstr>Trebuchet MS</vt:lpstr>
      <vt:lpstr>Wingdings</vt:lpstr>
      <vt:lpstr>Simple Waves - Business Plan Basic Template by Slidesgo</vt:lpstr>
      <vt:lpstr>Presentation</vt:lpstr>
      <vt:lpstr>PowerPoint 簡報</vt:lpstr>
      <vt:lpstr>PowerPoint 簡報</vt:lpstr>
      <vt:lpstr>PowerPoint 簡報</vt:lpstr>
      <vt:lpstr>PowerPoint 簡報</vt:lpstr>
      <vt:lpstr>PowerPoint 簡報</vt:lpstr>
      <vt:lpstr>PowerPoint 簡報</vt:lpstr>
      <vt:lpstr>PowerPoint 簡報</vt:lpstr>
      <vt:lpstr>PowerPoint 簡報</vt:lpstr>
      <vt:lpstr>Optical-flow algorithm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Jupiter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Education  Pack for Students</dc:title>
  <dc:creator>acer</dc:creator>
  <cp:lastModifiedBy>acer</cp:lastModifiedBy>
  <cp:revision>181</cp:revision>
  <dcterms:created xsi:type="dcterms:W3CDTF">2023-11-21T05:47:07Z</dcterms:created>
  <dcterms:modified xsi:type="dcterms:W3CDTF">2024-06-18T23:58:52Z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0x0101004D8DFA003779E441AF99C78539A92439</vt:lpwstr>
  </property>
</Properties>
</file>